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6" r:id="rId2"/>
  </p:sldMasterIdLst>
  <p:notesMasterIdLst>
    <p:notesMasterId r:id="rId56"/>
  </p:notesMasterIdLst>
  <p:sldIdLst>
    <p:sldId id="4588" r:id="rId3"/>
    <p:sldId id="4579" r:id="rId4"/>
    <p:sldId id="4600" r:id="rId5"/>
    <p:sldId id="4581" r:id="rId6"/>
    <p:sldId id="4582" r:id="rId7"/>
    <p:sldId id="4583" r:id="rId8"/>
    <p:sldId id="4566" r:id="rId9"/>
    <p:sldId id="4601" r:id="rId10"/>
    <p:sldId id="4603" r:id="rId11"/>
    <p:sldId id="4605" r:id="rId12"/>
    <p:sldId id="4606" r:id="rId13"/>
    <p:sldId id="4602" r:id="rId14"/>
    <p:sldId id="4607" r:id="rId15"/>
    <p:sldId id="4351" r:id="rId16"/>
    <p:sldId id="4396" r:id="rId17"/>
    <p:sldId id="4608" r:id="rId18"/>
    <p:sldId id="4610" r:id="rId19"/>
    <p:sldId id="4614" r:id="rId20"/>
    <p:sldId id="4624" r:id="rId21"/>
    <p:sldId id="4617" r:id="rId22"/>
    <p:sldId id="4442" r:id="rId23"/>
    <p:sldId id="4619" r:id="rId24"/>
    <p:sldId id="4620" r:id="rId25"/>
    <p:sldId id="4621" r:id="rId26"/>
    <p:sldId id="4622" r:id="rId27"/>
    <p:sldId id="4623" r:id="rId28"/>
    <p:sldId id="4625" r:id="rId29"/>
    <p:sldId id="4565" r:id="rId30"/>
    <p:sldId id="4618" r:id="rId31"/>
    <p:sldId id="4556" r:id="rId32"/>
    <p:sldId id="4626" r:id="rId33"/>
    <p:sldId id="4627" r:id="rId34"/>
    <p:sldId id="4628" r:id="rId35"/>
    <p:sldId id="4629" r:id="rId36"/>
    <p:sldId id="4630" r:id="rId37"/>
    <p:sldId id="4645" r:id="rId38"/>
    <p:sldId id="4589" r:id="rId39"/>
    <p:sldId id="4631" r:id="rId40"/>
    <p:sldId id="4632" r:id="rId41"/>
    <p:sldId id="4639" r:id="rId42"/>
    <p:sldId id="4634" r:id="rId43"/>
    <p:sldId id="4554" r:id="rId44"/>
    <p:sldId id="4640" r:id="rId45"/>
    <p:sldId id="4641" r:id="rId46"/>
    <p:sldId id="5276" r:id="rId47"/>
    <p:sldId id="4643" r:id="rId48"/>
    <p:sldId id="4644" r:id="rId49"/>
    <p:sldId id="4635" r:id="rId50"/>
    <p:sldId id="4636" r:id="rId51"/>
    <p:sldId id="4637" r:id="rId52"/>
    <p:sldId id="4638" r:id="rId53"/>
    <p:sldId id="4611" r:id="rId54"/>
    <p:sldId id="4550"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6FD1CBF-889F-7A41-46A8-B71AEED82986}" name="Maria Musser" initials="MM" userId="S::mmusser@carecompassnetwork.org::7355cb43-de39-4970-b27f-c354b019efce" providerId="AD"/>
  <p188:author id="{B3B339DF-3756-2C50-EBAE-F1ACB0EDEB11}" name="Monica Christian" initials="MC" userId="S::mchristian@carecompassnetwork.org::9f505002-4c35-491d-b442-464ef02bb2f7" providerId="AD"/>
  <p188:author id="{8D42A7F7-1246-9307-88C4-4A8E44405748}" name="Kathleen Blaine" initials="KB" userId="S::kblaine@carecompassnetwork.org::72f23e56-3675-4471-99af-71fcfe91515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36F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382CB8-A16F-E892-698E-6F1EA171445E}" v="212" dt="2026-07-28T13:58:41.4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61" Type="http://schemas.microsoft.com/office/2015/10/relationships/revisionInfo" Target="revisionInfo.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572162-7263-499D-9374-F6D9DD53612F}" type="datetimeFigureOut">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524A72-D9D9-4D4E-9648-6B563513B8DE}" type="slidenum">
              <a:t>‹#›</a:t>
            </a:fld>
            <a:endParaRPr lang="en-US"/>
          </a:p>
        </p:txBody>
      </p:sp>
    </p:spTree>
    <p:extLst>
      <p:ext uri="{BB962C8B-B14F-4D97-AF65-F5344CB8AC3E}">
        <p14:creationId xmlns:p14="http://schemas.microsoft.com/office/powerpoint/2010/main" val="138405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8BA188-1F83-4E0B-A632-2AEFFB92F4A1}" type="slidenum">
              <a:rPr lang="en-US" smtClean="0"/>
              <a:t>3</a:t>
            </a:fld>
            <a:endParaRPr lang="en-US"/>
          </a:p>
        </p:txBody>
      </p:sp>
    </p:spTree>
    <p:extLst>
      <p:ext uri="{BB962C8B-B14F-4D97-AF65-F5344CB8AC3E}">
        <p14:creationId xmlns:p14="http://schemas.microsoft.com/office/powerpoint/2010/main" val="2540458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45191-9D60-718C-5B08-DC0E28B5F7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AD2EDD-0DEC-3749-EF27-7523E394C01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90DB697-A1D7-1958-AC61-D39C8A8A2DFB}"/>
              </a:ext>
            </a:extLst>
          </p:cNvPr>
          <p:cNvSpPr>
            <a:spLocks noGrp="1"/>
          </p:cNvSpPr>
          <p:nvPr>
            <p:ph type="body" idx="1"/>
          </p:nvPr>
        </p:nvSpPr>
        <p:spPr/>
        <p:txBody>
          <a:bodyPr/>
          <a:lstStyle/>
          <a:p>
            <a:r>
              <a:rPr lang="en-US"/>
              <a:t>3.2a Medically Tailored Meals Updated Eligibility? </a:t>
            </a:r>
          </a:p>
          <a:p>
            <a:endParaRPr lang="en-US"/>
          </a:p>
          <a:p>
            <a:r>
              <a:rPr lang="en-US"/>
              <a:t>Any chronic condition listed on the Enhanced Services Member File (ESMF):</a:t>
            </a:r>
          </a:p>
          <a:p>
            <a:r>
              <a:rPr lang="en-US"/>
              <a:t>Diabetes, congestive heart failure (CHF), chronic kidney, disease, chronic obstructive pulmonary disease (COPD), prediabetes, obesity, hypertension, malignancies (cancer), asthma, sickle cell, or HIV/AIDS), </a:t>
            </a:r>
          </a:p>
          <a:p>
            <a:r>
              <a:rPr lang="en-US"/>
              <a:t>Pregnant and postpartum persons</a:t>
            </a:r>
          </a:p>
          <a:p>
            <a:r>
              <a:rPr lang="en-US"/>
              <a:t>Enhanced Population: (NEW)</a:t>
            </a:r>
          </a:p>
          <a:p>
            <a:r>
              <a:rPr lang="en-US"/>
              <a:t>Individuals with an Intellectual and </a:t>
            </a:r>
          </a:p>
          <a:p>
            <a:r>
              <a:rPr lang="en-US"/>
              <a:t>      Developmental Disability (I/DD)</a:t>
            </a:r>
          </a:p>
          <a:p>
            <a:r>
              <a:rPr lang="en-US"/>
              <a:t>Individuals with a Substance Use Disorder (SUD)</a:t>
            </a:r>
          </a:p>
          <a:p>
            <a:r>
              <a:rPr lang="en-US"/>
              <a:t>Individuals with a Serious Mental Illness (SMI)</a:t>
            </a:r>
          </a:p>
          <a:p>
            <a:r>
              <a:rPr lang="en-US"/>
              <a:t>Health Home enrollment</a:t>
            </a:r>
          </a:p>
          <a:p>
            <a:endParaRPr lang="en-US"/>
          </a:p>
          <a:p>
            <a:endParaRPr lang="en-US"/>
          </a:p>
        </p:txBody>
      </p:sp>
      <p:sp>
        <p:nvSpPr>
          <p:cNvPr id="4" name="Slide Number Placeholder 3">
            <a:extLst>
              <a:ext uri="{FF2B5EF4-FFF2-40B4-BE49-F238E27FC236}">
                <a16:creationId xmlns:a16="http://schemas.microsoft.com/office/drawing/2014/main" id="{4E85E9EA-4F87-FDEA-4623-662C5500C1B9}"/>
              </a:ext>
            </a:extLst>
          </p:cNvPr>
          <p:cNvSpPr>
            <a:spLocks noGrp="1"/>
          </p:cNvSpPr>
          <p:nvPr>
            <p:ph type="sldNum" sz="quarter" idx="5"/>
          </p:nvPr>
        </p:nvSpPr>
        <p:spPr/>
        <p:txBody>
          <a:bodyPr/>
          <a:lstStyle/>
          <a:p>
            <a:fld id="{678BA188-1F83-4E0B-A632-2AEFFB92F4A1}" type="slidenum">
              <a:rPr lang="en-US" smtClean="0"/>
              <a:t>18</a:t>
            </a:fld>
            <a:endParaRPr lang="en-US"/>
          </a:p>
        </p:txBody>
      </p:sp>
    </p:spTree>
    <p:extLst>
      <p:ext uri="{BB962C8B-B14F-4D97-AF65-F5344CB8AC3E}">
        <p14:creationId xmlns:p14="http://schemas.microsoft.com/office/powerpoint/2010/main" val="14559744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287C9-1268-5FD9-7DB6-298688048D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55798C-932B-BE19-1CE0-AD54344988E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91F422D-A42C-21FD-D478-9B5BBD6EE7CD}"/>
              </a:ext>
            </a:extLst>
          </p:cNvPr>
          <p:cNvSpPr>
            <a:spLocks noGrp="1"/>
          </p:cNvSpPr>
          <p:nvPr>
            <p:ph type="body" idx="1"/>
          </p:nvPr>
        </p:nvSpPr>
        <p:spPr/>
        <p:txBody>
          <a:bodyPr/>
          <a:lstStyle/>
          <a:p>
            <a:r>
              <a:rPr lang="en-US" dirty="0"/>
              <a:t>Fee Schedule v8 – pg. 4: Notes on ranges for cost-based services. OHIP sets ranges for cost-based services to account for variation in regional costs and individual member needs. OHIP expects SCNs to work with HRSN service providers to align on service costs and individual member needs. OHIP expects SCNs to work with HRSN service providers to align on service costs either for each individual member, or for different types of services within the category (e.g. different types of MTMs). This is essential to SCNs’ ability to delivery services within the PMPM and for the success/sustainability of the program. </a:t>
            </a:r>
            <a:r>
              <a:rPr lang="en-US" b="1" dirty="0"/>
              <a:t>OHIP will be monitoring the distribution of cost-based claims across the range and will engage SCNs in performance dialogues if the top of the range is being used frequently/by default. It is OHIP’s expectation that the top of the range will only be used for the highest/complex needs members. For nutrition services, OHIP expects service expenditures in circumstances where specialty meals/ingredients are required due to dietary needs and/or delivery is to more rural/remote locations. </a:t>
            </a:r>
          </a:p>
        </p:txBody>
      </p:sp>
      <p:sp>
        <p:nvSpPr>
          <p:cNvPr id="4" name="Slide Number Placeholder 3">
            <a:extLst>
              <a:ext uri="{FF2B5EF4-FFF2-40B4-BE49-F238E27FC236}">
                <a16:creationId xmlns:a16="http://schemas.microsoft.com/office/drawing/2014/main" id="{818C3453-DD9D-736E-19C3-EE3E919D391E}"/>
              </a:ext>
            </a:extLst>
          </p:cNvPr>
          <p:cNvSpPr>
            <a:spLocks noGrp="1"/>
          </p:cNvSpPr>
          <p:nvPr>
            <p:ph type="sldNum" sz="quarter" idx="5"/>
          </p:nvPr>
        </p:nvSpPr>
        <p:spPr/>
        <p:txBody>
          <a:bodyPr/>
          <a:lstStyle/>
          <a:p>
            <a:fld id="{678BA188-1F83-4E0B-A632-2AEFFB92F4A1}" type="slidenum">
              <a:rPr lang="en-US" smtClean="0"/>
              <a:t>19</a:t>
            </a:fld>
            <a:endParaRPr lang="en-US"/>
          </a:p>
        </p:txBody>
      </p:sp>
    </p:spTree>
    <p:extLst>
      <p:ext uri="{BB962C8B-B14F-4D97-AF65-F5344CB8AC3E}">
        <p14:creationId xmlns:p14="http://schemas.microsoft.com/office/powerpoint/2010/main" val="39900637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F5915-45DB-B5DE-3417-146C828A48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8ADDBD-96A5-323B-D2CC-1B6289AEE42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8A8034-76B3-B93D-8BE1-56A98B8BCC9B}"/>
              </a:ext>
            </a:extLst>
          </p:cNvPr>
          <p:cNvSpPr>
            <a:spLocks noGrp="1"/>
          </p:cNvSpPr>
          <p:nvPr>
            <p:ph type="body" idx="1"/>
          </p:nvPr>
        </p:nvSpPr>
        <p:spPr/>
        <p:txBody>
          <a:bodyPr/>
          <a:lstStyle/>
          <a:p>
            <a:r>
              <a:rPr lang="en-US" dirty="0"/>
              <a:t>Fee Schedule v8 – pg. 4: Notes on ranges for cost-based services. OHIP sets ranges for cost-based services to account for variation in regional costs and individual member needs. OHIP expects SCNs to work with HRSN service providers to align on service costs and individual member needs. OHIP expects SCNs to work with HRSN service providers to align on service costs either for each individual member, or for different types of services within the category (e.g. different types of MTMs). This is essential to SCNs’ ability to delivery services within the PMPM and for the success/sustainability of the program. </a:t>
            </a:r>
            <a:r>
              <a:rPr lang="en-US" b="1" dirty="0"/>
              <a:t>OHIP will be monitoring the distribution of cost-based claims across the range and will engage SCNs in performance dialogues if the top of the range is being used frequently/by default. It is OHIP’s expectation that the top of the range will only be used for the highest/complex needs members. For nutrition services, OHIP expects service expenditures in circumstances where specialty meals/ingredients are required due to dietary needs and/or delivery is to more rural/remote locations. </a:t>
            </a:r>
          </a:p>
          <a:p>
            <a:endParaRPr lang="en-US" b="1" dirty="0"/>
          </a:p>
          <a:p>
            <a:r>
              <a:rPr lang="en-US" b="0" dirty="0"/>
              <a:t>Added criteria for delivery given E. Powers guidance – could expand to 3.3 boxes </a:t>
            </a:r>
          </a:p>
        </p:txBody>
      </p:sp>
      <p:sp>
        <p:nvSpPr>
          <p:cNvPr id="4" name="Slide Number Placeholder 3">
            <a:extLst>
              <a:ext uri="{FF2B5EF4-FFF2-40B4-BE49-F238E27FC236}">
                <a16:creationId xmlns:a16="http://schemas.microsoft.com/office/drawing/2014/main" id="{24D38F8D-DBE0-0B00-FCF7-61B731DE8DDB}"/>
              </a:ext>
            </a:extLst>
          </p:cNvPr>
          <p:cNvSpPr>
            <a:spLocks noGrp="1"/>
          </p:cNvSpPr>
          <p:nvPr>
            <p:ph type="sldNum" sz="quarter" idx="5"/>
          </p:nvPr>
        </p:nvSpPr>
        <p:spPr/>
        <p:txBody>
          <a:bodyPr/>
          <a:lstStyle/>
          <a:p>
            <a:fld id="{678BA188-1F83-4E0B-A632-2AEFFB92F4A1}" type="slidenum">
              <a:rPr lang="en-US" smtClean="0"/>
              <a:t>20</a:t>
            </a:fld>
            <a:endParaRPr lang="en-US"/>
          </a:p>
        </p:txBody>
      </p:sp>
    </p:spTree>
    <p:extLst>
      <p:ext uri="{BB962C8B-B14F-4D97-AF65-F5344CB8AC3E}">
        <p14:creationId xmlns:p14="http://schemas.microsoft.com/office/powerpoint/2010/main" val="3604988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CEA00-1363-F800-EEE2-38C251C783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F2847F-E20F-344A-C843-C4300133A57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C8841AD-6F80-DACA-1AE2-D37606286636}"/>
              </a:ext>
            </a:extLst>
          </p:cNvPr>
          <p:cNvSpPr>
            <a:spLocks noGrp="1"/>
          </p:cNvSpPr>
          <p:nvPr>
            <p:ph type="body" idx="1"/>
          </p:nvPr>
        </p:nvSpPr>
        <p:spPr/>
        <p:txBody>
          <a:bodyPr/>
          <a:lstStyle/>
          <a:p>
            <a:r>
              <a:rPr lang="en-US" dirty="0"/>
              <a:t>Providers must have knowledge of principles, methods, and procedures of the Nutrition services covered under the 1115 Waiver, or comparable services meant to support an individual in obtaining food security and meeting their nutritional needs. Nutrition service providers must follow best practice guidelines and industry standards for food safety.</a:t>
            </a:r>
          </a:p>
          <a:p>
            <a:endParaRPr lang="en-US" dirty="0"/>
          </a:p>
        </p:txBody>
      </p:sp>
      <p:sp>
        <p:nvSpPr>
          <p:cNvPr id="4" name="Slide Number Placeholder 3">
            <a:extLst>
              <a:ext uri="{FF2B5EF4-FFF2-40B4-BE49-F238E27FC236}">
                <a16:creationId xmlns:a16="http://schemas.microsoft.com/office/drawing/2014/main" id="{DB2AE65D-A388-003D-1641-9224CDA14ED6}"/>
              </a:ext>
            </a:extLst>
          </p:cNvPr>
          <p:cNvSpPr>
            <a:spLocks noGrp="1"/>
          </p:cNvSpPr>
          <p:nvPr>
            <p:ph type="sldNum" sz="quarter" idx="5"/>
          </p:nvPr>
        </p:nvSpPr>
        <p:spPr/>
        <p:txBody>
          <a:bodyPr/>
          <a:lstStyle/>
          <a:p>
            <a:fld id="{678BA188-1F83-4E0B-A632-2AEFFB92F4A1}" type="slidenum">
              <a:rPr lang="en-US" smtClean="0"/>
              <a:t>22</a:t>
            </a:fld>
            <a:endParaRPr lang="en-US"/>
          </a:p>
        </p:txBody>
      </p:sp>
    </p:spTree>
    <p:extLst>
      <p:ext uri="{BB962C8B-B14F-4D97-AF65-F5344CB8AC3E}">
        <p14:creationId xmlns:p14="http://schemas.microsoft.com/office/powerpoint/2010/main" val="42629843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7670B-D7F8-1D09-C7A8-ED1EDBF239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ED28FF-EC07-CE1A-5BBE-1A873802554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94F761A-F990-5E66-4A50-B1B3D442EC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4F809A-0123-E4FE-F80B-4D2BD86D2D47}"/>
              </a:ext>
            </a:extLst>
          </p:cNvPr>
          <p:cNvSpPr>
            <a:spLocks noGrp="1"/>
          </p:cNvSpPr>
          <p:nvPr>
            <p:ph type="sldNum" sz="quarter" idx="5"/>
          </p:nvPr>
        </p:nvSpPr>
        <p:spPr/>
        <p:txBody>
          <a:bodyPr/>
          <a:lstStyle/>
          <a:p>
            <a:fld id="{678BA188-1F83-4E0B-A632-2AEFFB92F4A1}" type="slidenum">
              <a:rPr lang="en-US" smtClean="0"/>
              <a:t>23</a:t>
            </a:fld>
            <a:endParaRPr lang="en-US"/>
          </a:p>
        </p:txBody>
      </p:sp>
    </p:spTree>
    <p:extLst>
      <p:ext uri="{BB962C8B-B14F-4D97-AF65-F5344CB8AC3E}">
        <p14:creationId xmlns:p14="http://schemas.microsoft.com/office/powerpoint/2010/main" val="10841265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56CD3-5CCD-B082-BA6F-FD397E3A35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1D3995-68A2-701D-888D-3BE08B32F8D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A2A3D14-FCAE-A09E-7A93-A8432C162163}"/>
              </a:ext>
            </a:extLst>
          </p:cNvPr>
          <p:cNvSpPr>
            <a:spLocks noGrp="1"/>
          </p:cNvSpPr>
          <p:nvPr>
            <p:ph type="body" idx="1"/>
          </p:nvPr>
        </p:nvSpPr>
        <p:spPr/>
        <p:txBody>
          <a:bodyPr/>
          <a:lstStyle/>
          <a:p>
            <a:endParaRPr lang="en-US" dirty="0"/>
          </a:p>
          <a:p>
            <a:endParaRPr lang="en-US" dirty="0"/>
          </a:p>
        </p:txBody>
      </p:sp>
      <p:sp>
        <p:nvSpPr>
          <p:cNvPr id="4" name="Slide Number Placeholder 3">
            <a:extLst>
              <a:ext uri="{FF2B5EF4-FFF2-40B4-BE49-F238E27FC236}">
                <a16:creationId xmlns:a16="http://schemas.microsoft.com/office/drawing/2014/main" id="{DE7CD201-2465-EC3E-9FD5-2BBB29FA8C85}"/>
              </a:ext>
            </a:extLst>
          </p:cNvPr>
          <p:cNvSpPr>
            <a:spLocks noGrp="1"/>
          </p:cNvSpPr>
          <p:nvPr>
            <p:ph type="sldNum" sz="quarter" idx="5"/>
          </p:nvPr>
        </p:nvSpPr>
        <p:spPr/>
        <p:txBody>
          <a:bodyPr/>
          <a:lstStyle/>
          <a:p>
            <a:fld id="{678BA188-1F83-4E0B-A632-2AEFFB92F4A1}" type="slidenum">
              <a:rPr lang="en-US" smtClean="0"/>
              <a:t>24</a:t>
            </a:fld>
            <a:endParaRPr lang="en-US"/>
          </a:p>
        </p:txBody>
      </p:sp>
    </p:spTree>
    <p:extLst>
      <p:ext uri="{BB962C8B-B14F-4D97-AF65-F5344CB8AC3E}">
        <p14:creationId xmlns:p14="http://schemas.microsoft.com/office/powerpoint/2010/main" val="4863657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A2E8C-6AF4-7D8E-E141-2A90FCEB53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48B2C0-C4C1-CD87-83C4-B6E44A61E38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1F2CCA4-2282-E903-4ED9-8B72990E10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7A3C01-0616-55A6-AABA-E1E81A717BB4}"/>
              </a:ext>
            </a:extLst>
          </p:cNvPr>
          <p:cNvSpPr>
            <a:spLocks noGrp="1"/>
          </p:cNvSpPr>
          <p:nvPr>
            <p:ph type="sldNum" sz="quarter" idx="5"/>
          </p:nvPr>
        </p:nvSpPr>
        <p:spPr/>
        <p:txBody>
          <a:bodyPr/>
          <a:lstStyle/>
          <a:p>
            <a:fld id="{678BA188-1F83-4E0B-A632-2AEFFB92F4A1}" type="slidenum">
              <a:rPr lang="en-US" smtClean="0"/>
              <a:t>25</a:t>
            </a:fld>
            <a:endParaRPr lang="en-US"/>
          </a:p>
        </p:txBody>
      </p:sp>
    </p:spTree>
    <p:extLst>
      <p:ext uri="{BB962C8B-B14F-4D97-AF65-F5344CB8AC3E}">
        <p14:creationId xmlns:p14="http://schemas.microsoft.com/office/powerpoint/2010/main" val="28683487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E3F72-EFDA-7109-3E25-3A8050F5B8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562259-82D3-11CC-716E-6AAAF3C9818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D91AE38-3E0A-2714-4767-E77E170CF495}"/>
              </a:ext>
            </a:extLst>
          </p:cNvPr>
          <p:cNvSpPr>
            <a:spLocks noGrp="1"/>
          </p:cNvSpPr>
          <p:nvPr>
            <p:ph type="body" idx="1"/>
          </p:nvPr>
        </p:nvSpPr>
        <p:spPr/>
        <p:txBody>
          <a:bodyPr/>
          <a:lstStyle/>
          <a:p>
            <a:r>
              <a:rPr lang="en-US" dirty="0"/>
              <a:t>Fee Schedule v8 – pg. 4: Notes on ranges for cost-based services. OHIP sets ranges for cost-based services to account for variation in regional costs and individual member needs. OHIP expects SCNs to work with HRSN service providers to align on service costs and individual member needs. OHIP expects SCNs to work with HRSN service providers to align on service costs either for each individual member, or for different types of services within the category (e.g. different types of MTMs). This is essential to SCNs’ ability to delivery services within the PMPM and for the success/sustainability of the program. </a:t>
            </a:r>
            <a:r>
              <a:rPr lang="en-US" b="1" dirty="0"/>
              <a:t>OHIP will be monitoring the distribution of cost-based claims across the range and will engage SCNs in performance dialogues if the top of the range is being used frequently/by default. It is OHIP’s expectation that the top of the range will only be used for the highest/complex needs members. For nutrition services, OHIP expects service expenditures in circumstances where specialty meals/ingredients are required due to dietary needs and/or delivery is to more rural/remote locations. </a:t>
            </a:r>
          </a:p>
        </p:txBody>
      </p:sp>
      <p:sp>
        <p:nvSpPr>
          <p:cNvPr id="4" name="Slide Number Placeholder 3">
            <a:extLst>
              <a:ext uri="{FF2B5EF4-FFF2-40B4-BE49-F238E27FC236}">
                <a16:creationId xmlns:a16="http://schemas.microsoft.com/office/drawing/2014/main" id="{A2610112-616C-F5CE-769A-4AE1B6E08215}"/>
              </a:ext>
            </a:extLst>
          </p:cNvPr>
          <p:cNvSpPr>
            <a:spLocks noGrp="1"/>
          </p:cNvSpPr>
          <p:nvPr>
            <p:ph type="sldNum" sz="quarter" idx="5"/>
          </p:nvPr>
        </p:nvSpPr>
        <p:spPr/>
        <p:txBody>
          <a:bodyPr/>
          <a:lstStyle/>
          <a:p>
            <a:fld id="{678BA188-1F83-4E0B-A632-2AEFFB92F4A1}" type="slidenum">
              <a:rPr lang="en-US" smtClean="0"/>
              <a:t>26</a:t>
            </a:fld>
            <a:endParaRPr lang="en-US"/>
          </a:p>
        </p:txBody>
      </p:sp>
    </p:spTree>
    <p:extLst>
      <p:ext uri="{BB962C8B-B14F-4D97-AF65-F5344CB8AC3E}">
        <p14:creationId xmlns:p14="http://schemas.microsoft.com/office/powerpoint/2010/main" val="28983945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87903-4CC3-4CCB-2C2D-45887E3C26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5727C7-2A31-35A9-C954-1F14CF7BEEA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6D6CB5E-07DC-751F-3957-F47ED5C979CD}"/>
              </a:ext>
            </a:extLst>
          </p:cNvPr>
          <p:cNvSpPr>
            <a:spLocks noGrp="1"/>
          </p:cNvSpPr>
          <p:nvPr>
            <p:ph type="body" idx="1"/>
          </p:nvPr>
        </p:nvSpPr>
        <p:spPr/>
        <p:txBody>
          <a:bodyPr/>
          <a:lstStyle/>
          <a:p>
            <a:r>
              <a:rPr lang="en-US" dirty="0"/>
              <a:t>Fee Schedule v8 – pg. 4: Notes on ranges for cost-based services. OHIP sets ranges for cost-based services to account for variation in regional costs and individual member needs. OHIP expects SCNs to work with HRSN service providers to align on service costs and individual member needs. OHIP expects SCNs to work with HRSN service providers to align on service costs either for each individual member, or for different types of services within the category (e.g. different types of MTMs). This is essential to SCNs’ ability to delivery services within the PMPM and for the success/sustainability of the program. </a:t>
            </a:r>
            <a:r>
              <a:rPr lang="en-US" b="1" dirty="0"/>
              <a:t>OHIP will be monitoring the distribution of cost-based claims across the range and will engage SCNs in performance dialogues if the top of the range is being used frequently/by default. It is OHIP’s expectation that the top of the range will only be used for the highest/complex needs members. For nutrition services, OHIP expects service expenditures in circumstances where specialty meals/ingredients are required due to dietary needs and/or delivery is to more rural/remote locations. </a:t>
            </a:r>
          </a:p>
          <a:p>
            <a:endParaRPr lang="en-US" b="1" dirty="0"/>
          </a:p>
          <a:p>
            <a:r>
              <a:rPr lang="en-US" b="0" dirty="0"/>
              <a:t>Added criteria for delivery given E. Powers guidance – could expand to 3.3 boxes </a:t>
            </a:r>
          </a:p>
        </p:txBody>
      </p:sp>
      <p:sp>
        <p:nvSpPr>
          <p:cNvPr id="4" name="Slide Number Placeholder 3">
            <a:extLst>
              <a:ext uri="{FF2B5EF4-FFF2-40B4-BE49-F238E27FC236}">
                <a16:creationId xmlns:a16="http://schemas.microsoft.com/office/drawing/2014/main" id="{DF53A491-528A-553A-E4FD-4F826BD67868}"/>
              </a:ext>
            </a:extLst>
          </p:cNvPr>
          <p:cNvSpPr>
            <a:spLocks noGrp="1"/>
          </p:cNvSpPr>
          <p:nvPr>
            <p:ph type="sldNum" sz="quarter" idx="5"/>
          </p:nvPr>
        </p:nvSpPr>
        <p:spPr/>
        <p:txBody>
          <a:bodyPr/>
          <a:lstStyle/>
          <a:p>
            <a:fld id="{678BA188-1F83-4E0B-A632-2AEFFB92F4A1}" type="slidenum">
              <a:rPr lang="en-US" smtClean="0"/>
              <a:t>27</a:t>
            </a:fld>
            <a:endParaRPr lang="en-US"/>
          </a:p>
        </p:txBody>
      </p:sp>
    </p:spTree>
    <p:extLst>
      <p:ext uri="{BB962C8B-B14F-4D97-AF65-F5344CB8AC3E}">
        <p14:creationId xmlns:p14="http://schemas.microsoft.com/office/powerpoint/2010/main" val="335982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CEA00-1363-F800-EEE2-38C251C783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F2847F-E20F-344A-C843-C4300133A57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C8841AD-6F80-DACA-1AE2-D376062866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2AE65D-A388-003D-1641-9224CDA14ED6}"/>
              </a:ext>
            </a:extLst>
          </p:cNvPr>
          <p:cNvSpPr>
            <a:spLocks noGrp="1"/>
          </p:cNvSpPr>
          <p:nvPr>
            <p:ph type="sldNum" sz="quarter" idx="5"/>
          </p:nvPr>
        </p:nvSpPr>
        <p:spPr/>
        <p:txBody>
          <a:bodyPr/>
          <a:lstStyle/>
          <a:p>
            <a:fld id="{678BA188-1F83-4E0B-A632-2AEFFB92F4A1}" type="slidenum">
              <a:rPr lang="en-US" smtClean="0"/>
              <a:t>29</a:t>
            </a:fld>
            <a:endParaRPr lang="en-US"/>
          </a:p>
        </p:txBody>
      </p:sp>
    </p:spTree>
    <p:extLst>
      <p:ext uri="{BB962C8B-B14F-4D97-AF65-F5344CB8AC3E}">
        <p14:creationId xmlns:p14="http://schemas.microsoft.com/office/powerpoint/2010/main" val="4262984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9C8E2-FB3C-4561-B24B-0EDB08A6A3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AAFAE1-B5F0-A533-6D96-3AFA9A4EE7E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91A8D26-C7ED-CC1F-AA31-0DB4F2E40E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94DE44-F2CF-CD9F-28C9-99AE43BCB03D}"/>
              </a:ext>
            </a:extLst>
          </p:cNvPr>
          <p:cNvSpPr>
            <a:spLocks noGrp="1"/>
          </p:cNvSpPr>
          <p:nvPr>
            <p:ph type="sldNum" sz="quarter" idx="5"/>
          </p:nvPr>
        </p:nvSpPr>
        <p:spPr/>
        <p:txBody>
          <a:bodyPr/>
          <a:lstStyle/>
          <a:p>
            <a:fld id="{678BA188-1F83-4E0B-A632-2AEFFB92F4A1}" type="slidenum">
              <a:rPr lang="en-US" smtClean="0"/>
              <a:t>8</a:t>
            </a:fld>
            <a:endParaRPr lang="en-US"/>
          </a:p>
        </p:txBody>
      </p:sp>
    </p:spTree>
    <p:extLst>
      <p:ext uri="{BB962C8B-B14F-4D97-AF65-F5344CB8AC3E}">
        <p14:creationId xmlns:p14="http://schemas.microsoft.com/office/powerpoint/2010/main" val="2806460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7670B-D7F8-1D09-C7A8-ED1EDBF239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ED28FF-EC07-CE1A-5BBE-1A873802554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94F761A-F990-5E66-4A50-B1B3D442EC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4F809A-0123-E4FE-F80B-4D2BD86D2D47}"/>
              </a:ext>
            </a:extLst>
          </p:cNvPr>
          <p:cNvSpPr>
            <a:spLocks noGrp="1"/>
          </p:cNvSpPr>
          <p:nvPr>
            <p:ph type="sldNum" sz="quarter" idx="5"/>
          </p:nvPr>
        </p:nvSpPr>
        <p:spPr/>
        <p:txBody>
          <a:bodyPr/>
          <a:lstStyle/>
          <a:p>
            <a:fld id="{678BA188-1F83-4E0B-A632-2AEFFB92F4A1}" type="slidenum">
              <a:rPr lang="en-US" smtClean="0"/>
              <a:t>31</a:t>
            </a:fld>
            <a:endParaRPr lang="en-US"/>
          </a:p>
        </p:txBody>
      </p:sp>
    </p:spTree>
    <p:extLst>
      <p:ext uri="{BB962C8B-B14F-4D97-AF65-F5344CB8AC3E}">
        <p14:creationId xmlns:p14="http://schemas.microsoft.com/office/powerpoint/2010/main" val="10841265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56CD3-5CCD-B082-BA6F-FD397E3A35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1D3995-68A2-701D-888D-3BE08B32F8D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A2A3D14-FCAE-A09E-7A93-A8432C162163}"/>
              </a:ext>
            </a:extLst>
          </p:cNvPr>
          <p:cNvSpPr>
            <a:spLocks noGrp="1"/>
          </p:cNvSpPr>
          <p:nvPr>
            <p:ph type="body" idx="1"/>
          </p:nvPr>
        </p:nvSpPr>
        <p:spPr/>
        <p:txBody>
          <a:bodyPr/>
          <a:lstStyle/>
          <a:p>
            <a:endParaRPr lang="en-US" dirty="0"/>
          </a:p>
          <a:p>
            <a:endParaRPr lang="en-US" dirty="0"/>
          </a:p>
        </p:txBody>
      </p:sp>
      <p:sp>
        <p:nvSpPr>
          <p:cNvPr id="4" name="Slide Number Placeholder 3">
            <a:extLst>
              <a:ext uri="{FF2B5EF4-FFF2-40B4-BE49-F238E27FC236}">
                <a16:creationId xmlns:a16="http://schemas.microsoft.com/office/drawing/2014/main" id="{DE7CD201-2465-EC3E-9FD5-2BBB29FA8C85}"/>
              </a:ext>
            </a:extLst>
          </p:cNvPr>
          <p:cNvSpPr>
            <a:spLocks noGrp="1"/>
          </p:cNvSpPr>
          <p:nvPr>
            <p:ph type="sldNum" sz="quarter" idx="5"/>
          </p:nvPr>
        </p:nvSpPr>
        <p:spPr/>
        <p:txBody>
          <a:bodyPr/>
          <a:lstStyle/>
          <a:p>
            <a:fld id="{678BA188-1F83-4E0B-A632-2AEFFB92F4A1}" type="slidenum">
              <a:rPr lang="en-US" smtClean="0"/>
              <a:t>32</a:t>
            </a:fld>
            <a:endParaRPr lang="en-US"/>
          </a:p>
        </p:txBody>
      </p:sp>
    </p:spTree>
    <p:extLst>
      <p:ext uri="{BB962C8B-B14F-4D97-AF65-F5344CB8AC3E}">
        <p14:creationId xmlns:p14="http://schemas.microsoft.com/office/powerpoint/2010/main" val="4863657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A2E8C-6AF4-7D8E-E141-2A90FCEB53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48B2C0-C4C1-CD87-83C4-B6E44A61E38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1F2CCA4-2282-E903-4ED9-8B72990E10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7A3C01-0616-55A6-AABA-E1E81A717BB4}"/>
              </a:ext>
            </a:extLst>
          </p:cNvPr>
          <p:cNvSpPr>
            <a:spLocks noGrp="1"/>
          </p:cNvSpPr>
          <p:nvPr>
            <p:ph type="sldNum" sz="quarter" idx="5"/>
          </p:nvPr>
        </p:nvSpPr>
        <p:spPr/>
        <p:txBody>
          <a:bodyPr/>
          <a:lstStyle/>
          <a:p>
            <a:fld id="{678BA188-1F83-4E0B-A632-2AEFFB92F4A1}" type="slidenum">
              <a:rPr lang="en-US" smtClean="0"/>
              <a:t>33</a:t>
            </a:fld>
            <a:endParaRPr lang="en-US"/>
          </a:p>
        </p:txBody>
      </p:sp>
    </p:spTree>
    <p:extLst>
      <p:ext uri="{BB962C8B-B14F-4D97-AF65-F5344CB8AC3E}">
        <p14:creationId xmlns:p14="http://schemas.microsoft.com/office/powerpoint/2010/main" val="28683487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E3F72-EFDA-7109-3E25-3A8050F5B8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562259-82D3-11CC-716E-6AAAF3C9818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D91AE38-3E0A-2714-4767-E77E170CF495}"/>
              </a:ext>
            </a:extLst>
          </p:cNvPr>
          <p:cNvSpPr>
            <a:spLocks noGrp="1"/>
          </p:cNvSpPr>
          <p:nvPr>
            <p:ph type="body" idx="1"/>
          </p:nvPr>
        </p:nvSpPr>
        <p:spPr/>
        <p:txBody>
          <a:bodyPr/>
          <a:lstStyle/>
          <a:p>
            <a:r>
              <a:rPr lang="en-US" dirty="0"/>
              <a:t>Fee Schedule v8 – pg. 4: Notes on ranges for cost-based services. OHIP sets ranges for cost-based services to account for variation in regional costs and individual member needs. OHIP expects SCNs to work with HRSN service providers to align on service costs and individual member needs. OHIP expects SCNs to work with HRSN service providers to align on service costs either for each individual member, or for different types of services within the category (e.g. different types of MTMs). This is essential to SCNs’ ability to delivery services within the PMPM and for the success/sustainability of the program. </a:t>
            </a:r>
            <a:r>
              <a:rPr lang="en-US" b="1" dirty="0"/>
              <a:t>OHIP will be monitoring the distribution of cost-based claims across the range and will engage SCNs in performance dialogues if the top of the range is being used frequently/by default. It is OHIP’s expectation that the top of the range will only be used for the highest/complex needs members. For nutrition services, OHIP expects service expenditures in circumstances where specialty meals/ingredients are required due to dietary needs and/or delivery is to more rural/remote locations. </a:t>
            </a:r>
          </a:p>
        </p:txBody>
      </p:sp>
      <p:sp>
        <p:nvSpPr>
          <p:cNvPr id="4" name="Slide Number Placeholder 3">
            <a:extLst>
              <a:ext uri="{FF2B5EF4-FFF2-40B4-BE49-F238E27FC236}">
                <a16:creationId xmlns:a16="http://schemas.microsoft.com/office/drawing/2014/main" id="{A2610112-616C-F5CE-769A-4AE1B6E08215}"/>
              </a:ext>
            </a:extLst>
          </p:cNvPr>
          <p:cNvSpPr>
            <a:spLocks noGrp="1"/>
          </p:cNvSpPr>
          <p:nvPr>
            <p:ph type="sldNum" sz="quarter" idx="5"/>
          </p:nvPr>
        </p:nvSpPr>
        <p:spPr/>
        <p:txBody>
          <a:bodyPr/>
          <a:lstStyle/>
          <a:p>
            <a:fld id="{678BA188-1F83-4E0B-A632-2AEFFB92F4A1}" type="slidenum">
              <a:rPr lang="en-US" smtClean="0"/>
              <a:t>34</a:t>
            </a:fld>
            <a:endParaRPr lang="en-US"/>
          </a:p>
        </p:txBody>
      </p:sp>
    </p:spTree>
    <p:extLst>
      <p:ext uri="{BB962C8B-B14F-4D97-AF65-F5344CB8AC3E}">
        <p14:creationId xmlns:p14="http://schemas.microsoft.com/office/powerpoint/2010/main" val="28983945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F5915-45DB-B5DE-3417-146C828A48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8ADDBD-96A5-323B-D2CC-1B6289AEE42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8A8034-76B3-B93D-8BE1-56A98B8BCC9B}"/>
              </a:ext>
            </a:extLst>
          </p:cNvPr>
          <p:cNvSpPr>
            <a:spLocks noGrp="1"/>
          </p:cNvSpPr>
          <p:nvPr>
            <p:ph type="body" idx="1"/>
          </p:nvPr>
        </p:nvSpPr>
        <p:spPr/>
        <p:txBody>
          <a:bodyPr/>
          <a:lstStyle/>
          <a:p>
            <a:r>
              <a:rPr lang="en-US" dirty="0"/>
              <a:t>Fee Schedule v8 – pg. 4: Notes on ranges for cost-based services. OHIP sets ranges for cost-based services to account for variation in regional costs and individual member needs. OHIP expects SCNs to work with HRSN service providers to align on service costs and individual member needs. OHIP expects SCNs to work with HRSN service providers to align on service costs either for each individual member, or for different types of services within the category (e.g. different types of MTMs). This is essential to SCNs’ ability to delivery services within the PMPM and for the success/sustainability of the program. </a:t>
            </a:r>
            <a:r>
              <a:rPr lang="en-US" b="1" dirty="0"/>
              <a:t>OHIP will be monitoring the distribution of cost-based claims across the range and will engage SCNs in performance dialogues if the top of the range is being used frequently/by default. It is OHIP’s expectation that the top of the range will only be used for the highest/complex needs members. For nutrition services, OHIP expects service expenditures in circumstances where specialty meals/ingredients are required due to dietary needs and/or delivery is to more rural/remote locations. </a:t>
            </a:r>
          </a:p>
          <a:p>
            <a:endParaRPr lang="en-US" b="1" dirty="0"/>
          </a:p>
          <a:p>
            <a:r>
              <a:rPr lang="en-US" b="0" dirty="0"/>
              <a:t>Added criteria for delivery given E. Powers guidance – could expand to 3.3 boxes </a:t>
            </a:r>
          </a:p>
        </p:txBody>
      </p:sp>
      <p:sp>
        <p:nvSpPr>
          <p:cNvPr id="4" name="Slide Number Placeholder 3">
            <a:extLst>
              <a:ext uri="{FF2B5EF4-FFF2-40B4-BE49-F238E27FC236}">
                <a16:creationId xmlns:a16="http://schemas.microsoft.com/office/drawing/2014/main" id="{24D38F8D-DBE0-0B00-FCF7-61B731DE8DDB}"/>
              </a:ext>
            </a:extLst>
          </p:cNvPr>
          <p:cNvSpPr>
            <a:spLocks noGrp="1"/>
          </p:cNvSpPr>
          <p:nvPr>
            <p:ph type="sldNum" sz="quarter" idx="5"/>
          </p:nvPr>
        </p:nvSpPr>
        <p:spPr/>
        <p:txBody>
          <a:bodyPr/>
          <a:lstStyle/>
          <a:p>
            <a:fld id="{678BA188-1F83-4E0B-A632-2AEFFB92F4A1}" type="slidenum">
              <a:rPr lang="en-US" smtClean="0"/>
              <a:t>35</a:t>
            </a:fld>
            <a:endParaRPr lang="en-US"/>
          </a:p>
        </p:txBody>
      </p:sp>
    </p:spTree>
    <p:extLst>
      <p:ext uri="{BB962C8B-B14F-4D97-AF65-F5344CB8AC3E}">
        <p14:creationId xmlns:p14="http://schemas.microsoft.com/office/powerpoint/2010/main" val="36049882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F5915-45DB-B5DE-3417-146C828A48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8ADDBD-96A5-323B-D2CC-1B6289AEE42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8A8034-76B3-B93D-8BE1-56A98B8BCC9B}"/>
              </a:ext>
            </a:extLst>
          </p:cNvPr>
          <p:cNvSpPr>
            <a:spLocks noGrp="1"/>
          </p:cNvSpPr>
          <p:nvPr>
            <p:ph type="body" idx="1"/>
          </p:nvPr>
        </p:nvSpPr>
        <p:spPr/>
        <p:txBody>
          <a:bodyPr/>
          <a:lstStyle/>
          <a:p>
            <a:r>
              <a:rPr lang="en-US" b="0" dirty="0"/>
              <a:t>Should we set a minimum redemption amount per week? </a:t>
            </a:r>
          </a:p>
        </p:txBody>
      </p:sp>
      <p:sp>
        <p:nvSpPr>
          <p:cNvPr id="4" name="Slide Number Placeholder 3">
            <a:extLst>
              <a:ext uri="{FF2B5EF4-FFF2-40B4-BE49-F238E27FC236}">
                <a16:creationId xmlns:a16="http://schemas.microsoft.com/office/drawing/2014/main" id="{24D38F8D-DBE0-0B00-FCF7-61B731DE8DDB}"/>
              </a:ext>
            </a:extLst>
          </p:cNvPr>
          <p:cNvSpPr>
            <a:spLocks noGrp="1"/>
          </p:cNvSpPr>
          <p:nvPr>
            <p:ph type="sldNum" sz="quarter" idx="5"/>
          </p:nvPr>
        </p:nvSpPr>
        <p:spPr/>
        <p:txBody>
          <a:bodyPr/>
          <a:lstStyle/>
          <a:p>
            <a:fld id="{678BA188-1F83-4E0B-A632-2AEFFB92F4A1}" type="slidenum">
              <a:rPr lang="en-US" smtClean="0"/>
              <a:t>36</a:t>
            </a:fld>
            <a:endParaRPr lang="en-US"/>
          </a:p>
        </p:txBody>
      </p:sp>
    </p:spTree>
    <p:extLst>
      <p:ext uri="{BB962C8B-B14F-4D97-AF65-F5344CB8AC3E}">
        <p14:creationId xmlns:p14="http://schemas.microsoft.com/office/powerpoint/2010/main" val="36049882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CEA00-1363-F800-EEE2-38C251C783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F2847F-E20F-344A-C843-C4300133A57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C8841AD-6F80-DACA-1AE2-D376062866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2AE65D-A388-003D-1641-9224CDA14ED6}"/>
              </a:ext>
            </a:extLst>
          </p:cNvPr>
          <p:cNvSpPr>
            <a:spLocks noGrp="1"/>
          </p:cNvSpPr>
          <p:nvPr>
            <p:ph type="sldNum" sz="quarter" idx="5"/>
          </p:nvPr>
        </p:nvSpPr>
        <p:spPr/>
        <p:txBody>
          <a:bodyPr/>
          <a:lstStyle/>
          <a:p>
            <a:fld id="{678BA188-1F83-4E0B-A632-2AEFFB92F4A1}" type="slidenum">
              <a:rPr lang="en-US" smtClean="0"/>
              <a:t>38</a:t>
            </a:fld>
            <a:endParaRPr lang="en-US"/>
          </a:p>
        </p:txBody>
      </p:sp>
    </p:spTree>
    <p:extLst>
      <p:ext uri="{BB962C8B-B14F-4D97-AF65-F5344CB8AC3E}">
        <p14:creationId xmlns:p14="http://schemas.microsoft.com/office/powerpoint/2010/main" val="42629843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56CD3-5CCD-B082-BA6F-FD397E3A35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1D3995-68A2-701D-888D-3BE08B32F8D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A2A3D14-FCAE-A09E-7A93-A8432C162163}"/>
              </a:ext>
            </a:extLst>
          </p:cNvPr>
          <p:cNvSpPr>
            <a:spLocks noGrp="1"/>
          </p:cNvSpPr>
          <p:nvPr>
            <p:ph type="body" idx="1"/>
          </p:nvPr>
        </p:nvSpPr>
        <p:spPr/>
        <p:txBody>
          <a:bodyPr/>
          <a:lstStyle/>
          <a:p>
            <a:endParaRPr lang="en-US" dirty="0"/>
          </a:p>
          <a:p>
            <a:endParaRPr lang="en-US" dirty="0"/>
          </a:p>
        </p:txBody>
      </p:sp>
      <p:sp>
        <p:nvSpPr>
          <p:cNvPr id="4" name="Slide Number Placeholder 3">
            <a:extLst>
              <a:ext uri="{FF2B5EF4-FFF2-40B4-BE49-F238E27FC236}">
                <a16:creationId xmlns:a16="http://schemas.microsoft.com/office/drawing/2014/main" id="{DE7CD201-2465-EC3E-9FD5-2BBB29FA8C85}"/>
              </a:ext>
            </a:extLst>
          </p:cNvPr>
          <p:cNvSpPr>
            <a:spLocks noGrp="1"/>
          </p:cNvSpPr>
          <p:nvPr>
            <p:ph type="sldNum" sz="quarter" idx="5"/>
          </p:nvPr>
        </p:nvSpPr>
        <p:spPr/>
        <p:txBody>
          <a:bodyPr/>
          <a:lstStyle/>
          <a:p>
            <a:fld id="{678BA188-1F83-4E0B-A632-2AEFFB92F4A1}" type="slidenum">
              <a:rPr lang="en-US" smtClean="0"/>
              <a:t>39</a:t>
            </a:fld>
            <a:endParaRPr lang="en-US"/>
          </a:p>
        </p:txBody>
      </p:sp>
    </p:spTree>
    <p:extLst>
      <p:ext uri="{BB962C8B-B14F-4D97-AF65-F5344CB8AC3E}">
        <p14:creationId xmlns:p14="http://schemas.microsoft.com/office/powerpoint/2010/main" val="4863657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7670B-D7F8-1D09-C7A8-ED1EDBF239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ED28FF-EC07-CE1A-5BBE-1A873802554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94F761A-F990-5E66-4A50-B1B3D442EC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4F809A-0123-E4FE-F80B-4D2BD86D2D47}"/>
              </a:ext>
            </a:extLst>
          </p:cNvPr>
          <p:cNvSpPr>
            <a:spLocks noGrp="1"/>
          </p:cNvSpPr>
          <p:nvPr>
            <p:ph type="sldNum" sz="quarter" idx="5"/>
          </p:nvPr>
        </p:nvSpPr>
        <p:spPr/>
        <p:txBody>
          <a:bodyPr/>
          <a:lstStyle/>
          <a:p>
            <a:fld id="{678BA188-1F83-4E0B-A632-2AEFFB92F4A1}" type="slidenum">
              <a:rPr lang="en-US" smtClean="0"/>
              <a:t>40</a:t>
            </a:fld>
            <a:endParaRPr lang="en-US"/>
          </a:p>
        </p:txBody>
      </p:sp>
    </p:spTree>
    <p:extLst>
      <p:ext uri="{BB962C8B-B14F-4D97-AF65-F5344CB8AC3E}">
        <p14:creationId xmlns:p14="http://schemas.microsoft.com/office/powerpoint/2010/main" val="10841265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E3F72-EFDA-7109-3E25-3A8050F5B8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562259-82D3-11CC-716E-6AAAF3C9818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D91AE38-3E0A-2714-4767-E77E170CF49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Fee Schedule v8 – pg. 4: Notes on ranges for cost-based services. OHIP sets ranges for cost-based services to account for variation in regional costs and individual member needs. OHIP expects SCNs to work with HRSN service providers to align on service costs and individual member needs. OHIP expects SCNs to work with HRSN service providers to align on service costs either for each individual member, or for different types of services within the category (e.g. different types of MTMs). This is essential to SCNs’ ability to delivery services within the PMPM and for the success/sustainability of the program. </a:t>
            </a:r>
            <a:r>
              <a:rPr lang="en-US" b="1" dirty="0"/>
              <a:t>OHIP will be monitoring the distribution of cost-based claims across the range and will engage SCNs in performance dialogues if the top of the range is being used frequently/by default. It is OHIP’s expectation that the top of the range will only be used for the highest/complex needs members. For nutrition services, OHIP expects service expenditures in circumstances where specialty meals/ingredients are required due to dietary needs and/or delivery is to more rural/remote locations. </a:t>
            </a:r>
          </a:p>
          <a:p>
            <a:endParaRPr lang="en-US" b="1" dirty="0"/>
          </a:p>
        </p:txBody>
      </p:sp>
      <p:sp>
        <p:nvSpPr>
          <p:cNvPr id="4" name="Slide Number Placeholder 3">
            <a:extLst>
              <a:ext uri="{FF2B5EF4-FFF2-40B4-BE49-F238E27FC236}">
                <a16:creationId xmlns:a16="http://schemas.microsoft.com/office/drawing/2014/main" id="{A2610112-616C-F5CE-769A-4AE1B6E08215}"/>
              </a:ext>
            </a:extLst>
          </p:cNvPr>
          <p:cNvSpPr>
            <a:spLocks noGrp="1"/>
          </p:cNvSpPr>
          <p:nvPr>
            <p:ph type="sldNum" sz="quarter" idx="5"/>
          </p:nvPr>
        </p:nvSpPr>
        <p:spPr/>
        <p:txBody>
          <a:bodyPr/>
          <a:lstStyle/>
          <a:p>
            <a:fld id="{678BA188-1F83-4E0B-A632-2AEFFB92F4A1}" type="slidenum">
              <a:rPr lang="en-US" smtClean="0"/>
              <a:t>41</a:t>
            </a:fld>
            <a:endParaRPr lang="en-US"/>
          </a:p>
        </p:txBody>
      </p:sp>
    </p:spTree>
    <p:extLst>
      <p:ext uri="{BB962C8B-B14F-4D97-AF65-F5344CB8AC3E}">
        <p14:creationId xmlns:p14="http://schemas.microsoft.com/office/powerpoint/2010/main" val="2898394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0D87D-42E4-AE7B-0489-0C5A72B035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F44CEA-6312-945E-3747-EE9D26BC538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C2F24F8-3CA2-0C78-87CD-E6EE4D2ADD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5BF3332-39A8-1441-98F7-C23A0BCE92E3}"/>
              </a:ext>
            </a:extLst>
          </p:cNvPr>
          <p:cNvSpPr>
            <a:spLocks noGrp="1"/>
          </p:cNvSpPr>
          <p:nvPr>
            <p:ph type="sldNum" sz="quarter" idx="5"/>
          </p:nvPr>
        </p:nvSpPr>
        <p:spPr/>
        <p:txBody>
          <a:bodyPr/>
          <a:lstStyle/>
          <a:p>
            <a:fld id="{678BA188-1F83-4E0B-A632-2AEFFB92F4A1}" type="slidenum">
              <a:rPr lang="en-US" smtClean="0"/>
              <a:t>9</a:t>
            </a:fld>
            <a:endParaRPr lang="en-US"/>
          </a:p>
        </p:txBody>
      </p:sp>
    </p:spTree>
    <p:extLst>
      <p:ext uri="{BB962C8B-B14F-4D97-AF65-F5344CB8AC3E}">
        <p14:creationId xmlns:p14="http://schemas.microsoft.com/office/powerpoint/2010/main" val="40283433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CEA00-1363-F800-EEE2-38C251C783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F2847F-E20F-344A-C843-C4300133A57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C8841AD-6F80-DACA-1AE2-D376062866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2AE65D-A388-003D-1641-9224CDA14ED6}"/>
              </a:ext>
            </a:extLst>
          </p:cNvPr>
          <p:cNvSpPr>
            <a:spLocks noGrp="1"/>
          </p:cNvSpPr>
          <p:nvPr>
            <p:ph type="sldNum" sz="quarter" idx="5"/>
          </p:nvPr>
        </p:nvSpPr>
        <p:spPr/>
        <p:txBody>
          <a:bodyPr/>
          <a:lstStyle/>
          <a:p>
            <a:fld id="{678BA188-1F83-4E0B-A632-2AEFFB92F4A1}" type="slidenum">
              <a:rPr lang="en-US" smtClean="0"/>
              <a:t>43</a:t>
            </a:fld>
            <a:endParaRPr lang="en-US"/>
          </a:p>
        </p:txBody>
      </p:sp>
    </p:spTree>
    <p:extLst>
      <p:ext uri="{BB962C8B-B14F-4D97-AF65-F5344CB8AC3E}">
        <p14:creationId xmlns:p14="http://schemas.microsoft.com/office/powerpoint/2010/main" val="42629843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6462C-E326-B71D-3CCB-145D411E40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39F1B4-FFF0-67B1-BCAC-99A5781F65B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B11DA1B-5DED-DBBA-A3C6-F51EE8E6AB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ABA66C-E3F4-D6BE-DAE6-49600D7F05E6}"/>
              </a:ext>
            </a:extLst>
          </p:cNvPr>
          <p:cNvSpPr>
            <a:spLocks noGrp="1"/>
          </p:cNvSpPr>
          <p:nvPr>
            <p:ph type="sldNum" sz="quarter" idx="5"/>
          </p:nvPr>
        </p:nvSpPr>
        <p:spPr/>
        <p:txBody>
          <a:bodyPr/>
          <a:lstStyle/>
          <a:p>
            <a:fld id="{678BA188-1F83-4E0B-A632-2AEFFB92F4A1}" type="slidenum">
              <a:rPr lang="en-US" smtClean="0"/>
              <a:t>44</a:t>
            </a:fld>
            <a:endParaRPr lang="en-US"/>
          </a:p>
        </p:txBody>
      </p:sp>
    </p:spTree>
    <p:extLst>
      <p:ext uri="{BB962C8B-B14F-4D97-AF65-F5344CB8AC3E}">
        <p14:creationId xmlns:p14="http://schemas.microsoft.com/office/powerpoint/2010/main" val="38771781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2EF1D-5F2C-0095-289A-141E58C0BC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569EA1-464F-62DB-EAF2-F311A4D8513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AB1A3A2-6A99-B833-D35A-D42007792C9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B2CB5EC-44AC-539E-ABA5-635FB045B336}"/>
              </a:ext>
            </a:extLst>
          </p:cNvPr>
          <p:cNvSpPr>
            <a:spLocks noGrp="1"/>
          </p:cNvSpPr>
          <p:nvPr>
            <p:ph type="sldNum" sz="quarter" idx="5"/>
          </p:nvPr>
        </p:nvSpPr>
        <p:spPr/>
        <p:txBody>
          <a:bodyPr/>
          <a:lstStyle/>
          <a:p>
            <a:fld id="{678BA188-1F83-4E0B-A632-2AEFFB92F4A1}" type="slidenum">
              <a:rPr lang="en-US" smtClean="0"/>
              <a:t>45</a:t>
            </a:fld>
            <a:endParaRPr lang="en-US"/>
          </a:p>
        </p:txBody>
      </p:sp>
    </p:spTree>
    <p:extLst>
      <p:ext uri="{BB962C8B-B14F-4D97-AF65-F5344CB8AC3E}">
        <p14:creationId xmlns:p14="http://schemas.microsoft.com/office/powerpoint/2010/main" val="31673311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56CD3-5CCD-B082-BA6F-FD397E3A35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1D3995-68A2-701D-888D-3BE08B32F8D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A2A3D14-FCAE-A09E-7A93-A8432C162163}"/>
              </a:ext>
            </a:extLst>
          </p:cNvPr>
          <p:cNvSpPr>
            <a:spLocks noGrp="1"/>
          </p:cNvSpPr>
          <p:nvPr>
            <p:ph type="body" idx="1"/>
          </p:nvPr>
        </p:nvSpPr>
        <p:spPr/>
        <p:txBody>
          <a:bodyPr/>
          <a:lstStyle/>
          <a:p>
            <a:endParaRPr lang="en-US" dirty="0"/>
          </a:p>
          <a:p>
            <a:endParaRPr lang="en-US" dirty="0"/>
          </a:p>
        </p:txBody>
      </p:sp>
      <p:sp>
        <p:nvSpPr>
          <p:cNvPr id="4" name="Slide Number Placeholder 3">
            <a:extLst>
              <a:ext uri="{FF2B5EF4-FFF2-40B4-BE49-F238E27FC236}">
                <a16:creationId xmlns:a16="http://schemas.microsoft.com/office/drawing/2014/main" id="{DE7CD201-2465-EC3E-9FD5-2BBB29FA8C85}"/>
              </a:ext>
            </a:extLst>
          </p:cNvPr>
          <p:cNvSpPr>
            <a:spLocks noGrp="1"/>
          </p:cNvSpPr>
          <p:nvPr>
            <p:ph type="sldNum" sz="quarter" idx="5"/>
          </p:nvPr>
        </p:nvSpPr>
        <p:spPr/>
        <p:txBody>
          <a:bodyPr/>
          <a:lstStyle/>
          <a:p>
            <a:fld id="{678BA188-1F83-4E0B-A632-2AEFFB92F4A1}" type="slidenum">
              <a:rPr lang="en-US" smtClean="0"/>
              <a:t>46</a:t>
            </a:fld>
            <a:endParaRPr lang="en-US"/>
          </a:p>
        </p:txBody>
      </p:sp>
    </p:spTree>
    <p:extLst>
      <p:ext uri="{BB962C8B-B14F-4D97-AF65-F5344CB8AC3E}">
        <p14:creationId xmlns:p14="http://schemas.microsoft.com/office/powerpoint/2010/main" val="4863657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F5915-45DB-B5DE-3417-146C828A48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8ADDBD-96A5-323B-D2CC-1B6289AEE42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8A8034-76B3-B93D-8BE1-56A98B8BCC9B}"/>
              </a:ext>
            </a:extLst>
          </p:cNvPr>
          <p:cNvSpPr>
            <a:spLocks noGrp="1"/>
          </p:cNvSpPr>
          <p:nvPr>
            <p:ph type="body" idx="1"/>
          </p:nvPr>
        </p:nvSpPr>
        <p:spPr/>
        <p:txBody>
          <a:bodyPr/>
          <a:lstStyle/>
          <a:p>
            <a:r>
              <a:rPr lang="en-US" b="0" dirty="0"/>
              <a:t>Need guidance? </a:t>
            </a:r>
          </a:p>
        </p:txBody>
      </p:sp>
      <p:sp>
        <p:nvSpPr>
          <p:cNvPr id="4" name="Slide Number Placeholder 3">
            <a:extLst>
              <a:ext uri="{FF2B5EF4-FFF2-40B4-BE49-F238E27FC236}">
                <a16:creationId xmlns:a16="http://schemas.microsoft.com/office/drawing/2014/main" id="{24D38F8D-DBE0-0B00-FCF7-61B731DE8DDB}"/>
              </a:ext>
            </a:extLst>
          </p:cNvPr>
          <p:cNvSpPr>
            <a:spLocks noGrp="1"/>
          </p:cNvSpPr>
          <p:nvPr>
            <p:ph type="sldNum" sz="quarter" idx="5"/>
          </p:nvPr>
        </p:nvSpPr>
        <p:spPr/>
        <p:txBody>
          <a:bodyPr/>
          <a:lstStyle/>
          <a:p>
            <a:fld id="{678BA188-1F83-4E0B-A632-2AEFFB92F4A1}" type="slidenum">
              <a:rPr lang="en-US" smtClean="0"/>
              <a:t>47</a:t>
            </a:fld>
            <a:endParaRPr lang="en-US"/>
          </a:p>
        </p:txBody>
      </p:sp>
    </p:spTree>
    <p:extLst>
      <p:ext uri="{BB962C8B-B14F-4D97-AF65-F5344CB8AC3E}">
        <p14:creationId xmlns:p14="http://schemas.microsoft.com/office/powerpoint/2010/main" val="36049882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37954-2B47-7935-BC81-C3D6089DE6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EE4BFA-68BB-BA0D-2D94-EBECE0A5667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9058092-F783-57CF-39DE-4C0782095FA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896B543-9616-6482-92D4-31AFE5EC1FDA}"/>
              </a:ext>
            </a:extLst>
          </p:cNvPr>
          <p:cNvSpPr>
            <a:spLocks noGrp="1"/>
          </p:cNvSpPr>
          <p:nvPr>
            <p:ph type="sldNum" sz="quarter" idx="5"/>
          </p:nvPr>
        </p:nvSpPr>
        <p:spPr/>
        <p:txBody>
          <a:bodyPr/>
          <a:lstStyle/>
          <a:p>
            <a:fld id="{678BA188-1F83-4E0B-A632-2AEFFB92F4A1}" type="slidenum">
              <a:rPr lang="en-US" smtClean="0"/>
              <a:t>52</a:t>
            </a:fld>
            <a:endParaRPr lang="en-US"/>
          </a:p>
        </p:txBody>
      </p:sp>
    </p:spTree>
    <p:extLst>
      <p:ext uri="{BB962C8B-B14F-4D97-AF65-F5344CB8AC3E}">
        <p14:creationId xmlns:p14="http://schemas.microsoft.com/office/powerpoint/2010/main" val="3512228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BD1F2-6E3A-7D04-2DE3-EE42C95B51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097844-1AEA-5C41-75EE-B9F66A6301F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4A24D8F-4D6A-6716-DF48-2EF54C9002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C61CE1-46A6-4F85-6129-4DE719D94455}"/>
              </a:ext>
            </a:extLst>
          </p:cNvPr>
          <p:cNvSpPr>
            <a:spLocks noGrp="1"/>
          </p:cNvSpPr>
          <p:nvPr>
            <p:ph type="sldNum" sz="quarter" idx="5"/>
          </p:nvPr>
        </p:nvSpPr>
        <p:spPr/>
        <p:txBody>
          <a:bodyPr/>
          <a:lstStyle/>
          <a:p>
            <a:fld id="{678BA188-1F83-4E0B-A632-2AEFFB92F4A1}" type="slidenum">
              <a:rPr lang="en-US" smtClean="0"/>
              <a:t>10</a:t>
            </a:fld>
            <a:endParaRPr lang="en-US"/>
          </a:p>
        </p:txBody>
      </p:sp>
    </p:spTree>
    <p:extLst>
      <p:ext uri="{BB962C8B-B14F-4D97-AF65-F5344CB8AC3E}">
        <p14:creationId xmlns:p14="http://schemas.microsoft.com/office/powerpoint/2010/main" val="1122942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8BA188-1F83-4E0B-A632-2AEFFB92F4A1}" type="slidenum">
              <a:rPr lang="en-US" smtClean="0"/>
              <a:t>11</a:t>
            </a:fld>
            <a:endParaRPr lang="en-US"/>
          </a:p>
        </p:txBody>
      </p:sp>
    </p:spTree>
    <p:extLst>
      <p:ext uri="{BB962C8B-B14F-4D97-AF65-F5344CB8AC3E}">
        <p14:creationId xmlns:p14="http://schemas.microsoft.com/office/powerpoint/2010/main" val="25942854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3B7AB-B70E-EDF9-C55C-E36AEE08F0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9914A8-170C-0B2B-873A-0A25672A3C5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ACAF02A-809A-7E13-DF93-4346AB393941}"/>
              </a:ext>
            </a:extLst>
          </p:cNvPr>
          <p:cNvSpPr>
            <a:spLocks noGrp="1"/>
          </p:cNvSpPr>
          <p:nvPr>
            <p:ph type="body" idx="1"/>
          </p:nvPr>
        </p:nvSpPr>
        <p:spPr/>
        <p:txBody>
          <a:bodyPr/>
          <a:lstStyle/>
          <a:p>
            <a:r>
              <a:rPr lang="en-US" dirty="0"/>
              <a:t>See Eric Powers recommendation – can individual assessment be billed up to 60 minutes? </a:t>
            </a:r>
          </a:p>
        </p:txBody>
      </p:sp>
      <p:sp>
        <p:nvSpPr>
          <p:cNvPr id="4" name="Slide Number Placeholder 3">
            <a:extLst>
              <a:ext uri="{FF2B5EF4-FFF2-40B4-BE49-F238E27FC236}">
                <a16:creationId xmlns:a16="http://schemas.microsoft.com/office/drawing/2014/main" id="{D5ADCA6D-7FA9-C256-8E7E-EB71B2836E85}"/>
              </a:ext>
            </a:extLst>
          </p:cNvPr>
          <p:cNvSpPr>
            <a:spLocks noGrp="1"/>
          </p:cNvSpPr>
          <p:nvPr>
            <p:ph type="sldNum" sz="quarter" idx="5"/>
          </p:nvPr>
        </p:nvSpPr>
        <p:spPr/>
        <p:txBody>
          <a:bodyPr/>
          <a:lstStyle/>
          <a:p>
            <a:fld id="{678BA188-1F83-4E0B-A632-2AEFFB92F4A1}" type="slidenum">
              <a:rPr lang="en-US" smtClean="0"/>
              <a:t>12</a:t>
            </a:fld>
            <a:endParaRPr lang="en-US"/>
          </a:p>
        </p:txBody>
      </p:sp>
    </p:spTree>
    <p:extLst>
      <p:ext uri="{BB962C8B-B14F-4D97-AF65-F5344CB8AC3E}">
        <p14:creationId xmlns:p14="http://schemas.microsoft.com/office/powerpoint/2010/main" val="1926826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B6542-D29A-88EA-E3AC-FC872160ED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3E75A7-981F-993F-3CFA-F3D1FECE285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A72452B-19AF-8E42-46D0-FF457FCE290B}"/>
              </a:ext>
            </a:extLst>
          </p:cNvPr>
          <p:cNvSpPr>
            <a:spLocks noGrp="1"/>
          </p:cNvSpPr>
          <p:nvPr>
            <p:ph type="body" idx="1"/>
          </p:nvPr>
        </p:nvSpPr>
        <p:spPr/>
        <p:txBody>
          <a:bodyPr/>
          <a:lstStyle/>
          <a:p>
            <a:r>
              <a:rPr lang="en-US" dirty="0"/>
              <a:t>Verify rates in UU – is it 15- or 30-min options for both individual or group? May need to edit for clarity/accuracy </a:t>
            </a:r>
          </a:p>
        </p:txBody>
      </p:sp>
      <p:sp>
        <p:nvSpPr>
          <p:cNvPr id="4" name="Slide Number Placeholder 3">
            <a:extLst>
              <a:ext uri="{FF2B5EF4-FFF2-40B4-BE49-F238E27FC236}">
                <a16:creationId xmlns:a16="http://schemas.microsoft.com/office/drawing/2014/main" id="{3276AAAD-83ED-7E7A-2398-751AFAD4DC7B}"/>
              </a:ext>
            </a:extLst>
          </p:cNvPr>
          <p:cNvSpPr>
            <a:spLocks noGrp="1"/>
          </p:cNvSpPr>
          <p:nvPr>
            <p:ph type="sldNum" sz="quarter" idx="5"/>
          </p:nvPr>
        </p:nvSpPr>
        <p:spPr/>
        <p:txBody>
          <a:bodyPr/>
          <a:lstStyle/>
          <a:p>
            <a:fld id="{678BA188-1F83-4E0B-A632-2AEFFB92F4A1}" type="slidenum">
              <a:rPr lang="en-US" smtClean="0"/>
              <a:t>13</a:t>
            </a:fld>
            <a:endParaRPr lang="en-US"/>
          </a:p>
        </p:txBody>
      </p:sp>
    </p:spTree>
    <p:extLst>
      <p:ext uri="{BB962C8B-B14F-4D97-AF65-F5344CB8AC3E}">
        <p14:creationId xmlns:p14="http://schemas.microsoft.com/office/powerpoint/2010/main" val="3538597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A2E8C-6AF4-7D8E-E141-2A90FCEB53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48B2C0-C4C1-CD87-83C4-B6E44A61E38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1F2CCA4-2282-E903-4ED9-8B72990E10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7A3C01-0616-55A6-AABA-E1E81A717BB4}"/>
              </a:ext>
            </a:extLst>
          </p:cNvPr>
          <p:cNvSpPr>
            <a:spLocks noGrp="1"/>
          </p:cNvSpPr>
          <p:nvPr>
            <p:ph type="sldNum" sz="quarter" idx="5"/>
          </p:nvPr>
        </p:nvSpPr>
        <p:spPr/>
        <p:txBody>
          <a:bodyPr/>
          <a:lstStyle/>
          <a:p>
            <a:fld id="{678BA188-1F83-4E0B-A632-2AEFFB92F4A1}" type="slidenum">
              <a:rPr lang="en-US" smtClean="0"/>
              <a:t>16</a:t>
            </a:fld>
            <a:endParaRPr lang="en-US"/>
          </a:p>
        </p:txBody>
      </p:sp>
    </p:spTree>
    <p:extLst>
      <p:ext uri="{BB962C8B-B14F-4D97-AF65-F5344CB8AC3E}">
        <p14:creationId xmlns:p14="http://schemas.microsoft.com/office/powerpoint/2010/main" val="28683487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2C7B5-5A0D-E8BF-8C24-28CBC1ACEB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F8DB74-E376-B4A5-5B5C-88F4CE70CC5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D36D480-4768-52B0-A446-3654BAD7E2E8}"/>
              </a:ext>
            </a:extLst>
          </p:cNvPr>
          <p:cNvSpPr>
            <a:spLocks noGrp="1"/>
          </p:cNvSpPr>
          <p:nvPr>
            <p:ph type="body" idx="1"/>
          </p:nvPr>
        </p:nvSpPr>
        <p:spPr/>
        <p:txBody>
          <a:bodyPr/>
          <a:lstStyle/>
          <a:p>
            <a:r>
              <a:rPr lang="en-US" dirty="0"/>
              <a:t>See Eric Powers recommendation – can individual assessment be billed up to 60 minutes? </a:t>
            </a:r>
          </a:p>
        </p:txBody>
      </p:sp>
      <p:sp>
        <p:nvSpPr>
          <p:cNvPr id="4" name="Slide Number Placeholder 3">
            <a:extLst>
              <a:ext uri="{FF2B5EF4-FFF2-40B4-BE49-F238E27FC236}">
                <a16:creationId xmlns:a16="http://schemas.microsoft.com/office/drawing/2014/main" id="{E80EBFAE-11A8-C748-B49A-D4B1A1C00059}"/>
              </a:ext>
            </a:extLst>
          </p:cNvPr>
          <p:cNvSpPr>
            <a:spLocks noGrp="1"/>
          </p:cNvSpPr>
          <p:nvPr>
            <p:ph type="sldNum" sz="quarter" idx="5"/>
          </p:nvPr>
        </p:nvSpPr>
        <p:spPr/>
        <p:txBody>
          <a:bodyPr/>
          <a:lstStyle/>
          <a:p>
            <a:fld id="{678BA188-1F83-4E0B-A632-2AEFFB92F4A1}" type="slidenum">
              <a:rPr lang="en-US" smtClean="0"/>
              <a:t>17</a:t>
            </a:fld>
            <a:endParaRPr lang="en-US"/>
          </a:p>
        </p:txBody>
      </p:sp>
    </p:spTree>
    <p:extLst>
      <p:ext uri="{BB962C8B-B14F-4D97-AF65-F5344CB8AC3E}">
        <p14:creationId xmlns:p14="http://schemas.microsoft.com/office/powerpoint/2010/main" val="38441758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eal Divider Slide with Logo Mar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83E337D-C131-478C-A591-51E08419B26A}"/>
              </a:ext>
            </a:extLst>
          </p:cNvPr>
          <p:cNvSpPr>
            <a:spLocks noGrp="1"/>
          </p:cNvSpPr>
          <p:nvPr>
            <p:ph type="dt" sz="half" idx="10"/>
          </p:nvPr>
        </p:nvSpPr>
        <p:spPr/>
        <p:txBody>
          <a:bodyPr/>
          <a:lstStyle/>
          <a:p>
            <a:fld id="{31FA929F-165D-4778-80D3-139E34FA4A46}" type="datetime1">
              <a:rPr lang="en-US" smtClean="0"/>
              <a:t>8/13/2026</a:t>
            </a:fld>
            <a:endParaRPr lang="en-US"/>
          </a:p>
        </p:txBody>
      </p:sp>
      <p:sp>
        <p:nvSpPr>
          <p:cNvPr id="5" name="Slide Number Placeholder 4">
            <a:extLst>
              <a:ext uri="{FF2B5EF4-FFF2-40B4-BE49-F238E27FC236}">
                <a16:creationId xmlns:a16="http://schemas.microsoft.com/office/drawing/2014/main" id="{3A092C61-A84C-49D5-BEEF-7AD6BBD703AD}"/>
              </a:ext>
            </a:extLst>
          </p:cNvPr>
          <p:cNvSpPr>
            <a:spLocks noGrp="1"/>
          </p:cNvSpPr>
          <p:nvPr>
            <p:ph type="sldNum" sz="quarter" idx="12"/>
          </p:nvPr>
        </p:nvSpPr>
        <p:spPr/>
        <p:txBody>
          <a:bodyPr/>
          <a:lstStyle/>
          <a:p>
            <a:fld id="{046ED92C-19EC-4894-A451-DBF4F06AE3FB}" type="slidenum">
              <a:rPr lang="en-US" smtClean="0"/>
              <a:pPr/>
              <a:t>‹#›</a:t>
            </a:fld>
            <a:endParaRPr lang="en-US"/>
          </a:p>
        </p:txBody>
      </p:sp>
      <p:sp>
        <p:nvSpPr>
          <p:cNvPr id="6" name="Rectangle 5">
            <a:extLst>
              <a:ext uri="{FF2B5EF4-FFF2-40B4-BE49-F238E27FC236}">
                <a16:creationId xmlns:a16="http://schemas.microsoft.com/office/drawing/2014/main" id="{A867C1D7-6D0F-4DCE-AF3A-873400380CED}"/>
              </a:ext>
            </a:extLst>
          </p:cNvPr>
          <p:cNvSpPr/>
          <p:nvPr userDrawn="1"/>
        </p:nvSpPr>
        <p:spPr>
          <a:xfrm>
            <a:off x="0" y="0"/>
            <a:ext cx="12192000" cy="6858000"/>
          </a:xfrm>
          <a:prstGeom prst="rect">
            <a:avLst/>
          </a:prstGeom>
          <a:solidFill>
            <a:schemeClr val="tx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F54383B5-34FD-4158-963E-263357A7EA20}"/>
              </a:ext>
            </a:extLst>
          </p:cNvPr>
          <p:cNvSpPr>
            <a:spLocks noGrp="1"/>
          </p:cNvSpPr>
          <p:nvPr>
            <p:ph type="body" sz="quarter" idx="13"/>
          </p:nvPr>
        </p:nvSpPr>
        <p:spPr>
          <a:xfrm>
            <a:off x="5961720" y="2563761"/>
            <a:ext cx="4641850" cy="1730477"/>
          </a:xfrm>
        </p:spPr>
        <p:txBody>
          <a:bodyPr>
            <a:normAutofit/>
          </a:bodyPr>
          <a:lstStyle>
            <a:lvl1pPr>
              <a:defRPr sz="3600">
                <a:solidFill>
                  <a:schemeClr val="bg1"/>
                </a:solidFill>
              </a:defRPr>
            </a:lvl1pPr>
          </a:lstStyle>
          <a:p>
            <a:pPr lvl="0"/>
            <a:r>
              <a:rPr lang="en-US"/>
              <a:t>Click to edit Master text styles</a:t>
            </a:r>
          </a:p>
        </p:txBody>
      </p:sp>
      <p:pic>
        <p:nvPicPr>
          <p:cNvPr id="2" name="Picture 1">
            <a:extLst>
              <a:ext uri="{FF2B5EF4-FFF2-40B4-BE49-F238E27FC236}">
                <a16:creationId xmlns:a16="http://schemas.microsoft.com/office/drawing/2014/main" id="{A38924E7-284C-F4B7-D8DD-0EB0AFAED60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74200"/>
          <a:stretch/>
        </p:blipFill>
        <p:spPr>
          <a:xfrm>
            <a:off x="1342978" y="1874273"/>
            <a:ext cx="3275764" cy="3109452"/>
          </a:xfrm>
          <a:prstGeom prst="rect">
            <a:avLst/>
          </a:prstGeom>
        </p:spPr>
      </p:pic>
    </p:spTree>
    <p:extLst>
      <p:ext uri="{BB962C8B-B14F-4D97-AF65-F5344CB8AC3E}">
        <p14:creationId xmlns:p14="http://schemas.microsoft.com/office/powerpoint/2010/main" val="1009579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are Compas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0096012-250A-9BA0-B411-6E722DF37E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26352" y="0"/>
            <a:ext cx="5565648" cy="6858000"/>
          </a:xfrm>
          <a:prstGeom prst="rect">
            <a:avLst/>
          </a:prstGeom>
        </p:spPr>
      </p:pic>
      <p:sp>
        <p:nvSpPr>
          <p:cNvPr id="3" name="Rectangle 2">
            <a:extLst>
              <a:ext uri="{FF2B5EF4-FFF2-40B4-BE49-F238E27FC236}">
                <a16:creationId xmlns:a16="http://schemas.microsoft.com/office/drawing/2014/main" id="{5A76D97B-BA5C-4CCE-83A3-0A02DC325837}"/>
              </a:ext>
            </a:extLst>
          </p:cNvPr>
          <p:cNvSpPr/>
          <p:nvPr userDrawn="1"/>
        </p:nvSpPr>
        <p:spPr>
          <a:xfrm>
            <a:off x="0" y="5565058"/>
            <a:ext cx="7118555" cy="12929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3">
            <a:extLst>
              <a:ext uri="{FF2B5EF4-FFF2-40B4-BE49-F238E27FC236}">
                <a16:creationId xmlns:a16="http://schemas.microsoft.com/office/drawing/2014/main" id="{E5A4CAE9-0F92-4813-94B4-314BC85A4B4D}"/>
              </a:ext>
            </a:extLst>
          </p:cNvPr>
          <p:cNvSpPr>
            <a:spLocks noGrp="1"/>
          </p:cNvSpPr>
          <p:nvPr>
            <p:ph type="body" sz="quarter" idx="11" hasCustomPrompt="1"/>
          </p:nvPr>
        </p:nvSpPr>
        <p:spPr>
          <a:xfrm>
            <a:off x="228600" y="1268109"/>
            <a:ext cx="5995219" cy="1681162"/>
          </a:xfrm>
        </p:spPr>
        <p:txBody>
          <a:bodyPr anchor="b">
            <a:normAutofit/>
          </a:bodyPr>
          <a:lstStyle>
            <a:lvl1pPr>
              <a:defRPr sz="4400" b="1">
                <a:solidFill>
                  <a:schemeClr val="tx1"/>
                </a:solidFill>
              </a:defRPr>
            </a:lvl1pPr>
          </a:lstStyle>
          <a:p>
            <a:pPr lvl="0"/>
            <a:r>
              <a:rPr lang="en-US"/>
              <a:t>Click to Add Master Title</a:t>
            </a:r>
          </a:p>
        </p:txBody>
      </p:sp>
      <p:sp>
        <p:nvSpPr>
          <p:cNvPr id="20" name="Text Placeholder 19">
            <a:extLst>
              <a:ext uri="{FF2B5EF4-FFF2-40B4-BE49-F238E27FC236}">
                <a16:creationId xmlns:a16="http://schemas.microsoft.com/office/drawing/2014/main" id="{074ACDE7-6755-4442-A8B5-2889DE57B9FD}"/>
              </a:ext>
            </a:extLst>
          </p:cNvPr>
          <p:cNvSpPr>
            <a:spLocks noGrp="1"/>
          </p:cNvSpPr>
          <p:nvPr>
            <p:ph type="body" sz="quarter" idx="12" hasCustomPrompt="1"/>
          </p:nvPr>
        </p:nvSpPr>
        <p:spPr>
          <a:xfrm>
            <a:off x="238432" y="3334055"/>
            <a:ext cx="5386388" cy="1149350"/>
          </a:xfrm>
        </p:spPr>
        <p:txBody>
          <a:bodyPr/>
          <a:lstStyle>
            <a:lvl1pPr>
              <a:defRPr/>
            </a:lvl1pPr>
            <a:lvl2pPr marL="400050" indent="0">
              <a:buNone/>
              <a:defRPr/>
            </a:lvl2pPr>
          </a:lstStyle>
          <a:p>
            <a:pPr lvl="0"/>
            <a:r>
              <a:rPr lang="en-US"/>
              <a:t>Click to add subtitles</a:t>
            </a:r>
          </a:p>
          <a:p>
            <a:pPr lvl="1"/>
            <a:endParaRPr lang="en-US"/>
          </a:p>
        </p:txBody>
      </p:sp>
      <p:sp>
        <p:nvSpPr>
          <p:cNvPr id="9" name="TextBox 8">
            <a:extLst>
              <a:ext uri="{FF2B5EF4-FFF2-40B4-BE49-F238E27FC236}">
                <a16:creationId xmlns:a16="http://schemas.microsoft.com/office/drawing/2014/main" id="{26555A51-1B20-4C0F-933B-4EBA11F872F8}"/>
              </a:ext>
            </a:extLst>
          </p:cNvPr>
          <p:cNvSpPr txBox="1"/>
          <p:nvPr userDrawn="1"/>
        </p:nvSpPr>
        <p:spPr>
          <a:xfrm>
            <a:off x="63909" y="5888363"/>
            <a:ext cx="6990736" cy="646331"/>
          </a:xfrm>
          <a:prstGeom prst="rect">
            <a:avLst/>
          </a:prstGeom>
          <a:noFill/>
        </p:spPr>
        <p:txBody>
          <a:bodyPr wrap="square" rtlCol="0">
            <a:spAutoFit/>
          </a:bodyPr>
          <a:lstStyle/>
          <a:p>
            <a:r>
              <a:rPr lang="en-US" sz="2500" b="1">
                <a:solidFill>
                  <a:schemeClr val="bg1"/>
                </a:solidFill>
                <a:latin typeface="Lucida Sans" panose="020B0602030504020204" pitchFamily="34" charset="0"/>
              </a:rPr>
              <a:t>CONNECT </a:t>
            </a:r>
            <a:r>
              <a:rPr lang="en-US" sz="3600" b="1">
                <a:solidFill>
                  <a:schemeClr val="bg1"/>
                </a:solidFill>
                <a:latin typeface="Lucida Sans" panose="020B0602030504020204" pitchFamily="34" charset="0"/>
                <a:ea typeface="Tahoma" panose="020B0604030504040204" pitchFamily="34" charset="0"/>
                <a:cs typeface="Tahoma" panose="020B0604030504040204" pitchFamily="34" charset="0"/>
              </a:rPr>
              <a:t>•</a:t>
            </a:r>
            <a:r>
              <a:rPr lang="en-US" sz="2500" b="1">
                <a:solidFill>
                  <a:schemeClr val="bg1"/>
                </a:solidFill>
                <a:latin typeface="Lucida Sans" panose="020B0602030504020204" pitchFamily="34" charset="0"/>
                <a:ea typeface="Tahoma" panose="020B0604030504040204" pitchFamily="34" charset="0"/>
                <a:cs typeface="Tahoma" panose="020B0604030504040204" pitchFamily="34" charset="0"/>
              </a:rPr>
              <a:t> COLLABORATE </a:t>
            </a:r>
            <a:r>
              <a:rPr lang="en-US" sz="3600" b="1">
                <a:solidFill>
                  <a:schemeClr val="bg1"/>
                </a:solidFill>
                <a:latin typeface="Lucida Sans" panose="020B0602030504020204" pitchFamily="34" charset="0"/>
                <a:ea typeface="Tahoma" panose="020B0604030504040204" pitchFamily="34" charset="0"/>
                <a:cs typeface="Tahoma" panose="020B0604030504040204" pitchFamily="34" charset="0"/>
              </a:rPr>
              <a:t>•</a:t>
            </a:r>
            <a:r>
              <a:rPr lang="en-US" sz="2500" b="1">
                <a:solidFill>
                  <a:schemeClr val="bg1"/>
                </a:solidFill>
                <a:latin typeface="Lucida Sans" panose="020B0602030504020204" pitchFamily="34" charset="0"/>
                <a:ea typeface="Tahoma" panose="020B0604030504040204" pitchFamily="34" charset="0"/>
                <a:cs typeface="Tahoma" panose="020B0604030504040204" pitchFamily="34" charset="0"/>
              </a:rPr>
              <a:t> INNOVATE</a:t>
            </a:r>
            <a:endParaRPr lang="en-US" sz="2500" b="1">
              <a:solidFill>
                <a:schemeClr val="bg1"/>
              </a:solidFill>
              <a:latin typeface="Lucida Sans" panose="020B0602030504020204" pitchFamily="34" charset="0"/>
            </a:endParaRPr>
          </a:p>
        </p:txBody>
      </p:sp>
      <p:pic>
        <p:nvPicPr>
          <p:cNvPr id="5" name="Picture 4">
            <a:extLst>
              <a:ext uri="{FF2B5EF4-FFF2-40B4-BE49-F238E27FC236}">
                <a16:creationId xmlns:a16="http://schemas.microsoft.com/office/drawing/2014/main" id="{83669A57-1C86-39E6-C6BF-35B7B50557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8600" y="186456"/>
            <a:ext cx="3158963" cy="777105"/>
          </a:xfrm>
          <a:prstGeom prst="rect">
            <a:avLst/>
          </a:prstGeom>
        </p:spPr>
      </p:pic>
    </p:spTree>
    <p:extLst>
      <p:ext uri="{BB962C8B-B14F-4D97-AF65-F5344CB8AC3E}">
        <p14:creationId xmlns:p14="http://schemas.microsoft.com/office/powerpoint/2010/main" val="2841345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w/CCC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B5450-9ED8-42C8-8669-13C401AB075B}"/>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F65A6E4-258F-4146-88CE-B2FAC89599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2102E-753F-4896-93AA-2DA294C21BAB}"/>
              </a:ext>
            </a:extLst>
          </p:cNvPr>
          <p:cNvSpPr>
            <a:spLocks noGrp="1"/>
          </p:cNvSpPr>
          <p:nvPr>
            <p:ph type="dt" sz="half" idx="10"/>
          </p:nvPr>
        </p:nvSpPr>
        <p:spPr/>
        <p:txBody>
          <a:bodyPr/>
          <a:lstStyle/>
          <a:p>
            <a:fld id="{01577D40-C5BE-48F7-885C-C9B7AF50483F}" type="datetime1">
              <a:rPr lang="en-US" smtClean="0"/>
              <a:t>8/13/2026</a:t>
            </a:fld>
            <a:endParaRPr lang="en-US"/>
          </a:p>
        </p:txBody>
      </p:sp>
      <p:sp>
        <p:nvSpPr>
          <p:cNvPr id="5" name="Footer Placeholder 4">
            <a:extLst>
              <a:ext uri="{FF2B5EF4-FFF2-40B4-BE49-F238E27FC236}">
                <a16:creationId xmlns:a16="http://schemas.microsoft.com/office/drawing/2014/main" id="{EBC49E9C-9EBD-4FE6-8A67-815F34191C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29B5E7-E4FF-43C2-BE39-B46A3DE0EA8D}"/>
              </a:ext>
            </a:extLst>
          </p:cNvPr>
          <p:cNvSpPr>
            <a:spLocks noGrp="1"/>
          </p:cNvSpPr>
          <p:nvPr>
            <p:ph type="sldNum" sz="quarter" idx="12"/>
          </p:nvPr>
        </p:nvSpPr>
        <p:spPr/>
        <p:txBody>
          <a:bodyPr/>
          <a:lstStyle/>
          <a:p>
            <a:fld id="{046ED92C-19EC-4894-A451-DBF4F06AE3FB}" type="slidenum">
              <a:rPr lang="en-US" smtClean="0"/>
              <a:t>‹#›</a:t>
            </a:fld>
            <a:endParaRPr lang="en-US"/>
          </a:p>
        </p:txBody>
      </p:sp>
      <p:pic>
        <p:nvPicPr>
          <p:cNvPr id="8" name="Picture 7">
            <a:extLst>
              <a:ext uri="{FF2B5EF4-FFF2-40B4-BE49-F238E27FC236}">
                <a16:creationId xmlns:a16="http://schemas.microsoft.com/office/drawing/2014/main" id="{567BE748-4495-118D-9F86-E4E40091836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9791" y="6355714"/>
            <a:ext cx="1486829" cy="365760"/>
          </a:xfrm>
          <a:prstGeom prst="rect">
            <a:avLst/>
          </a:prstGeom>
        </p:spPr>
      </p:pic>
    </p:spTree>
    <p:extLst>
      <p:ext uri="{BB962C8B-B14F-4D97-AF65-F5344CB8AC3E}">
        <p14:creationId xmlns:p14="http://schemas.microsoft.com/office/powerpoint/2010/main" val="1449963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Agenda Sl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D7967-82CE-4479-8ACB-11C3CF2864C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852FAF7-1C3B-49FD-BDBB-60CDBB6FD021}"/>
              </a:ext>
            </a:extLst>
          </p:cNvPr>
          <p:cNvSpPr>
            <a:spLocks noGrp="1"/>
          </p:cNvSpPr>
          <p:nvPr>
            <p:ph type="dt" sz="half" idx="10"/>
          </p:nvPr>
        </p:nvSpPr>
        <p:spPr/>
        <p:txBody>
          <a:bodyPr/>
          <a:lstStyle/>
          <a:p>
            <a:fld id="{4D51B43E-99BD-4ADB-8949-B79652558B15}" type="datetime1">
              <a:rPr lang="en-US" smtClean="0"/>
              <a:t>8/13/2026</a:t>
            </a:fld>
            <a:endParaRPr lang="en-US"/>
          </a:p>
        </p:txBody>
      </p:sp>
      <p:sp>
        <p:nvSpPr>
          <p:cNvPr id="4" name="Footer Placeholder 3">
            <a:extLst>
              <a:ext uri="{FF2B5EF4-FFF2-40B4-BE49-F238E27FC236}">
                <a16:creationId xmlns:a16="http://schemas.microsoft.com/office/drawing/2014/main" id="{78FCD273-F612-4580-9D1B-10D7EBD7301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F17B7F3-2A78-4400-B668-A55713C669DF}"/>
              </a:ext>
            </a:extLst>
          </p:cNvPr>
          <p:cNvSpPr>
            <a:spLocks noGrp="1"/>
          </p:cNvSpPr>
          <p:nvPr>
            <p:ph type="sldNum" sz="quarter" idx="12"/>
          </p:nvPr>
        </p:nvSpPr>
        <p:spPr/>
        <p:txBody>
          <a:bodyPr/>
          <a:lstStyle/>
          <a:p>
            <a:fld id="{046ED92C-19EC-4894-A451-DBF4F06AE3FB}" type="slidenum">
              <a:rPr lang="en-US" smtClean="0"/>
              <a:pPr/>
              <a:t>‹#›</a:t>
            </a:fld>
            <a:endParaRPr lang="en-US"/>
          </a:p>
        </p:txBody>
      </p:sp>
      <p:sp>
        <p:nvSpPr>
          <p:cNvPr id="18" name="Content Placeholder 2">
            <a:extLst>
              <a:ext uri="{FF2B5EF4-FFF2-40B4-BE49-F238E27FC236}">
                <a16:creationId xmlns:a16="http://schemas.microsoft.com/office/drawing/2014/main" id="{BF192600-8A39-39F7-87AE-D06809EEADE1}"/>
              </a:ext>
            </a:extLst>
          </p:cNvPr>
          <p:cNvSpPr>
            <a:spLocks noGrp="1"/>
          </p:cNvSpPr>
          <p:nvPr>
            <p:ph idx="1"/>
          </p:nvPr>
        </p:nvSpPr>
        <p:spPr>
          <a:xfrm>
            <a:off x="228358" y="980051"/>
            <a:ext cx="11125441" cy="4909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11878A75-0DD7-418E-16BE-EE96BF95D8D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4599" y="6356349"/>
            <a:ext cx="1484239" cy="365123"/>
          </a:xfrm>
          <a:prstGeom prst="rect">
            <a:avLst/>
          </a:prstGeom>
        </p:spPr>
      </p:pic>
    </p:spTree>
    <p:extLst>
      <p:ext uri="{BB962C8B-B14F-4D97-AF65-F5344CB8AC3E}">
        <p14:creationId xmlns:p14="http://schemas.microsoft.com/office/powerpoint/2010/main" val="1274015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w/CCC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B5450-9ED8-42C8-8669-13C401AB075B}"/>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F65A6E4-258F-4146-88CE-B2FAC89599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2102E-753F-4896-93AA-2DA294C21BAB}"/>
              </a:ext>
            </a:extLst>
          </p:cNvPr>
          <p:cNvSpPr>
            <a:spLocks noGrp="1"/>
          </p:cNvSpPr>
          <p:nvPr>
            <p:ph type="dt" sz="half" idx="10"/>
          </p:nvPr>
        </p:nvSpPr>
        <p:spPr/>
        <p:txBody>
          <a:bodyPr/>
          <a:lstStyle/>
          <a:p>
            <a:fld id="{01577D40-C5BE-48F7-885C-C9B7AF50483F}" type="datetime1">
              <a:rPr lang="en-US" smtClean="0"/>
              <a:t>8/13/2026</a:t>
            </a:fld>
            <a:endParaRPr lang="en-US"/>
          </a:p>
        </p:txBody>
      </p:sp>
      <p:sp>
        <p:nvSpPr>
          <p:cNvPr id="5" name="Footer Placeholder 4">
            <a:extLst>
              <a:ext uri="{FF2B5EF4-FFF2-40B4-BE49-F238E27FC236}">
                <a16:creationId xmlns:a16="http://schemas.microsoft.com/office/drawing/2014/main" id="{EBC49E9C-9EBD-4FE6-8A67-815F34191C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29B5E7-E4FF-43C2-BE39-B46A3DE0EA8D}"/>
              </a:ext>
            </a:extLst>
          </p:cNvPr>
          <p:cNvSpPr>
            <a:spLocks noGrp="1"/>
          </p:cNvSpPr>
          <p:nvPr>
            <p:ph type="sldNum" sz="quarter" idx="12"/>
          </p:nvPr>
        </p:nvSpPr>
        <p:spPr/>
        <p:txBody>
          <a:bodyPr/>
          <a:lstStyle/>
          <a:p>
            <a:fld id="{046ED92C-19EC-4894-A451-DBF4F06AE3FB}" type="slidenum">
              <a:rPr lang="en-US" smtClean="0"/>
              <a:t>‹#›</a:t>
            </a:fld>
            <a:endParaRPr lang="en-US"/>
          </a:p>
        </p:txBody>
      </p:sp>
      <p:pic>
        <p:nvPicPr>
          <p:cNvPr id="8" name="Picture 7">
            <a:extLst>
              <a:ext uri="{FF2B5EF4-FFF2-40B4-BE49-F238E27FC236}">
                <a16:creationId xmlns:a16="http://schemas.microsoft.com/office/drawing/2014/main" id="{567BE748-4495-118D-9F86-E4E40091836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9791" y="6355714"/>
            <a:ext cx="1486829" cy="365760"/>
          </a:xfrm>
          <a:prstGeom prst="rect">
            <a:avLst/>
          </a:prstGeom>
        </p:spPr>
      </p:pic>
    </p:spTree>
    <p:extLst>
      <p:ext uri="{BB962C8B-B14F-4D97-AF65-F5344CB8AC3E}">
        <p14:creationId xmlns:p14="http://schemas.microsoft.com/office/powerpoint/2010/main" val="4048836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Care Compas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0096012-250A-9BA0-B411-6E722DF37E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26352" y="0"/>
            <a:ext cx="5565648" cy="6858000"/>
          </a:xfrm>
          <a:prstGeom prst="rect">
            <a:avLst/>
          </a:prstGeom>
        </p:spPr>
      </p:pic>
      <p:sp>
        <p:nvSpPr>
          <p:cNvPr id="3" name="Rectangle 2">
            <a:extLst>
              <a:ext uri="{FF2B5EF4-FFF2-40B4-BE49-F238E27FC236}">
                <a16:creationId xmlns:a16="http://schemas.microsoft.com/office/drawing/2014/main" id="{5A76D97B-BA5C-4CCE-83A3-0A02DC325837}"/>
              </a:ext>
            </a:extLst>
          </p:cNvPr>
          <p:cNvSpPr/>
          <p:nvPr userDrawn="1"/>
        </p:nvSpPr>
        <p:spPr>
          <a:xfrm>
            <a:off x="0" y="5565058"/>
            <a:ext cx="7118555" cy="12929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3">
            <a:extLst>
              <a:ext uri="{FF2B5EF4-FFF2-40B4-BE49-F238E27FC236}">
                <a16:creationId xmlns:a16="http://schemas.microsoft.com/office/drawing/2014/main" id="{E5A4CAE9-0F92-4813-94B4-314BC85A4B4D}"/>
              </a:ext>
            </a:extLst>
          </p:cNvPr>
          <p:cNvSpPr>
            <a:spLocks noGrp="1"/>
          </p:cNvSpPr>
          <p:nvPr>
            <p:ph type="body" sz="quarter" idx="11" hasCustomPrompt="1"/>
          </p:nvPr>
        </p:nvSpPr>
        <p:spPr>
          <a:xfrm>
            <a:off x="228600" y="1268109"/>
            <a:ext cx="5995219" cy="1681162"/>
          </a:xfrm>
        </p:spPr>
        <p:txBody>
          <a:bodyPr anchor="b">
            <a:normAutofit/>
          </a:bodyPr>
          <a:lstStyle>
            <a:lvl1pPr>
              <a:defRPr sz="4400" b="1">
                <a:solidFill>
                  <a:schemeClr val="tx1"/>
                </a:solidFill>
              </a:defRPr>
            </a:lvl1pPr>
          </a:lstStyle>
          <a:p>
            <a:pPr lvl="0"/>
            <a:r>
              <a:rPr lang="en-US"/>
              <a:t>Click to Add Master Title</a:t>
            </a:r>
          </a:p>
        </p:txBody>
      </p:sp>
      <p:sp>
        <p:nvSpPr>
          <p:cNvPr id="20" name="Text Placeholder 19">
            <a:extLst>
              <a:ext uri="{FF2B5EF4-FFF2-40B4-BE49-F238E27FC236}">
                <a16:creationId xmlns:a16="http://schemas.microsoft.com/office/drawing/2014/main" id="{074ACDE7-6755-4442-A8B5-2889DE57B9FD}"/>
              </a:ext>
            </a:extLst>
          </p:cNvPr>
          <p:cNvSpPr>
            <a:spLocks noGrp="1"/>
          </p:cNvSpPr>
          <p:nvPr>
            <p:ph type="body" sz="quarter" idx="12" hasCustomPrompt="1"/>
          </p:nvPr>
        </p:nvSpPr>
        <p:spPr>
          <a:xfrm>
            <a:off x="238432" y="3334055"/>
            <a:ext cx="5386388" cy="1149350"/>
          </a:xfrm>
        </p:spPr>
        <p:txBody>
          <a:bodyPr/>
          <a:lstStyle>
            <a:lvl1pPr>
              <a:defRPr/>
            </a:lvl1pPr>
            <a:lvl2pPr marL="400050" indent="0">
              <a:buNone/>
              <a:defRPr/>
            </a:lvl2pPr>
          </a:lstStyle>
          <a:p>
            <a:pPr lvl="0"/>
            <a:r>
              <a:rPr lang="en-US"/>
              <a:t>Click to add subtitles</a:t>
            </a:r>
          </a:p>
          <a:p>
            <a:pPr lvl="1"/>
            <a:endParaRPr lang="en-US"/>
          </a:p>
        </p:txBody>
      </p:sp>
      <p:sp>
        <p:nvSpPr>
          <p:cNvPr id="9" name="TextBox 8">
            <a:extLst>
              <a:ext uri="{FF2B5EF4-FFF2-40B4-BE49-F238E27FC236}">
                <a16:creationId xmlns:a16="http://schemas.microsoft.com/office/drawing/2014/main" id="{26555A51-1B20-4C0F-933B-4EBA11F872F8}"/>
              </a:ext>
            </a:extLst>
          </p:cNvPr>
          <p:cNvSpPr txBox="1"/>
          <p:nvPr userDrawn="1"/>
        </p:nvSpPr>
        <p:spPr>
          <a:xfrm>
            <a:off x="63909" y="5888363"/>
            <a:ext cx="6990736" cy="646331"/>
          </a:xfrm>
          <a:prstGeom prst="rect">
            <a:avLst/>
          </a:prstGeom>
          <a:noFill/>
        </p:spPr>
        <p:txBody>
          <a:bodyPr wrap="square" rtlCol="0">
            <a:spAutoFit/>
          </a:bodyPr>
          <a:lstStyle/>
          <a:p>
            <a:r>
              <a:rPr lang="en-US" sz="2500" b="1">
                <a:solidFill>
                  <a:schemeClr val="bg1"/>
                </a:solidFill>
                <a:latin typeface="Lucida Sans" panose="020B0602030504020204" pitchFamily="34" charset="0"/>
              </a:rPr>
              <a:t>CONNECT </a:t>
            </a:r>
            <a:r>
              <a:rPr lang="en-US" sz="3600" b="1">
                <a:solidFill>
                  <a:schemeClr val="bg1"/>
                </a:solidFill>
                <a:latin typeface="Lucida Sans" panose="020B0602030504020204" pitchFamily="34" charset="0"/>
                <a:ea typeface="Tahoma" panose="020B0604030504040204" pitchFamily="34" charset="0"/>
                <a:cs typeface="Tahoma" panose="020B0604030504040204" pitchFamily="34" charset="0"/>
              </a:rPr>
              <a:t>•</a:t>
            </a:r>
            <a:r>
              <a:rPr lang="en-US" sz="2500" b="1">
                <a:solidFill>
                  <a:schemeClr val="bg1"/>
                </a:solidFill>
                <a:latin typeface="Lucida Sans" panose="020B0602030504020204" pitchFamily="34" charset="0"/>
                <a:ea typeface="Tahoma" panose="020B0604030504040204" pitchFamily="34" charset="0"/>
                <a:cs typeface="Tahoma" panose="020B0604030504040204" pitchFamily="34" charset="0"/>
              </a:rPr>
              <a:t> COLLABORATE </a:t>
            </a:r>
            <a:r>
              <a:rPr lang="en-US" sz="3600" b="1">
                <a:solidFill>
                  <a:schemeClr val="bg1"/>
                </a:solidFill>
                <a:latin typeface="Lucida Sans" panose="020B0602030504020204" pitchFamily="34" charset="0"/>
                <a:ea typeface="Tahoma" panose="020B0604030504040204" pitchFamily="34" charset="0"/>
                <a:cs typeface="Tahoma" panose="020B0604030504040204" pitchFamily="34" charset="0"/>
              </a:rPr>
              <a:t>•</a:t>
            </a:r>
            <a:r>
              <a:rPr lang="en-US" sz="2500" b="1">
                <a:solidFill>
                  <a:schemeClr val="bg1"/>
                </a:solidFill>
                <a:latin typeface="Lucida Sans" panose="020B0602030504020204" pitchFamily="34" charset="0"/>
                <a:ea typeface="Tahoma" panose="020B0604030504040204" pitchFamily="34" charset="0"/>
                <a:cs typeface="Tahoma" panose="020B0604030504040204" pitchFamily="34" charset="0"/>
              </a:rPr>
              <a:t> INNOVATE</a:t>
            </a:r>
            <a:endParaRPr lang="en-US" sz="2500" b="1">
              <a:solidFill>
                <a:schemeClr val="bg1"/>
              </a:solidFill>
              <a:latin typeface="Lucida Sans" panose="020B0602030504020204" pitchFamily="34" charset="0"/>
            </a:endParaRPr>
          </a:p>
        </p:txBody>
      </p:sp>
      <p:pic>
        <p:nvPicPr>
          <p:cNvPr id="5" name="Picture 4">
            <a:extLst>
              <a:ext uri="{FF2B5EF4-FFF2-40B4-BE49-F238E27FC236}">
                <a16:creationId xmlns:a16="http://schemas.microsoft.com/office/drawing/2014/main" id="{83669A57-1C86-39E6-C6BF-35B7B50557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8600" y="186456"/>
            <a:ext cx="3158963" cy="777105"/>
          </a:xfrm>
          <a:prstGeom prst="rect">
            <a:avLst/>
          </a:prstGeom>
        </p:spPr>
      </p:pic>
    </p:spTree>
    <p:extLst>
      <p:ext uri="{BB962C8B-B14F-4D97-AF65-F5344CB8AC3E}">
        <p14:creationId xmlns:p14="http://schemas.microsoft.com/office/powerpoint/2010/main" val="24057876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35A476-D652-4122-99F6-3F7BAFB836C5}"/>
              </a:ext>
            </a:extLst>
          </p:cNvPr>
          <p:cNvSpPr>
            <a:spLocks noGrp="1"/>
          </p:cNvSpPr>
          <p:nvPr>
            <p:ph type="body" idx="1"/>
          </p:nvPr>
        </p:nvSpPr>
        <p:spPr>
          <a:xfrm>
            <a:off x="228358" y="980051"/>
            <a:ext cx="11125441" cy="4909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DB4828-0AB2-459B-ADDD-388049E21540}"/>
              </a:ext>
            </a:extLst>
          </p:cNvPr>
          <p:cNvSpPr>
            <a:spLocks noGrp="1"/>
          </p:cNvSpPr>
          <p:nvPr>
            <p:ph type="dt" sz="half" idx="2"/>
          </p:nvPr>
        </p:nvSpPr>
        <p:spPr>
          <a:xfrm>
            <a:off x="8900652" y="6356349"/>
            <a:ext cx="1206909" cy="365125"/>
          </a:xfrm>
          <a:prstGeom prst="rect">
            <a:avLst/>
          </a:prstGeom>
        </p:spPr>
        <p:txBody>
          <a:bodyPr vert="horz" lIns="91440" tIns="45720" rIns="91440" bIns="45720" rtlCol="0" anchor="ctr"/>
          <a:lstStyle>
            <a:lvl1pPr algn="r">
              <a:defRPr sz="1000">
                <a:solidFill>
                  <a:schemeClr val="tx1"/>
                </a:solidFill>
                <a:latin typeface="Lucida Sans" panose="020B0602030504020204" pitchFamily="34" charset="0"/>
                <a:ea typeface="Tahoma" panose="020B0604030504040204" pitchFamily="34" charset="0"/>
                <a:cs typeface="Tahoma" panose="020B0604030504040204" pitchFamily="34" charset="0"/>
              </a:defRPr>
            </a:lvl1pPr>
          </a:lstStyle>
          <a:p>
            <a:fld id="{BC39DE26-4946-4BD7-BEE8-6443F7BC5C0C}" type="datetime1">
              <a:rPr lang="en-US" smtClean="0"/>
              <a:pPr/>
              <a:t>8/13/2026</a:t>
            </a:fld>
            <a:endParaRPr lang="en-US"/>
          </a:p>
        </p:txBody>
      </p:sp>
      <p:sp>
        <p:nvSpPr>
          <p:cNvPr id="5" name="Footer Placeholder 4">
            <a:extLst>
              <a:ext uri="{FF2B5EF4-FFF2-40B4-BE49-F238E27FC236}">
                <a16:creationId xmlns:a16="http://schemas.microsoft.com/office/drawing/2014/main" id="{6173428D-05E0-452A-8118-0642305ABF9A}"/>
              </a:ext>
            </a:extLst>
          </p:cNvPr>
          <p:cNvSpPr>
            <a:spLocks noGrp="1"/>
          </p:cNvSpPr>
          <p:nvPr>
            <p:ph type="ftr" sz="quarter" idx="3"/>
          </p:nvPr>
        </p:nvSpPr>
        <p:spPr>
          <a:xfrm>
            <a:off x="2546555" y="6356351"/>
            <a:ext cx="6095999" cy="365123"/>
          </a:xfrm>
          <a:prstGeom prst="rect">
            <a:avLst/>
          </a:prstGeom>
        </p:spPr>
        <p:txBody>
          <a:bodyPr vert="horz" lIns="91440" tIns="45720" rIns="91440" bIns="45720" rtlCol="0" anchor="ctr"/>
          <a:lstStyle>
            <a:lvl1pPr algn="l">
              <a:defRPr sz="1000">
                <a:solidFill>
                  <a:schemeClr val="tx1"/>
                </a:solidFill>
                <a:latin typeface="Lucida Sans" panose="020B0602030504020204" pitchFamily="34" charset="0"/>
                <a:ea typeface="Tahoma" panose="020B0604030504040204" pitchFamily="34" charset="0"/>
                <a:cs typeface="Tahoma" panose="020B0604030504040204" pitchFamily="34" charset="0"/>
              </a:defRPr>
            </a:lvl1pPr>
          </a:lstStyle>
          <a:p>
            <a:endParaRPr lang="en-US"/>
          </a:p>
        </p:txBody>
      </p:sp>
      <p:sp>
        <p:nvSpPr>
          <p:cNvPr id="6" name="Slide Number Placeholder 5">
            <a:extLst>
              <a:ext uri="{FF2B5EF4-FFF2-40B4-BE49-F238E27FC236}">
                <a16:creationId xmlns:a16="http://schemas.microsoft.com/office/drawing/2014/main" id="{28EB9BF8-8191-41F2-9AB3-A7A29F321EF7}"/>
              </a:ext>
            </a:extLst>
          </p:cNvPr>
          <p:cNvSpPr>
            <a:spLocks noGrp="1"/>
          </p:cNvSpPr>
          <p:nvPr>
            <p:ph type="sldNum" sz="quarter" idx="4"/>
          </p:nvPr>
        </p:nvSpPr>
        <p:spPr>
          <a:xfrm>
            <a:off x="10697496" y="6356350"/>
            <a:ext cx="656303" cy="365125"/>
          </a:xfrm>
          <a:prstGeom prst="rect">
            <a:avLst/>
          </a:prstGeom>
        </p:spPr>
        <p:txBody>
          <a:bodyPr vert="horz" lIns="91440" tIns="45720" rIns="91440" bIns="45720" rtlCol="0" anchor="ctr"/>
          <a:lstStyle>
            <a:lvl1pPr algn="r">
              <a:defRPr sz="1000">
                <a:solidFill>
                  <a:schemeClr val="tx1"/>
                </a:solidFill>
                <a:latin typeface="Lucida Sans" panose="020B0602030504020204" pitchFamily="34" charset="0"/>
                <a:ea typeface="Tahoma" panose="020B0604030504040204" pitchFamily="34" charset="0"/>
                <a:cs typeface="Tahoma" panose="020B0604030504040204" pitchFamily="34" charset="0"/>
              </a:defRPr>
            </a:lvl1pPr>
          </a:lstStyle>
          <a:p>
            <a:fld id="{046ED92C-19EC-4894-A451-DBF4F06AE3FB}" type="slidenum">
              <a:rPr lang="en-US" smtClean="0"/>
              <a:pPr/>
              <a:t>‹#›</a:t>
            </a:fld>
            <a:endParaRPr lang="en-US"/>
          </a:p>
        </p:txBody>
      </p:sp>
      <p:sp>
        <p:nvSpPr>
          <p:cNvPr id="8" name="Flowchart: Manual Input 7">
            <a:extLst>
              <a:ext uri="{FF2B5EF4-FFF2-40B4-BE49-F238E27FC236}">
                <a16:creationId xmlns:a16="http://schemas.microsoft.com/office/drawing/2014/main" id="{6575400D-C9F6-45D2-8BFF-B4F3F78EE900}"/>
              </a:ext>
            </a:extLst>
          </p:cNvPr>
          <p:cNvSpPr/>
          <p:nvPr userDrawn="1"/>
        </p:nvSpPr>
        <p:spPr>
          <a:xfrm rot="16200000" flipH="1">
            <a:off x="10054062" y="-1772809"/>
            <a:ext cx="363351" cy="3912524"/>
          </a:xfrm>
          <a:prstGeom prst="flowChartManualInpu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a:extLst>
              <a:ext uri="{FF2B5EF4-FFF2-40B4-BE49-F238E27FC236}">
                <a16:creationId xmlns:a16="http://schemas.microsoft.com/office/drawing/2014/main" id="{E2E3A100-D09C-448B-8BBC-257AAB7C01E4}"/>
              </a:ext>
            </a:extLst>
          </p:cNvPr>
          <p:cNvSpPr>
            <a:spLocks noGrp="1"/>
          </p:cNvSpPr>
          <p:nvPr>
            <p:ph type="title"/>
          </p:nvPr>
        </p:nvSpPr>
        <p:spPr>
          <a:xfrm>
            <a:off x="228359" y="136523"/>
            <a:ext cx="6669398" cy="544513"/>
          </a:xfrm>
          <a:prstGeom prst="rect">
            <a:avLst/>
          </a:prstGeom>
        </p:spPr>
        <p:txBody>
          <a:bodyPr vert="horz" lIns="91440" tIns="45720" rIns="91440" bIns="45720" rtlCol="0" anchor="b">
            <a:normAutofit/>
          </a:bodyPr>
          <a:lstStyle/>
          <a:p>
            <a:r>
              <a:rPr lang="en-US"/>
              <a:t>Click to edit Master title style</a:t>
            </a:r>
          </a:p>
        </p:txBody>
      </p:sp>
    </p:spTree>
    <p:extLst>
      <p:ext uri="{BB962C8B-B14F-4D97-AF65-F5344CB8AC3E}">
        <p14:creationId xmlns:p14="http://schemas.microsoft.com/office/powerpoint/2010/main" val="2875007702"/>
      </p:ext>
    </p:extLst>
  </p:cSld>
  <p:clrMap bg1="lt1" tx1="dk1" bg2="lt2" tx2="dk2" accent1="accent1" accent2="accent2" accent3="accent3" accent4="accent4" accent5="accent5" accent6="accent6" hlink="hlink" folHlink="folHlink"/>
  <p:sldLayoutIdLst>
    <p:sldLayoutId id="2147483720" r:id="rId1"/>
    <p:sldLayoutId id="2147483672" r:id="rId2"/>
    <p:sldLayoutId id="2147483721" r:id="rId3"/>
    <p:sldLayoutId id="2147483722" r:id="rId4"/>
  </p:sldLayoutIdLst>
  <p:hf hdr="0" dt="0"/>
  <p:txStyles>
    <p:titleStyle>
      <a:lvl1pPr algn="l" defTabSz="914400" rtl="0" eaLnBrk="1" latinLnBrk="0" hangingPunct="1">
        <a:lnSpc>
          <a:spcPct val="90000"/>
        </a:lnSpc>
        <a:spcBef>
          <a:spcPct val="0"/>
        </a:spcBef>
        <a:buNone/>
        <a:defRPr sz="2700" b="1" kern="1200">
          <a:solidFill>
            <a:schemeClr val="accent1"/>
          </a:solidFill>
          <a:latin typeface="Lucida Sans" panose="020B0602030504020204" pitchFamily="34" charset="0"/>
          <a:ea typeface="Tahoma" panose="020B0604030504040204" pitchFamily="34" charset="0"/>
          <a:cs typeface="Tahoma" panose="020B0604030504040204" pitchFamily="34" charset="0"/>
        </a:defRPr>
      </a:lvl1pPr>
    </p:titleStyle>
    <p:bodyStyle>
      <a:lvl1pPr marL="0" indent="0" algn="l" defTabSz="914400" rtl="0" eaLnBrk="1" latinLnBrk="0" hangingPunct="1">
        <a:lnSpc>
          <a:spcPct val="119000"/>
        </a:lnSpc>
        <a:spcBef>
          <a:spcPts val="0"/>
        </a:spcBef>
        <a:spcAft>
          <a:spcPts val="200"/>
        </a:spcAft>
        <a:buFont typeface="Arial" panose="020B0604020202020204" pitchFamily="34" charset="0"/>
        <a:buNone/>
        <a:defRPr sz="2200" kern="1200">
          <a:solidFill>
            <a:schemeClr val="tx1"/>
          </a:solidFill>
          <a:latin typeface="Lucida Sans" panose="020B0602030504020204" pitchFamily="34" charset="0"/>
          <a:ea typeface="Tahoma" panose="020B0604030504040204" pitchFamily="34" charset="0"/>
          <a:cs typeface="Tahoma" panose="020B0604030504040204" pitchFamily="34" charset="0"/>
        </a:defRPr>
      </a:lvl1pPr>
      <a:lvl2pPr marL="569913" indent="-169863" algn="l" defTabSz="914400" rtl="0" eaLnBrk="1" latinLnBrk="0" hangingPunct="1">
        <a:lnSpc>
          <a:spcPct val="119000"/>
        </a:lnSpc>
        <a:spcBef>
          <a:spcPts val="0"/>
        </a:spcBef>
        <a:spcAft>
          <a:spcPts val="200"/>
        </a:spcAft>
        <a:buFont typeface="Arial" panose="020B0604020202020204" pitchFamily="34" charset="0"/>
        <a:buChar char="•"/>
        <a:defRPr sz="2000" kern="1200">
          <a:solidFill>
            <a:schemeClr val="tx1"/>
          </a:solidFill>
          <a:latin typeface="Lucida Sans" panose="020B0602030504020204" pitchFamily="34" charset="0"/>
          <a:ea typeface="Tahoma" panose="020B0604030504040204" pitchFamily="34" charset="0"/>
          <a:cs typeface="Tahoma" panose="020B0604030504040204" pitchFamily="34" charset="0"/>
        </a:defRPr>
      </a:lvl2pPr>
      <a:lvl3pPr marL="1031875" indent="-179388" algn="l" defTabSz="914400" rtl="0" eaLnBrk="1" latinLnBrk="0" hangingPunct="1">
        <a:lnSpc>
          <a:spcPct val="119000"/>
        </a:lnSpc>
        <a:spcBef>
          <a:spcPts val="0"/>
        </a:spcBef>
        <a:spcAft>
          <a:spcPts val="200"/>
        </a:spcAft>
        <a:buFont typeface="Arial" panose="020B0604020202020204" pitchFamily="34" charset="0"/>
        <a:buChar char="•"/>
        <a:defRPr sz="1800" kern="1200">
          <a:solidFill>
            <a:schemeClr val="tx1"/>
          </a:solidFill>
          <a:latin typeface="Lucida Sans" panose="020B0602030504020204" pitchFamily="34" charset="0"/>
          <a:ea typeface="Tahoma" panose="020B0604030504040204" pitchFamily="34" charset="0"/>
          <a:cs typeface="Tahoma" panose="020B0604030504040204" pitchFamily="34" charset="0"/>
        </a:defRPr>
      </a:lvl3pPr>
      <a:lvl4pPr marL="1484313" indent="-169863" algn="l" defTabSz="914400" rtl="0" eaLnBrk="1" latinLnBrk="0" hangingPunct="1">
        <a:lnSpc>
          <a:spcPct val="119000"/>
        </a:lnSpc>
        <a:spcBef>
          <a:spcPts val="0"/>
        </a:spcBef>
        <a:spcAft>
          <a:spcPts val="200"/>
        </a:spcAft>
        <a:buFont typeface="Arial" panose="020B0604020202020204" pitchFamily="34" charset="0"/>
        <a:buChar char="•"/>
        <a:defRPr sz="1600" kern="1200">
          <a:solidFill>
            <a:schemeClr val="tx1"/>
          </a:solidFill>
          <a:latin typeface="Lucida Sans" panose="020B0602030504020204" pitchFamily="34" charset="0"/>
          <a:ea typeface="Tahoma" panose="020B0604030504040204" pitchFamily="34" charset="0"/>
          <a:cs typeface="Tahoma" panose="020B0604030504040204" pitchFamily="34" charset="0"/>
        </a:defRPr>
      </a:lvl4pPr>
      <a:lvl5pPr marL="1946275" indent="-166688" algn="l" defTabSz="914400" rtl="0" eaLnBrk="1" latinLnBrk="0" hangingPunct="1">
        <a:lnSpc>
          <a:spcPct val="119000"/>
        </a:lnSpc>
        <a:spcBef>
          <a:spcPts val="0"/>
        </a:spcBef>
        <a:spcAft>
          <a:spcPts val="200"/>
        </a:spcAft>
        <a:buFont typeface="Arial" panose="020B0604020202020204" pitchFamily="34" charset="0"/>
        <a:buChar char="•"/>
        <a:defRPr sz="1600" kern="1200">
          <a:solidFill>
            <a:schemeClr val="tx1"/>
          </a:solidFill>
          <a:latin typeface="Lucida Sans" panose="020B060203050402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00" userDrawn="1">
          <p15:clr>
            <a:srgbClr val="F26B43"/>
          </p15:clr>
        </p15:guide>
        <p15:guide id="2" pos="144" userDrawn="1">
          <p15:clr>
            <a:srgbClr val="F26B43"/>
          </p15:clr>
        </p15:guide>
        <p15:guide id="3" pos="7152" userDrawn="1">
          <p15:clr>
            <a:srgbClr val="F26B43"/>
          </p15:clr>
        </p15:guide>
        <p15:guide id="4" orient="horz" pos="4008" userDrawn="1">
          <p15:clr>
            <a:srgbClr val="F26B43"/>
          </p15:clr>
        </p15:guide>
        <p15:guide id="5" orient="horz" pos="72" userDrawn="1">
          <p15:clr>
            <a:srgbClr val="F26B43"/>
          </p15:clr>
        </p15:guide>
        <p15:guide id="6" orient="horz" pos="43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35A476-D652-4122-99F6-3F7BAFB836C5}"/>
              </a:ext>
            </a:extLst>
          </p:cNvPr>
          <p:cNvSpPr>
            <a:spLocks noGrp="1"/>
          </p:cNvSpPr>
          <p:nvPr>
            <p:ph type="body" idx="1"/>
          </p:nvPr>
        </p:nvSpPr>
        <p:spPr>
          <a:xfrm>
            <a:off x="228358" y="980051"/>
            <a:ext cx="11125441" cy="4909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DB4828-0AB2-459B-ADDD-388049E21540}"/>
              </a:ext>
            </a:extLst>
          </p:cNvPr>
          <p:cNvSpPr>
            <a:spLocks noGrp="1"/>
          </p:cNvSpPr>
          <p:nvPr>
            <p:ph type="dt" sz="half" idx="2"/>
          </p:nvPr>
        </p:nvSpPr>
        <p:spPr>
          <a:xfrm>
            <a:off x="8900652" y="6356349"/>
            <a:ext cx="1206909" cy="365125"/>
          </a:xfrm>
          <a:prstGeom prst="rect">
            <a:avLst/>
          </a:prstGeom>
        </p:spPr>
        <p:txBody>
          <a:bodyPr vert="horz" lIns="91440" tIns="45720" rIns="91440" bIns="45720" rtlCol="0" anchor="ctr"/>
          <a:lstStyle>
            <a:lvl1pPr algn="r">
              <a:defRPr sz="1000">
                <a:solidFill>
                  <a:schemeClr val="tx1"/>
                </a:solidFill>
                <a:latin typeface="Lucida Sans" panose="020B0602030504020204" pitchFamily="34" charset="0"/>
                <a:ea typeface="Tahoma" panose="020B0604030504040204" pitchFamily="34" charset="0"/>
                <a:cs typeface="Tahoma" panose="020B0604030504040204" pitchFamily="34" charset="0"/>
              </a:defRPr>
            </a:lvl1pPr>
          </a:lstStyle>
          <a:p>
            <a:fld id="{BC39DE26-4946-4BD7-BEE8-6443F7BC5C0C}" type="datetime1">
              <a:rPr lang="en-US" smtClean="0"/>
              <a:pPr/>
              <a:t>8/13/2026</a:t>
            </a:fld>
            <a:endParaRPr lang="en-US"/>
          </a:p>
        </p:txBody>
      </p:sp>
      <p:sp>
        <p:nvSpPr>
          <p:cNvPr id="5" name="Footer Placeholder 4">
            <a:extLst>
              <a:ext uri="{FF2B5EF4-FFF2-40B4-BE49-F238E27FC236}">
                <a16:creationId xmlns:a16="http://schemas.microsoft.com/office/drawing/2014/main" id="{6173428D-05E0-452A-8118-0642305ABF9A}"/>
              </a:ext>
            </a:extLst>
          </p:cNvPr>
          <p:cNvSpPr>
            <a:spLocks noGrp="1"/>
          </p:cNvSpPr>
          <p:nvPr>
            <p:ph type="ftr" sz="quarter" idx="3"/>
          </p:nvPr>
        </p:nvSpPr>
        <p:spPr>
          <a:xfrm>
            <a:off x="2546555" y="6356351"/>
            <a:ext cx="6095999" cy="365123"/>
          </a:xfrm>
          <a:prstGeom prst="rect">
            <a:avLst/>
          </a:prstGeom>
        </p:spPr>
        <p:txBody>
          <a:bodyPr vert="horz" lIns="91440" tIns="45720" rIns="91440" bIns="45720" rtlCol="0" anchor="ctr"/>
          <a:lstStyle>
            <a:lvl1pPr algn="l">
              <a:defRPr sz="1000">
                <a:solidFill>
                  <a:schemeClr val="tx1"/>
                </a:solidFill>
                <a:latin typeface="Lucida Sans" panose="020B0602030504020204" pitchFamily="34" charset="0"/>
                <a:ea typeface="Tahoma" panose="020B0604030504040204" pitchFamily="34" charset="0"/>
                <a:cs typeface="Tahoma" panose="020B0604030504040204" pitchFamily="34" charset="0"/>
              </a:defRPr>
            </a:lvl1pPr>
          </a:lstStyle>
          <a:p>
            <a:endParaRPr lang="en-US"/>
          </a:p>
        </p:txBody>
      </p:sp>
      <p:sp>
        <p:nvSpPr>
          <p:cNvPr id="6" name="Slide Number Placeholder 5">
            <a:extLst>
              <a:ext uri="{FF2B5EF4-FFF2-40B4-BE49-F238E27FC236}">
                <a16:creationId xmlns:a16="http://schemas.microsoft.com/office/drawing/2014/main" id="{28EB9BF8-8191-41F2-9AB3-A7A29F321EF7}"/>
              </a:ext>
            </a:extLst>
          </p:cNvPr>
          <p:cNvSpPr>
            <a:spLocks noGrp="1"/>
          </p:cNvSpPr>
          <p:nvPr>
            <p:ph type="sldNum" sz="quarter" idx="4"/>
          </p:nvPr>
        </p:nvSpPr>
        <p:spPr>
          <a:xfrm>
            <a:off x="10697496" y="6356350"/>
            <a:ext cx="656303" cy="365125"/>
          </a:xfrm>
          <a:prstGeom prst="rect">
            <a:avLst/>
          </a:prstGeom>
        </p:spPr>
        <p:txBody>
          <a:bodyPr vert="horz" lIns="91440" tIns="45720" rIns="91440" bIns="45720" rtlCol="0" anchor="ctr"/>
          <a:lstStyle>
            <a:lvl1pPr algn="r">
              <a:defRPr sz="1000">
                <a:solidFill>
                  <a:schemeClr val="tx1"/>
                </a:solidFill>
                <a:latin typeface="Lucida Sans" panose="020B0602030504020204" pitchFamily="34" charset="0"/>
                <a:ea typeface="Tahoma" panose="020B0604030504040204" pitchFamily="34" charset="0"/>
                <a:cs typeface="Tahoma" panose="020B0604030504040204" pitchFamily="34" charset="0"/>
              </a:defRPr>
            </a:lvl1pPr>
          </a:lstStyle>
          <a:p>
            <a:fld id="{046ED92C-19EC-4894-A451-DBF4F06AE3FB}" type="slidenum">
              <a:rPr lang="en-US" smtClean="0"/>
              <a:pPr/>
              <a:t>‹#›</a:t>
            </a:fld>
            <a:endParaRPr lang="en-US"/>
          </a:p>
        </p:txBody>
      </p:sp>
      <p:sp>
        <p:nvSpPr>
          <p:cNvPr id="8" name="Flowchart: Manual Input 7">
            <a:extLst>
              <a:ext uri="{FF2B5EF4-FFF2-40B4-BE49-F238E27FC236}">
                <a16:creationId xmlns:a16="http://schemas.microsoft.com/office/drawing/2014/main" id="{6575400D-C9F6-45D2-8BFF-B4F3F78EE900}"/>
              </a:ext>
            </a:extLst>
          </p:cNvPr>
          <p:cNvSpPr/>
          <p:nvPr userDrawn="1"/>
        </p:nvSpPr>
        <p:spPr>
          <a:xfrm rot="16200000" flipH="1">
            <a:off x="10054062" y="-1772809"/>
            <a:ext cx="363351" cy="3912524"/>
          </a:xfrm>
          <a:prstGeom prst="flowChartManualInpu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a:extLst>
              <a:ext uri="{FF2B5EF4-FFF2-40B4-BE49-F238E27FC236}">
                <a16:creationId xmlns:a16="http://schemas.microsoft.com/office/drawing/2014/main" id="{E2E3A100-D09C-448B-8BBC-257AAB7C01E4}"/>
              </a:ext>
            </a:extLst>
          </p:cNvPr>
          <p:cNvSpPr>
            <a:spLocks noGrp="1"/>
          </p:cNvSpPr>
          <p:nvPr>
            <p:ph type="title"/>
          </p:nvPr>
        </p:nvSpPr>
        <p:spPr>
          <a:xfrm>
            <a:off x="228359" y="136523"/>
            <a:ext cx="6669398" cy="544513"/>
          </a:xfrm>
          <a:prstGeom prst="rect">
            <a:avLst/>
          </a:prstGeom>
        </p:spPr>
        <p:txBody>
          <a:bodyPr vert="horz" lIns="91440" tIns="45720" rIns="91440" bIns="45720" rtlCol="0" anchor="b">
            <a:normAutofit/>
          </a:bodyPr>
          <a:lstStyle/>
          <a:p>
            <a:r>
              <a:rPr lang="en-US"/>
              <a:t>Click to edit Master title style</a:t>
            </a:r>
          </a:p>
        </p:txBody>
      </p:sp>
    </p:spTree>
    <p:extLst>
      <p:ext uri="{BB962C8B-B14F-4D97-AF65-F5344CB8AC3E}">
        <p14:creationId xmlns:p14="http://schemas.microsoft.com/office/powerpoint/2010/main" val="2875007702"/>
      </p:ext>
    </p:extLst>
  </p:cSld>
  <p:clrMap bg1="lt1" tx1="dk1" bg2="lt2" tx2="dk2" accent1="accent1" accent2="accent2" accent3="accent3" accent4="accent4" accent5="accent5" accent6="accent6" hlink="hlink" folHlink="folHlink"/>
  <p:sldLayoutIdLst>
    <p:sldLayoutId id="2147483677" r:id="rId1"/>
    <p:sldLayoutId id="2147483678" r:id="rId2"/>
  </p:sldLayoutIdLst>
  <p:hf hdr="0" dt="0"/>
  <p:txStyles>
    <p:titleStyle>
      <a:lvl1pPr algn="l" defTabSz="914400" rtl="0" eaLnBrk="1" latinLnBrk="0" hangingPunct="1">
        <a:lnSpc>
          <a:spcPct val="90000"/>
        </a:lnSpc>
        <a:spcBef>
          <a:spcPct val="0"/>
        </a:spcBef>
        <a:buNone/>
        <a:defRPr sz="2700" b="1" kern="1200">
          <a:solidFill>
            <a:schemeClr val="accent1"/>
          </a:solidFill>
          <a:latin typeface="Lucida Sans" panose="020B0602030504020204" pitchFamily="34" charset="0"/>
          <a:ea typeface="Tahoma" panose="020B0604030504040204" pitchFamily="34" charset="0"/>
          <a:cs typeface="Tahoma" panose="020B0604030504040204" pitchFamily="34" charset="0"/>
        </a:defRPr>
      </a:lvl1pPr>
    </p:titleStyle>
    <p:bodyStyle>
      <a:lvl1pPr marL="0" indent="0" algn="l" defTabSz="914400" rtl="0" eaLnBrk="1" latinLnBrk="0" hangingPunct="1">
        <a:lnSpc>
          <a:spcPct val="119000"/>
        </a:lnSpc>
        <a:spcBef>
          <a:spcPts val="0"/>
        </a:spcBef>
        <a:spcAft>
          <a:spcPts val="200"/>
        </a:spcAft>
        <a:buFont typeface="Arial" panose="020B0604020202020204" pitchFamily="34" charset="0"/>
        <a:buNone/>
        <a:defRPr sz="2200" kern="1200">
          <a:solidFill>
            <a:schemeClr val="tx1"/>
          </a:solidFill>
          <a:latin typeface="Lucida Sans" panose="020B0602030504020204" pitchFamily="34" charset="0"/>
          <a:ea typeface="Tahoma" panose="020B0604030504040204" pitchFamily="34" charset="0"/>
          <a:cs typeface="Tahoma" panose="020B0604030504040204" pitchFamily="34" charset="0"/>
        </a:defRPr>
      </a:lvl1pPr>
      <a:lvl2pPr marL="569913" indent="-169863" algn="l" defTabSz="914400" rtl="0" eaLnBrk="1" latinLnBrk="0" hangingPunct="1">
        <a:lnSpc>
          <a:spcPct val="119000"/>
        </a:lnSpc>
        <a:spcBef>
          <a:spcPts val="0"/>
        </a:spcBef>
        <a:spcAft>
          <a:spcPts val="200"/>
        </a:spcAft>
        <a:buFont typeface="Arial" panose="020B0604020202020204" pitchFamily="34" charset="0"/>
        <a:buChar char="•"/>
        <a:defRPr sz="2000" kern="1200">
          <a:solidFill>
            <a:schemeClr val="tx1"/>
          </a:solidFill>
          <a:latin typeface="Lucida Sans" panose="020B0602030504020204" pitchFamily="34" charset="0"/>
          <a:ea typeface="Tahoma" panose="020B0604030504040204" pitchFamily="34" charset="0"/>
          <a:cs typeface="Tahoma" panose="020B0604030504040204" pitchFamily="34" charset="0"/>
        </a:defRPr>
      </a:lvl2pPr>
      <a:lvl3pPr marL="1031875" indent="-179388" algn="l" defTabSz="914400" rtl="0" eaLnBrk="1" latinLnBrk="0" hangingPunct="1">
        <a:lnSpc>
          <a:spcPct val="119000"/>
        </a:lnSpc>
        <a:spcBef>
          <a:spcPts val="0"/>
        </a:spcBef>
        <a:spcAft>
          <a:spcPts val="200"/>
        </a:spcAft>
        <a:buFont typeface="Arial" panose="020B0604020202020204" pitchFamily="34" charset="0"/>
        <a:buChar char="•"/>
        <a:defRPr sz="1800" kern="1200">
          <a:solidFill>
            <a:schemeClr val="tx1"/>
          </a:solidFill>
          <a:latin typeface="Lucida Sans" panose="020B0602030504020204" pitchFamily="34" charset="0"/>
          <a:ea typeface="Tahoma" panose="020B0604030504040204" pitchFamily="34" charset="0"/>
          <a:cs typeface="Tahoma" panose="020B0604030504040204" pitchFamily="34" charset="0"/>
        </a:defRPr>
      </a:lvl3pPr>
      <a:lvl4pPr marL="1484313" indent="-169863" algn="l" defTabSz="914400" rtl="0" eaLnBrk="1" latinLnBrk="0" hangingPunct="1">
        <a:lnSpc>
          <a:spcPct val="119000"/>
        </a:lnSpc>
        <a:spcBef>
          <a:spcPts val="0"/>
        </a:spcBef>
        <a:spcAft>
          <a:spcPts val="200"/>
        </a:spcAft>
        <a:buFont typeface="Arial" panose="020B0604020202020204" pitchFamily="34" charset="0"/>
        <a:buChar char="•"/>
        <a:defRPr sz="1600" kern="1200">
          <a:solidFill>
            <a:schemeClr val="tx1"/>
          </a:solidFill>
          <a:latin typeface="Lucida Sans" panose="020B0602030504020204" pitchFamily="34" charset="0"/>
          <a:ea typeface="Tahoma" panose="020B0604030504040204" pitchFamily="34" charset="0"/>
          <a:cs typeface="Tahoma" panose="020B0604030504040204" pitchFamily="34" charset="0"/>
        </a:defRPr>
      </a:lvl4pPr>
      <a:lvl5pPr marL="1946275" indent="-166688" algn="l" defTabSz="914400" rtl="0" eaLnBrk="1" latinLnBrk="0" hangingPunct="1">
        <a:lnSpc>
          <a:spcPct val="119000"/>
        </a:lnSpc>
        <a:spcBef>
          <a:spcPts val="0"/>
        </a:spcBef>
        <a:spcAft>
          <a:spcPts val="200"/>
        </a:spcAft>
        <a:buFont typeface="Arial" panose="020B0604020202020204" pitchFamily="34" charset="0"/>
        <a:buChar char="•"/>
        <a:defRPr sz="1600" kern="1200">
          <a:solidFill>
            <a:schemeClr val="tx1"/>
          </a:solidFill>
          <a:latin typeface="Lucida Sans" panose="020B060203050402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00" userDrawn="1">
          <p15:clr>
            <a:srgbClr val="F26B43"/>
          </p15:clr>
        </p15:guide>
        <p15:guide id="2" pos="144" userDrawn="1">
          <p15:clr>
            <a:srgbClr val="F26B43"/>
          </p15:clr>
        </p15:guide>
        <p15:guide id="3" pos="7152" userDrawn="1">
          <p15:clr>
            <a:srgbClr val="F26B43"/>
          </p15:clr>
        </p15:guide>
        <p15:guide id="4" orient="horz" pos="4008" userDrawn="1">
          <p15:clr>
            <a:srgbClr val="F26B43"/>
          </p15:clr>
        </p15:guide>
        <p15:guide id="5" orient="horz" pos="72" userDrawn="1">
          <p15:clr>
            <a:srgbClr val="F26B43"/>
          </p15:clr>
        </p15:guide>
        <p15:guide id="6" orient="horz" pos="43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www.health.ny.gov/health_care/medicaid/redesign/sdh/scn/docs/operations_manual.pdf"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s://www.health.ny.gov/health_care/medicaid/redesign/sdh/scn/docs/operations_manual.pdf"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hyperlink" Target="https://www.health.ny.gov/health_care/medicaid/redesign/sdh/scn/docs/operations_manual.pdf"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hyperlink" Target="https://www.health.ny.gov/health_care/medicaid/redesign/sdh/scn/docs/operations_manual.pdf"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mailto:Mmusser@carecompassnetwork.org"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health.ny.gov/health_care/medicaid/redesign/sdh/scn/docs/operations_manual.pdf"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AC786-A46F-2F2A-EAC5-D7BC11B98E9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E6239DB-6C61-7E69-245C-49ED1FCD8B48}"/>
              </a:ext>
            </a:extLst>
          </p:cNvPr>
          <p:cNvSpPr>
            <a:spLocks noGrp="1"/>
          </p:cNvSpPr>
          <p:nvPr>
            <p:ph type="body" sz="quarter" idx="11"/>
          </p:nvPr>
        </p:nvSpPr>
        <p:spPr>
          <a:xfrm>
            <a:off x="237565" y="2801073"/>
            <a:ext cx="6343561" cy="1250857"/>
          </a:xfrm>
        </p:spPr>
        <p:txBody>
          <a:bodyPr>
            <a:normAutofit fontScale="85000" lnSpcReduction="20000"/>
          </a:bodyPr>
          <a:lstStyle/>
          <a:p>
            <a:r>
              <a:rPr lang="en-US">
                <a:latin typeface="Lucida Sans"/>
                <a:ea typeface="Tahoma"/>
                <a:cs typeface="Tahoma"/>
              </a:rPr>
              <a:t>Enhanced HRSN Nutrition</a:t>
            </a:r>
            <a:endParaRPr lang="en-US"/>
          </a:p>
          <a:p>
            <a:r>
              <a:rPr lang="en-US">
                <a:latin typeface="Lucida Sans"/>
                <a:ea typeface="Tahoma"/>
                <a:cs typeface="Tahoma"/>
              </a:rPr>
              <a:t>1115 Waiver Services</a:t>
            </a:r>
            <a:endParaRPr lang="en-US" dirty="0">
              <a:latin typeface="Lucida Sans"/>
              <a:ea typeface="Tahoma"/>
              <a:cs typeface="Tahoma"/>
            </a:endParaRPr>
          </a:p>
        </p:txBody>
      </p:sp>
    </p:spTree>
    <p:extLst>
      <p:ext uri="{BB962C8B-B14F-4D97-AF65-F5344CB8AC3E}">
        <p14:creationId xmlns:p14="http://schemas.microsoft.com/office/powerpoint/2010/main" val="4244387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5C4B3-824C-B7DA-F50D-4234D40545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DDDD89-4EBF-553C-5148-70BA2BEF4B7A}"/>
              </a:ext>
            </a:extLst>
          </p:cNvPr>
          <p:cNvSpPr>
            <a:spLocks noGrp="1"/>
          </p:cNvSpPr>
          <p:nvPr>
            <p:ph type="title"/>
          </p:nvPr>
        </p:nvSpPr>
        <p:spPr>
          <a:xfrm>
            <a:off x="628280" y="322873"/>
            <a:ext cx="10069216" cy="544513"/>
          </a:xfrm>
        </p:spPr>
        <p:txBody>
          <a:bodyPr>
            <a:normAutofit/>
          </a:bodyPr>
          <a:lstStyle/>
          <a:p>
            <a:r>
              <a:rPr lang="en-US" dirty="0"/>
              <a:t>Nutritional Counseling &amp; Education – Service Delivery</a:t>
            </a:r>
          </a:p>
        </p:txBody>
      </p:sp>
      <p:sp>
        <p:nvSpPr>
          <p:cNvPr id="3" name="Content Placeholder 2">
            <a:extLst>
              <a:ext uri="{FF2B5EF4-FFF2-40B4-BE49-F238E27FC236}">
                <a16:creationId xmlns:a16="http://schemas.microsoft.com/office/drawing/2014/main" id="{8BE3F9BA-80F5-325A-F253-5DCB2A99C501}"/>
              </a:ext>
            </a:extLst>
          </p:cNvPr>
          <p:cNvSpPr>
            <a:spLocks noGrp="1"/>
          </p:cNvSpPr>
          <p:nvPr>
            <p:ph idx="1"/>
          </p:nvPr>
        </p:nvSpPr>
        <p:spPr>
          <a:xfrm>
            <a:off x="736270" y="974264"/>
            <a:ext cx="10901548" cy="5382086"/>
          </a:xfrm>
        </p:spPr>
        <p:txBody>
          <a:bodyPr vert="horz" lIns="91440" tIns="45720" rIns="91440" bIns="45720" rtlCol="0" anchor="t">
            <a:noAutofit/>
          </a:bodyPr>
          <a:lstStyle/>
          <a:p>
            <a:pPr marL="342900" indent="-342900" fontAlgn="base">
              <a:buFont typeface="Arial" panose="020B0604020202020204" pitchFamily="34" charset="0"/>
              <a:buChar char="•"/>
            </a:pPr>
            <a:r>
              <a:rPr lang="en-US" sz="1800" b="1" dirty="0">
                <a:latin typeface="Lucida Sans"/>
                <a:ea typeface="Tahoma"/>
                <a:cs typeface="Tahoma"/>
              </a:rPr>
              <a:t>Nutritional Counseling &amp; Education is </a:t>
            </a:r>
            <a:r>
              <a:rPr lang="en-US" sz="1800" b="1" dirty="0">
                <a:solidFill>
                  <a:schemeClr val="accent3"/>
                </a:solidFill>
                <a:latin typeface="Lucida Sans"/>
                <a:ea typeface="Tahoma"/>
                <a:cs typeface="Tahoma"/>
              </a:rPr>
              <a:t>required</a:t>
            </a:r>
            <a:r>
              <a:rPr lang="en-US" sz="1800" b="1" dirty="0">
                <a:solidFill>
                  <a:schemeClr val="accent1"/>
                </a:solidFill>
                <a:latin typeface="Lucida Sans"/>
                <a:ea typeface="Tahoma"/>
                <a:cs typeface="Tahoma"/>
              </a:rPr>
              <a:t> </a:t>
            </a:r>
            <a:r>
              <a:rPr lang="en-US" sz="1800" b="1" dirty="0">
                <a:latin typeface="Lucida Sans"/>
                <a:ea typeface="Tahoma"/>
                <a:cs typeface="Tahoma"/>
              </a:rPr>
              <a:t>to be delivered by an </a:t>
            </a:r>
            <a:r>
              <a:rPr lang="en-US" sz="1800" b="1" u="sng" dirty="0">
                <a:latin typeface="Lucida Sans"/>
                <a:ea typeface="Tahoma"/>
                <a:cs typeface="Tahoma"/>
              </a:rPr>
              <a:t>in-house</a:t>
            </a:r>
            <a:r>
              <a:rPr lang="en-US" sz="1800" b="1" dirty="0">
                <a:latin typeface="Lucida Sans"/>
                <a:ea typeface="Tahoma"/>
                <a:cs typeface="Tahoma"/>
              </a:rPr>
              <a:t> </a:t>
            </a:r>
            <a:r>
              <a:rPr lang="en-US" sz="1800" b="1">
                <a:latin typeface="Lucida Sans"/>
                <a:ea typeface="Tahoma"/>
                <a:cs typeface="Tahoma"/>
              </a:rPr>
              <a:t>CDN/RDN. </a:t>
            </a:r>
          </a:p>
          <a:p>
            <a:pPr marL="342900" indent="-342900" fontAlgn="base">
              <a:buFont typeface="Arial" panose="020B0604020202020204" pitchFamily="34" charset="0"/>
              <a:buChar char="•"/>
            </a:pPr>
            <a:r>
              <a:rPr lang="en-US" sz="1800" b="1" dirty="0"/>
              <a:t>Nutritional Counseling &amp; Education must be evidence-informed and provided in accordance with evidence-based nutrition guidelines. </a:t>
            </a:r>
          </a:p>
          <a:p>
            <a:pPr fontAlgn="base"/>
            <a:endParaRPr lang="en-US" sz="800" b="1" dirty="0"/>
          </a:p>
          <a:p>
            <a:pPr marL="342900" indent="-342900" fontAlgn="base">
              <a:buFont typeface="Arial" panose="020B0604020202020204" pitchFamily="34" charset="0"/>
              <a:buChar char="•"/>
            </a:pPr>
            <a:r>
              <a:rPr lang="en-US" sz="1800" u="sng" dirty="0">
                <a:solidFill>
                  <a:schemeClr val="accent3"/>
                </a:solidFill>
              </a:rPr>
              <a:t>The RDN/CDN MUST conduct a standardized assessment/intake</a:t>
            </a:r>
            <a:r>
              <a:rPr lang="en-US" sz="1800" dirty="0">
                <a:solidFill>
                  <a:schemeClr val="accent3"/>
                </a:solidFill>
              </a:rPr>
              <a:t> </a:t>
            </a:r>
            <a:r>
              <a:rPr lang="en-US" sz="1800" dirty="0"/>
              <a:t>to understand the Member’s nutrition needs. This assessment must be uploaded to Unite Us, and include/support:</a:t>
            </a:r>
          </a:p>
          <a:p>
            <a:pPr marL="912813" lvl="1" indent="-342900" fontAlgn="base"/>
            <a:r>
              <a:rPr lang="en-US" sz="1800" dirty="0"/>
              <a:t>Assessment of Member nutritional needs and food patterns. </a:t>
            </a:r>
          </a:p>
          <a:p>
            <a:pPr marL="912813" lvl="1" indent="-342900" fontAlgn="base"/>
            <a:r>
              <a:rPr lang="en-US" sz="1800" dirty="0"/>
              <a:t>Directives for meal plans/provision of food/meal preparation/grocery shopping education based on physical/dietary needs (age, activity level, etc.) </a:t>
            </a:r>
          </a:p>
          <a:p>
            <a:pPr marL="912813" lvl="1" indent="-342900" fontAlgn="base"/>
            <a:r>
              <a:rPr lang="en-US" sz="1800" dirty="0"/>
              <a:t>Account for special circumstances resulting from medical conditions such as diabetes, high blood pressure, food allergies &amp; obesity. </a:t>
            </a:r>
          </a:p>
          <a:p>
            <a:pPr marL="912813" lvl="1" indent="-342900" fontAlgn="base"/>
            <a:r>
              <a:rPr lang="en-US" sz="1800" dirty="0"/>
              <a:t>Tailored nutrition counseling, such as advice on dietary changes, menu planning and food preparation to meet dietary needs. </a:t>
            </a:r>
          </a:p>
        </p:txBody>
      </p:sp>
      <p:sp>
        <p:nvSpPr>
          <p:cNvPr id="5" name="Slide Number Placeholder 4">
            <a:extLst>
              <a:ext uri="{FF2B5EF4-FFF2-40B4-BE49-F238E27FC236}">
                <a16:creationId xmlns:a16="http://schemas.microsoft.com/office/drawing/2014/main" id="{059D7E30-C8E8-2F50-0A4F-4857598D5B8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47191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36881A-BC74-A4C5-D8E1-5F4910780EF4}"/>
              </a:ext>
            </a:extLst>
          </p:cNvPr>
          <p:cNvSpPr>
            <a:spLocks noGrp="1"/>
          </p:cNvSpPr>
          <p:nvPr>
            <p:ph idx="1"/>
          </p:nvPr>
        </p:nvSpPr>
        <p:spPr>
          <a:xfrm>
            <a:off x="748145" y="1157132"/>
            <a:ext cx="10605654" cy="4909472"/>
          </a:xfrm>
        </p:spPr>
        <p:txBody>
          <a:bodyPr vert="horz" lIns="91440" tIns="45720" rIns="91440" bIns="45720" rtlCol="0" anchor="t">
            <a:normAutofit/>
          </a:bodyPr>
          <a:lstStyle/>
          <a:p>
            <a:pPr fontAlgn="base"/>
            <a:r>
              <a:rPr lang="en-US" sz="1800" b="1" u="sng" dirty="0">
                <a:solidFill>
                  <a:schemeClr val="accent1"/>
                </a:solidFill>
              </a:rPr>
              <a:t>All Providers MUST document services throughout service delivery as follows</a:t>
            </a:r>
            <a:r>
              <a:rPr lang="en-US" sz="1800" b="1" dirty="0">
                <a:solidFill>
                  <a:schemeClr val="accent1"/>
                </a:solidFill>
              </a:rPr>
              <a:t>: </a:t>
            </a:r>
          </a:p>
          <a:p>
            <a:pPr marL="342900" indent="-342900">
              <a:buFont typeface="Arial" panose="020B0604020202020204" pitchFamily="34" charset="0"/>
              <a:buChar char="•"/>
            </a:pPr>
            <a:r>
              <a:rPr lang="en-US" sz="1800" dirty="0"/>
              <a:t>RDN/CDN is required to enter case notes in Unite Us with the start/stop times of the service provided.</a:t>
            </a:r>
          </a:p>
          <a:p>
            <a:pPr marL="342900" indent="-342900">
              <a:buFont typeface="Arial" panose="020B0604020202020204" pitchFamily="34" charset="0"/>
              <a:buChar char="•"/>
            </a:pPr>
            <a:r>
              <a:rPr lang="en-US" sz="1800">
                <a:latin typeface="Lucida Sans"/>
                <a:ea typeface="Tahoma"/>
                <a:cs typeface="Tahoma"/>
              </a:rPr>
              <a:t>RDN/CDN is required to upload the Member intake/assessment into Unite Us.  </a:t>
            </a:r>
          </a:p>
          <a:p>
            <a:pPr marL="342900" indent="-342900">
              <a:buFont typeface="Arial" panose="020B0604020202020204" pitchFamily="34" charset="0"/>
              <a:buChar char="•"/>
            </a:pPr>
            <a:r>
              <a:rPr lang="en-US" sz="1800" dirty="0">
                <a:latin typeface="Lucida Sans"/>
                <a:ea typeface="Tahoma"/>
                <a:cs typeface="Tahoma"/>
              </a:rPr>
              <a:t>Service Provider must check Member eligibility </a:t>
            </a:r>
            <a:r>
              <a:rPr lang="en-US" sz="1800" u="sng" dirty="0">
                <a:latin typeface="Lucida Sans"/>
                <a:ea typeface="Tahoma"/>
                <a:cs typeface="Tahoma"/>
              </a:rPr>
              <a:t>every time a service is delivered</a:t>
            </a:r>
            <a:r>
              <a:rPr lang="en-US" sz="1800" dirty="0">
                <a:latin typeface="Lucida Sans"/>
                <a:ea typeface="Tahoma"/>
                <a:cs typeface="Tahoma"/>
              </a:rPr>
              <a:t>, using RTE, </a:t>
            </a:r>
            <a:r>
              <a:rPr lang="en-US" sz="1800" dirty="0" err="1">
                <a:latin typeface="Lucida Sans"/>
                <a:ea typeface="Tahoma"/>
                <a:cs typeface="Tahoma"/>
              </a:rPr>
              <a:t>ePACES</a:t>
            </a:r>
            <a:r>
              <a:rPr lang="en-US" sz="1800" dirty="0">
                <a:latin typeface="Lucida Sans"/>
                <a:ea typeface="Tahoma"/>
                <a:cs typeface="Tahoma"/>
              </a:rPr>
              <a:t>, etc. and document this accordingly. </a:t>
            </a:r>
            <a:r>
              <a:rPr lang="en-US" sz="1800" dirty="0">
                <a:solidFill>
                  <a:schemeClr val="accent3"/>
                </a:solidFill>
                <a:latin typeface="Lucida Sans"/>
                <a:ea typeface="Tahoma"/>
                <a:cs typeface="Tahoma"/>
              </a:rPr>
              <a:t>Invoices submitted for Members without insurance verification will be rejected by Care Compass. </a:t>
            </a:r>
          </a:p>
          <a:p>
            <a:pPr marL="342900" indent="-342900">
              <a:buFont typeface="Arial" panose="020B0604020202020204" pitchFamily="34" charset="0"/>
              <a:buChar char="•"/>
            </a:pPr>
            <a:r>
              <a:rPr lang="en-US" sz="1800" dirty="0"/>
              <a:t>Service Providers must keep all other service-related receipts/documents as records for a minimum of (10) years to support potential audits as outlined in the Provider Agreement. </a:t>
            </a:r>
          </a:p>
          <a:p>
            <a:endParaRPr lang="en-US" dirty="0"/>
          </a:p>
        </p:txBody>
      </p:sp>
      <p:sp>
        <p:nvSpPr>
          <p:cNvPr id="5" name="Slide Number Placeholder 4">
            <a:extLst>
              <a:ext uri="{FF2B5EF4-FFF2-40B4-BE49-F238E27FC236}">
                <a16:creationId xmlns:a16="http://schemas.microsoft.com/office/drawing/2014/main" id="{F06D3D44-D6C6-B5E8-0ED1-D7CFF958C23A}"/>
              </a:ext>
            </a:extLst>
          </p:cNvPr>
          <p:cNvSpPr>
            <a:spLocks noGrp="1"/>
          </p:cNvSpPr>
          <p:nvPr>
            <p:ph type="sldNum" sz="quarter" idx="12"/>
          </p:nvPr>
        </p:nvSpPr>
        <p:spPr/>
        <p:txBody>
          <a:bodyPr/>
          <a:lstStyle/>
          <a:p>
            <a:fld id="{046ED92C-19EC-4894-A451-DBF4F06AE3FB}" type="slidenum">
              <a:rPr lang="en-US" smtClean="0"/>
              <a:t>11</a:t>
            </a:fld>
            <a:endParaRPr lang="en-US"/>
          </a:p>
        </p:txBody>
      </p:sp>
      <p:sp>
        <p:nvSpPr>
          <p:cNvPr id="6" name="Title 1">
            <a:extLst>
              <a:ext uri="{FF2B5EF4-FFF2-40B4-BE49-F238E27FC236}">
                <a16:creationId xmlns:a16="http://schemas.microsoft.com/office/drawing/2014/main" id="{F4C1EFF6-BECC-2A16-E7DF-E1AB16556372}"/>
              </a:ext>
            </a:extLst>
          </p:cNvPr>
          <p:cNvSpPr>
            <a:spLocks noGrp="1"/>
          </p:cNvSpPr>
          <p:nvPr>
            <p:ph type="title"/>
          </p:nvPr>
        </p:nvSpPr>
        <p:spPr>
          <a:xfrm>
            <a:off x="628280" y="322873"/>
            <a:ext cx="10069216" cy="544513"/>
          </a:xfrm>
        </p:spPr>
        <p:txBody>
          <a:bodyPr>
            <a:normAutofit/>
          </a:bodyPr>
          <a:lstStyle/>
          <a:p>
            <a:r>
              <a:rPr lang="en-US" dirty="0"/>
              <a:t>Nutritional Counseling &amp; Education – Service Delivery</a:t>
            </a:r>
          </a:p>
        </p:txBody>
      </p:sp>
    </p:spTree>
    <p:extLst>
      <p:ext uri="{BB962C8B-B14F-4D97-AF65-F5344CB8AC3E}">
        <p14:creationId xmlns:p14="http://schemas.microsoft.com/office/powerpoint/2010/main" val="1652295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9ED7D-B588-B1F4-AF2D-AD3ECC3D3D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3AF9B9-20C4-35BE-9296-A4B0FB567BDB}"/>
              </a:ext>
            </a:extLst>
          </p:cNvPr>
          <p:cNvSpPr>
            <a:spLocks noGrp="1"/>
          </p:cNvSpPr>
          <p:nvPr>
            <p:ph type="title"/>
          </p:nvPr>
        </p:nvSpPr>
        <p:spPr>
          <a:xfrm>
            <a:off x="628280" y="322873"/>
            <a:ext cx="10069216" cy="544513"/>
          </a:xfrm>
        </p:spPr>
        <p:txBody>
          <a:bodyPr>
            <a:normAutofit/>
          </a:bodyPr>
          <a:lstStyle/>
          <a:p>
            <a:r>
              <a:rPr lang="en-US" dirty="0"/>
              <a:t>Nutritional Counseling &amp; Education – General Workflow</a:t>
            </a:r>
          </a:p>
        </p:txBody>
      </p:sp>
      <p:sp>
        <p:nvSpPr>
          <p:cNvPr id="5" name="Slide Number Placeholder 4">
            <a:extLst>
              <a:ext uri="{FF2B5EF4-FFF2-40B4-BE49-F238E27FC236}">
                <a16:creationId xmlns:a16="http://schemas.microsoft.com/office/drawing/2014/main" id="{79B760E6-46FA-3749-5468-E6CE535F7A0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graphicFrame>
        <p:nvGraphicFramePr>
          <p:cNvPr id="7" name="Table 6">
            <a:extLst>
              <a:ext uri="{FF2B5EF4-FFF2-40B4-BE49-F238E27FC236}">
                <a16:creationId xmlns:a16="http://schemas.microsoft.com/office/drawing/2014/main" id="{240DAE67-5AD6-32C7-3294-8122DCEA0236}"/>
              </a:ext>
            </a:extLst>
          </p:cNvPr>
          <p:cNvGraphicFramePr>
            <a:graphicFrameLocks noGrp="1"/>
          </p:cNvGraphicFramePr>
          <p:nvPr>
            <p:extLst>
              <p:ext uri="{D42A27DB-BD31-4B8C-83A1-F6EECF244321}">
                <p14:modId xmlns:p14="http://schemas.microsoft.com/office/powerpoint/2010/main" val="3718899896"/>
              </p:ext>
            </p:extLst>
          </p:nvPr>
        </p:nvGraphicFramePr>
        <p:xfrm>
          <a:off x="914399" y="1159053"/>
          <a:ext cx="9866224" cy="4485640"/>
        </p:xfrm>
        <a:graphic>
          <a:graphicData uri="http://schemas.openxmlformats.org/drawingml/2006/table">
            <a:tbl>
              <a:tblPr firstRow="1" bandRow="1">
                <a:tableStyleId>{5C22544A-7EE6-4342-B048-85BDC9FD1C3A}</a:tableStyleId>
              </a:tblPr>
              <a:tblGrid>
                <a:gridCol w="1104406">
                  <a:extLst>
                    <a:ext uri="{9D8B030D-6E8A-4147-A177-3AD203B41FA5}">
                      <a16:colId xmlns:a16="http://schemas.microsoft.com/office/drawing/2014/main" val="2343733707"/>
                    </a:ext>
                  </a:extLst>
                </a:gridCol>
                <a:gridCol w="8761818">
                  <a:extLst>
                    <a:ext uri="{9D8B030D-6E8A-4147-A177-3AD203B41FA5}">
                      <a16:colId xmlns:a16="http://schemas.microsoft.com/office/drawing/2014/main" val="4269818045"/>
                    </a:ext>
                  </a:extLst>
                </a:gridCol>
              </a:tblGrid>
              <a:tr h="370840">
                <a:tc>
                  <a:txBody>
                    <a:bodyPr/>
                    <a:lstStyle/>
                    <a:p>
                      <a:r>
                        <a:rPr lang="en-US" dirty="0">
                          <a:latin typeface="Lucida Sans" panose="020B0602030504020204" pitchFamily="34" charset="0"/>
                        </a:rPr>
                        <a:t>Step </a:t>
                      </a:r>
                    </a:p>
                  </a:txBody>
                  <a:tcPr/>
                </a:tc>
                <a:tc>
                  <a:txBody>
                    <a:bodyPr/>
                    <a:lstStyle/>
                    <a:p>
                      <a:r>
                        <a:rPr lang="en-US" dirty="0">
                          <a:latin typeface="Lucida Sans" panose="020B0602030504020204" pitchFamily="34" charset="0"/>
                        </a:rPr>
                        <a:t>Action</a:t>
                      </a:r>
                    </a:p>
                  </a:txBody>
                  <a:tcPr/>
                </a:tc>
                <a:extLst>
                  <a:ext uri="{0D108BD9-81ED-4DB2-BD59-A6C34878D82A}">
                    <a16:rowId xmlns:a16="http://schemas.microsoft.com/office/drawing/2014/main" val="521121606"/>
                  </a:ext>
                </a:extLst>
              </a:tr>
              <a:tr h="370840">
                <a:tc>
                  <a:txBody>
                    <a:bodyPr/>
                    <a:lstStyle/>
                    <a:p>
                      <a:r>
                        <a:rPr lang="en-US" dirty="0">
                          <a:latin typeface="Lucida Sans" panose="020B0602030504020204" pitchFamily="34" charset="0"/>
                        </a:rPr>
                        <a:t>1</a:t>
                      </a:r>
                    </a:p>
                  </a:txBody>
                  <a:tcPr/>
                </a:tc>
                <a:tc>
                  <a:txBody>
                    <a:bodyPr/>
                    <a:lstStyle/>
                    <a:p>
                      <a:r>
                        <a:rPr lang="en-US" dirty="0">
                          <a:latin typeface="Lucida Sans" panose="020B0602030504020204" pitchFamily="34" charset="0"/>
                        </a:rPr>
                        <a:t>Social Care Navigator identifies Member with unmet HRSN in nutrition domain and creates/documents in Social Care Plan </a:t>
                      </a:r>
                    </a:p>
                  </a:txBody>
                  <a:tcPr/>
                </a:tc>
                <a:extLst>
                  <a:ext uri="{0D108BD9-81ED-4DB2-BD59-A6C34878D82A}">
                    <a16:rowId xmlns:a16="http://schemas.microsoft.com/office/drawing/2014/main" val="752161719"/>
                  </a:ext>
                </a:extLst>
              </a:tr>
              <a:tr h="370840">
                <a:tc>
                  <a:txBody>
                    <a:bodyPr/>
                    <a:lstStyle/>
                    <a:p>
                      <a:r>
                        <a:rPr lang="en-US" dirty="0">
                          <a:latin typeface="Lucida Sans" panose="020B0602030504020204" pitchFamily="34" charset="0"/>
                        </a:rPr>
                        <a:t>2</a:t>
                      </a:r>
                    </a:p>
                  </a:txBody>
                  <a:tcPr/>
                </a:tc>
                <a:tc>
                  <a:txBody>
                    <a:bodyPr/>
                    <a:lstStyle/>
                    <a:p>
                      <a:r>
                        <a:rPr lang="en-US" dirty="0">
                          <a:latin typeface="Lucida Sans" panose="020B0602030504020204" pitchFamily="34" charset="0"/>
                        </a:rPr>
                        <a:t>Navigator refers Member to RDN/CDN staffed SCN provider for 3.1 services (either independent of or concurrent with 3.2, 3.3, or 3.4) </a:t>
                      </a:r>
                    </a:p>
                  </a:txBody>
                  <a:tcPr/>
                </a:tc>
                <a:extLst>
                  <a:ext uri="{0D108BD9-81ED-4DB2-BD59-A6C34878D82A}">
                    <a16:rowId xmlns:a16="http://schemas.microsoft.com/office/drawing/2014/main" val="3636002331"/>
                  </a:ext>
                </a:extLst>
              </a:tr>
              <a:tr h="370840">
                <a:tc>
                  <a:txBody>
                    <a:bodyPr/>
                    <a:lstStyle/>
                    <a:p>
                      <a:r>
                        <a:rPr lang="en-US" dirty="0">
                          <a:latin typeface="Lucida Sans" panose="020B0602030504020204" pitchFamily="34" charset="0"/>
                        </a:rPr>
                        <a:t>3</a:t>
                      </a:r>
                    </a:p>
                  </a:txBody>
                  <a:tcPr/>
                </a:tc>
                <a:tc>
                  <a:txBody>
                    <a:bodyPr/>
                    <a:lstStyle/>
                    <a:p>
                      <a:r>
                        <a:rPr lang="en-US">
                          <a:latin typeface="Lucida Sans"/>
                        </a:rPr>
                        <a:t>Authorization is approved for up to 6 months; may be re-</a:t>
                      </a:r>
                      <a:r>
                        <a:rPr lang="en-US" dirty="0">
                          <a:latin typeface="Lucida Sans"/>
                        </a:rPr>
                        <a:t>authorized if unmet need persists with appropriate documentation </a:t>
                      </a:r>
                    </a:p>
                  </a:txBody>
                  <a:tcPr/>
                </a:tc>
                <a:extLst>
                  <a:ext uri="{0D108BD9-81ED-4DB2-BD59-A6C34878D82A}">
                    <a16:rowId xmlns:a16="http://schemas.microsoft.com/office/drawing/2014/main" val="3594173484"/>
                  </a:ext>
                </a:extLst>
              </a:tr>
              <a:tr h="370840">
                <a:tc>
                  <a:txBody>
                    <a:bodyPr/>
                    <a:lstStyle/>
                    <a:p>
                      <a:r>
                        <a:rPr lang="en-US" dirty="0">
                          <a:latin typeface="Lucida Sans" panose="020B0602030504020204" pitchFamily="34" charset="0"/>
                        </a:rPr>
                        <a:t>4</a:t>
                      </a:r>
                    </a:p>
                  </a:txBody>
                  <a:tcPr/>
                </a:tc>
                <a:tc>
                  <a:txBody>
                    <a:bodyPr/>
                    <a:lstStyle/>
                    <a:p>
                      <a:r>
                        <a:rPr lang="en-US" dirty="0">
                          <a:latin typeface="Lucida Sans" panose="020B0602030504020204" pitchFamily="34" charset="0"/>
                        </a:rPr>
                        <a:t>RDN/CDN conducts initial assessment, documents session content, behavioral goals and referrals and uploads all information into Unite Us. </a:t>
                      </a:r>
                    </a:p>
                  </a:txBody>
                  <a:tcPr/>
                </a:tc>
                <a:extLst>
                  <a:ext uri="{0D108BD9-81ED-4DB2-BD59-A6C34878D82A}">
                    <a16:rowId xmlns:a16="http://schemas.microsoft.com/office/drawing/2014/main" val="752334584"/>
                  </a:ext>
                </a:extLst>
              </a:tr>
              <a:tr h="370840">
                <a:tc>
                  <a:txBody>
                    <a:bodyPr/>
                    <a:lstStyle/>
                    <a:p>
                      <a:r>
                        <a:rPr lang="en-US" dirty="0">
                          <a:latin typeface="Lucida Sans" panose="020B0602030504020204" pitchFamily="34" charset="0"/>
                        </a:rPr>
                        <a:t>5</a:t>
                      </a:r>
                    </a:p>
                  </a:txBody>
                  <a:tcPr/>
                </a:tc>
                <a:tc>
                  <a:txBody>
                    <a:bodyPr/>
                    <a:lstStyle/>
                    <a:p>
                      <a:r>
                        <a:rPr lang="en-US" dirty="0">
                          <a:latin typeface="Lucida Sans" panose="020B0602030504020204" pitchFamily="34" charset="0"/>
                        </a:rPr>
                        <a:t>RDN/CDN continues service for each Member up to 8-units total (2-hours), which may be a combination of individual/group education.</a:t>
                      </a:r>
                    </a:p>
                  </a:txBody>
                  <a:tcPr/>
                </a:tc>
                <a:extLst>
                  <a:ext uri="{0D108BD9-81ED-4DB2-BD59-A6C34878D82A}">
                    <a16:rowId xmlns:a16="http://schemas.microsoft.com/office/drawing/2014/main" val="3880780951"/>
                  </a:ext>
                </a:extLst>
              </a:tr>
              <a:tr h="370840">
                <a:tc>
                  <a:txBody>
                    <a:bodyPr/>
                    <a:lstStyle/>
                    <a:p>
                      <a:r>
                        <a:rPr lang="en-US" dirty="0">
                          <a:latin typeface="Lucida Sans" panose="020B0602030504020204" pitchFamily="34" charset="0"/>
                        </a:rPr>
                        <a:t>6 </a:t>
                      </a:r>
                    </a:p>
                  </a:txBody>
                  <a:tcPr/>
                </a:tc>
                <a:tc>
                  <a:txBody>
                    <a:bodyPr/>
                    <a:lstStyle/>
                    <a:p>
                      <a:r>
                        <a:rPr lang="en-US" dirty="0">
                          <a:latin typeface="Lucida Sans" panose="020B0602030504020204" pitchFamily="34" charset="0"/>
                        </a:rPr>
                        <a:t>RDN/CDN may provide Medical Nutrition Therapy (MNT) under 3.1 to support Member nutritional behavior change for 3.2 or 3.3 as needed, and within the prescribed cap.</a:t>
                      </a:r>
                    </a:p>
                  </a:txBody>
                  <a:tcPr/>
                </a:tc>
                <a:extLst>
                  <a:ext uri="{0D108BD9-81ED-4DB2-BD59-A6C34878D82A}">
                    <a16:rowId xmlns:a16="http://schemas.microsoft.com/office/drawing/2014/main" val="691731111"/>
                  </a:ext>
                </a:extLst>
              </a:tr>
            </a:tbl>
          </a:graphicData>
        </a:graphic>
      </p:graphicFrame>
    </p:spTree>
    <p:extLst>
      <p:ext uri="{BB962C8B-B14F-4D97-AF65-F5344CB8AC3E}">
        <p14:creationId xmlns:p14="http://schemas.microsoft.com/office/powerpoint/2010/main" val="586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EA1F4-8E1C-FC26-38DF-F550355391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B2A52B-699B-AF0C-3D6B-398F47E982E1}"/>
              </a:ext>
            </a:extLst>
          </p:cNvPr>
          <p:cNvSpPr>
            <a:spLocks noGrp="1"/>
          </p:cNvSpPr>
          <p:nvPr>
            <p:ph type="title"/>
          </p:nvPr>
        </p:nvSpPr>
        <p:spPr>
          <a:xfrm>
            <a:off x="628280" y="322873"/>
            <a:ext cx="11009538" cy="544513"/>
          </a:xfrm>
        </p:spPr>
        <p:txBody>
          <a:bodyPr>
            <a:normAutofit/>
          </a:bodyPr>
          <a:lstStyle/>
          <a:p>
            <a:r>
              <a:rPr lang="en-US" dirty="0"/>
              <a:t>Nutritional Counseling &amp; Education – Invoicing</a:t>
            </a:r>
          </a:p>
        </p:txBody>
      </p:sp>
      <p:sp>
        <p:nvSpPr>
          <p:cNvPr id="3" name="Content Placeholder 2">
            <a:extLst>
              <a:ext uri="{FF2B5EF4-FFF2-40B4-BE49-F238E27FC236}">
                <a16:creationId xmlns:a16="http://schemas.microsoft.com/office/drawing/2014/main" id="{697C004F-8F4C-4072-42D0-BDDC32811ACD}"/>
              </a:ext>
            </a:extLst>
          </p:cNvPr>
          <p:cNvSpPr>
            <a:spLocks noGrp="1"/>
          </p:cNvSpPr>
          <p:nvPr>
            <p:ph idx="1"/>
          </p:nvPr>
        </p:nvSpPr>
        <p:spPr>
          <a:xfrm>
            <a:off x="555049" y="792835"/>
            <a:ext cx="11009538" cy="4909472"/>
          </a:xfrm>
        </p:spPr>
        <p:txBody>
          <a:bodyPr vert="horz" lIns="91440" tIns="45720" rIns="91440" bIns="45720" rtlCol="0" anchor="t">
            <a:noAutofit/>
          </a:bodyPr>
          <a:lstStyle/>
          <a:p>
            <a:pPr marL="342900" indent="-342900" fontAlgn="base">
              <a:buFont typeface="Arial" panose="020B0604020202020204" pitchFamily="34" charset="0"/>
              <a:buChar char="•"/>
            </a:pPr>
            <a:r>
              <a:rPr lang="en-US" sz="1800" b="1" dirty="0"/>
              <a:t>Nutrition Counseling &amp; Education can be billed as follows:</a:t>
            </a:r>
          </a:p>
          <a:p>
            <a:pPr marL="912813" lvl="1" indent="-342900" fontAlgn="base"/>
            <a:r>
              <a:rPr lang="en-US" sz="1800" dirty="0"/>
              <a:t>Up to 8 x 15-minute units; </a:t>
            </a:r>
            <a:r>
              <a:rPr lang="en-US" sz="1800" u="sng" dirty="0"/>
              <a:t>OR</a:t>
            </a:r>
            <a:r>
              <a:rPr lang="en-US" sz="1800" dirty="0"/>
              <a:t> 4 x 30-minute units; or a combination of 15- and 30-minute units </a:t>
            </a:r>
            <a:r>
              <a:rPr lang="en-US" sz="1800" u="sng" dirty="0"/>
              <a:t>totaling up to 2 hours</a:t>
            </a:r>
            <a:r>
              <a:rPr lang="en-US" sz="1800" dirty="0"/>
              <a:t>. </a:t>
            </a:r>
          </a:p>
          <a:p>
            <a:pPr marL="912813" lvl="1" indent="-342900" fontAlgn="base"/>
            <a:r>
              <a:rPr lang="en-US" sz="1800" dirty="0"/>
              <a:t>Referral should be for maximum dose and duration = 6 months. </a:t>
            </a:r>
          </a:p>
          <a:p>
            <a:pPr marL="912813" lvl="1" indent="-342900" fontAlgn="base"/>
            <a:r>
              <a:rPr lang="en-US" sz="1800" dirty="0"/>
              <a:t>Service may be re-authorized up to 6-months per re-authorization, up to the duration of the waiver if the member has an unmet need and is eligible to receive services. </a:t>
            </a:r>
          </a:p>
          <a:p>
            <a:pPr marL="342900" indent="-342900" fontAlgn="base">
              <a:buFont typeface="Arial" panose="020B0604020202020204" pitchFamily="34" charset="0"/>
              <a:buChar char="•"/>
            </a:pPr>
            <a:r>
              <a:rPr lang="en-US" sz="1800" b="1" dirty="0">
                <a:latin typeface="Lucida Sans"/>
                <a:ea typeface="Tahoma"/>
                <a:cs typeface="Tahoma"/>
              </a:rPr>
              <a:t>Rates (Per Fee Schedule v8):</a:t>
            </a:r>
          </a:p>
          <a:p>
            <a:pPr marL="912495" lvl="1" indent="-342900" fontAlgn="base"/>
            <a:r>
              <a:rPr lang="en-US" sz="1800" dirty="0"/>
              <a:t>Individual Assessment (Initial) - $24.05 per 15-min; (Re-Assessment) - $21.74 per 15-min</a:t>
            </a:r>
            <a:endParaRPr lang="en-US" sz="1800"/>
          </a:p>
          <a:p>
            <a:pPr marL="912495" lvl="1" indent="-342900" fontAlgn="base"/>
            <a:r>
              <a:rPr lang="en-US" sz="1800" dirty="0"/>
              <a:t>Group (2+ Individuals) - $11.50 per Member per 30-min</a:t>
            </a:r>
            <a:endParaRPr lang="en-US" sz="1800"/>
          </a:p>
          <a:p>
            <a:pPr marL="342900" indent="-342900" fontAlgn="base">
              <a:buFont typeface="Arial" panose="020B0604020202020204" pitchFamily="34" charset="0"/>
              <a:buChar char="•"/>
            </a:pPr>
            <a:r>
              <a:rPr lang="en-US" sz="1800" b="1" dirty="0">
                <a:latin typeface="Lucida Sans"/>
                <a:ea typeface="Tahoma"/>
                <a:cs typeface="Tahoma"/>
              </a:rPr>
              <a:t>Specific documentation required: </a:t>
            </a:r>
          </a:p>
          <a:p>
            <a:pPr marL="912495" lvl="1" indent="-342900" fontAlgn="base"/>
            <a:r>
              <a:rPr lang="en-US" sz="1800" dirty="0">
                <a:latin typeface="Lucida Sans"/>
                <a:ea typeface="Tahoma"/>
                <a:cs typeface="Tahoma"/>
              </a:rPr>
              <a:t>RDN/CDN is required to save the Member intake/assessment in the Uploads section and </a:t>
            </a:r>
            <a:r>
              <a:rPr lang="en-US" sz="1800">
                <a:latin typeface="Lucida Sans"/>
                <a:ea typeface="Tahoma"/>
                <a:cs typeface="Tahoma"/>
              </a:rPr>
              <a:t>enter case notes in Unite Us with the start/stop times of the service provided.</a:t>
            </a:r>
          </a:p>
          <a:p>
            <a:pPr marL="342900" indent="-342900">
              <a:buFont typeface="Arial,Sans-Serif" panose="020B0604020202020204" pitchFamily="34" charset="0"/>
              <a:buChar char="•"/>
            </a:pPr>
            <a:r>
              <a:rPr lang="en-US" sz="1800" b="1">
                <a:latin typeface="Lucida Sans"/>
              </a:rPr>
              <a:t>Other Key Information:</a:t>
            </a:r>
            <a:endParaRPr lang="en-US" sz="1800">
              <a:latin typeface="Lucida Sans"/>
            </a:endParaRPr>
          </a:p>
          <a:p>
            <a:pPr marL="912495" lvl="1" indent="-342900">
              <a:buFont typeface="Arial,Sans-Serif" panose="020B0604020202020204" pitchFamily="34" charset="0"/>
            </a:pPr>
            <a:r>
              <a:rPr lang="en-US" sz="1800" u="sng">
                <a:latin typeface="Lucida Sans"/>
              </a:rPr>
              <a:t>Potential service duplication(s)</a:t>
            </a:r>
            <a:r>
              <a:rPr lang="en-US" sz="1800">
                <a:latin typeface="Lucida Sans"/>
              </a:rPr>
              <a:t>: Nutritional Counseling &amp; NHTD Waiver </a:t>
            </a:r>
          </a:p>
          <a:p>
            <a:pPr marL="912495" lvl="1" indent="-342900">
              <a:buFont typeface="Arial,Sans-Serif" panose="020B0604020202020204" pitchFamily="34" charset="0"/>
            </a:pPr>
            <a:r>
              <a:rPr lang="en-US" sz="1800" u="sng">
                <a:latin typeface="Lucida Sans"/>
              </a:rPr>
              <a:t>Household Referrals</a:t>
            </a:r>
            <a:r>
              <a:rPr lang="en-US" sz="1800">
                <a:latin typeface="Lucida Sans"/>
              </a:rPr>
              <a:t>:</a:t>
            </a:r>
            <a:r>
              <a:rPr lang="en-US" sz="1800">
                <a:solidFill>
                  <a:schemeClr val="accent3"/>
                </a:solidFill>
                <a:latin typeface="Lucida Sans"/>
              </a:rPr>
              <a:t> N/A</a:t>
            </a:r>
            <a:endParaRPr lang="en-US">
              <a:solidFill>
                <a:schemeClr val="accent3"/>
              </a:solidFill>
              <a:latin typeface="Lucida Sans"/>
            </a:endParaRPr>
          </a:p>
          <a:p>
            <a:pPr marL="912813" lvl="1" indent="-342900" fontAlgn="base"/>
            <a:endParaRPr lang="en-US" sz="1800" dirty="0"/>
          </a:p>
        </p:txBody>
      </p:sp>
      <p:sp>
        <p:nvSpPr>
          <p:cNvPr id="5" name="Slide Number Placeholder 4">
            <a:extLst>
              <a:ext uri="{FF2B5EF4-FFF2-40B4-BE49-F238E27FC236}">
                <a16:creationId xmlns:a16="http://schemas.microsoft.com/office/drawing/2014/main" id="{605904EB-8A67-0E24-9BCF-9298F89C43C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98945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89195A-147B-FF17-A122-1CBDB7CF828A}"/>
              </a:ext>
            </a:extLst>
          </p:cNvPr>
          <p:cNvSpPr>
            <a:spLocks noGrp="1"/>
          </p:cNvSpPr>
          <p:nvPr>
            <p:ph type="body" sz="quarter" idx="11"/>
          </p:nvPr>
        </p:nvSpPr>
        <p:spPr>
          <a:xfrm>
            <a:off x="237565" y="2801073"/>
            <a:ext cx="5995219" cy="1250857"/>
          </a:xfrm>
        </p:spPr>
        <p:txBody>
          <a:bodyPr>
            <a:normAutofit fontScale="62500" lnSpcReduction="20000"/>
          </a:bodyPr>
          <a:lstStyle/>
          <a:p>
            <a:r>
              <a:rPr lang="en-US">
                <a:latin typeface="Lucida Sans"/>
                <a:ea typeface="Tahoma"/>
                <a:cs typeface="Tahoma"/>
              </a:rPr>
              <a:t>Enhanced HRSN Nutrition</a:t>
            </a:r>
            <a:endParaRPr lang="en-US"/>
          </a:p>
          <a:p>
            <a:r>
              <a:rPr lang="en-US">
                <a:latin typeface="Lucida Sans"/>
                <a:ea typeface="Tahoma"/>
                <a:cs typeface="Tahoma"/>
              </a:rPr>
              <a:t>3.2a Medically Tailored Meals</a:t>
            </a:r>
            <a:endParaRPr lang="en-US"/>
          </a:p>
        </p:txBody>
      </p:sp>
      <p:sp>
        <p:nvSpPr>
          <p:cNvPr id="3" name="TextBox 2">
            <a:extLst>
              <a:ext uri="{FF2B5EF4-FFF2-40B4-BE49-F238E27FC236}">
                <a16:creationId xmlns:a16="http://schemas.microsoft.com/office/drawing/2014/main" id="{E6080EBD-CD25-5862-E353-6725EE8E0F15}"/>
              </a:ext>
            </a:extLst>
          </p:cNvPr>
          <p:cNvSpPr txBox="1"/>
          <p:nvPr/>
        </p:nvSpPr>
        <p:spPr>
          <a:xfrm>
            <a:off x="4227" y="5312980"/>
            <a:ext cx="1874921"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100" dirty="0">
              <a:ea typeface="Tahoma"/>
              <a:cs typeface="Tahoma"/>
            </a:endParaRPr>
          </a:p>
        </p:txBody>
      </p:sp>
    </p:spTree>
    <p:extLst>
      <p:ext uri="{BB962C8B-B14F-4D97-AF65-F5344CB8AC3E}">
        <p14:creationId xmlns:p14="http://schemas.microsoft.com/office/powerpoint/2010/main" val="39025893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5AF7B-4668-F10D-E58A-592E1CFCD08B}"/>
              </a:ext>
            </a:extLst>
          </p:cNvPr>
          <p:cNvSpPr>
            <a:spLocks noGrp="1"/>
          </p:cNvSpPr>
          <p:nvPr>
            <p:ph type="title"/>
          </p:nvPr>
        </p:nvSpPr>
        <p:spPr>
          <a:xfrm>
            <a:off x="228359" y="179709"/>
            <a:ext cx="10938084" cy="544513"/>
          </a:xfrm>
        </p:spPr>
        <p:txBody>
          <a:bodyPr>
            <a:normAutofit/>
          </a:bodyPr>
          <a:lstStyle/>
          <a:p>
            <a:r>
              <a:rPr lang="en-US">
                <a:latin typeface="Lucida Sans"/>
                <a:ea typeface="Tahoma"/>
                <a:cs typeface="Tahoma"/>
              </a:rPr>
              <a:t>Medically Tailored Meals – Service Delivery </a:t>
            </a:r>
            <a:endParaRPr lang="en-US"/>
          </a:p>
        </p:txBody>
      </p:sp>
      <p:sp>
        <p:nvSpPr>
          <p:cNvPr id="5" name="Slide Number Placeholder 4">
            <a:extLst>
              <a:ext uri="{FF2B5EF4-FFF2-40B4-BE49-F238E27FC236}">
                <a16:creationId xmlns:a16="http://schemas.microsoft.com/office/drawing/2014/main" id="{AAB7F782-E97F-5D1F-A2BE-C6FB52B338E9}"/>
              </a:ext>
            </a:extLst>
          </p:cNvPr>
          <p:cNvSpPr>
            <a:spLocks noGrp="1"/>
          </p:cNvSpPr>
          <p:nvPr>
            <p:ph type="sldNum" sz="quarter" idx="12"/>
          </p:nvPr>
        </p:nvSpPr>
        <p:spPr/>
        <p:txBody>
          <a:bodyPr/>
          <a:lstStyle/>
          <a:p>
            <a:fld id="{046ED92C-19EC-4894-A451-DBF4F06AE3FB}" type="slidenum">
              <a:rPr lang="en-US" smtClean="0"/>
              <a:t>15</a:t>
            </a:fld>
            <a:endParaRPr lang="en-US"/>
          </a:p>
        </p:txBody>
      </p:sp>
      <p:sp>
        <p:nvSpPr>
          <p:cNvPr id="8" name="Content Placeholder 7">
            <a:extLst>
              <a:ext uri="{FF2B5EF4-FFF2-40B4-BE49-F238E27FC236}">
                <a16:creationId xmlns:a16="http://schemas.microsoft.com/office/drawing/2014/main" id="{A357D3FE-63C4-685A-B4DF-E80472DE706B}"/>
              </a:ext>
            </a:extLst>
          </p:cNvPr>
          <p:cNvSpPr>
            <a:spLocks noGrp="1"/>
          </p:cNvSpPr>
          <p:nvPr>
            <p:ph idx="1"/>
          </p:nvPr>
        </p:nvSpPr>
        <p:spPr>
          <a:xfrm>
            <a:off x="228358" y="855647"/>
            <a:ext cx="11706038" cy="5602002"/>
          </a:xfrm>
        </p:spPr>
        <p:txBody>
          <a:bodyPr vert="horz" lIns="91440" tIns="45720" rIns="91440" bIns="45720" rtlCol="0" anchor="t">
            <a:noAutofit/>
          </a:bodyPr>
          <a:lstStyle/>
          <a:p>
            <a:pPr marL="342900" indent="-342900">
              <a:buFont typeface="Wingdings" panose="020B0604020202020204" pitchFamily="34" charset="0"/>
              <a:buChar char="ü"/>
            </a:pPr>
            <a:r>
              <a:rPr lang="en-US" sz="1800" b="1" dirty="0">
                <a:latin typeface="Lucida Sans"/>
                <a:ea typeface="Tahoma"/>
                <a:cs typeface="Tahoma"/>
              </a:rPr>
              <a:t>Medically Tailored Meals (MTM) </a:t>
            </a:r>
            <a:r>
              <a:rPr lang="en-US" sz="1800" dirty="0">
                <a:latin typeface="Lucida Sans"/>
                <a:ea typeface="Tahoma"/>
                <a:cs typeface="Tahoma"/>
              </a:rPr>
              <a:t>are the highest-acuity nutrition service in the HRSN framework and are intentionally designed to improve health outcomes, lower cost of care, and increase member satisfaction. </a:t>
            </a:r>
            <a:endParaRPr lang="en-US" sz="1800" dirty="0"/>
          </a:p>
          <a:p>
            <a:pPr marL="342900" indent="-342900">
              <a:buFont typeface="Wingdings" panose="020B0604020202020204" pitchFamily="34" charset="0"/>
              <a:buChar char="ü"/>
            </a:pPr>
            <a:r>
              <a:rPr lang="en-US" sz="1800">
                <a:latin typeface="Lucida Sans"/>
                <a:ea typeface="Tahoma"/>
                <a:cs typeface="Tahoma"/>
              </a:rPr>
              <a:t>MTM provide members with 3 meals a day/7 days a week that are tailored to meet the medical needs and nutrition</a:t>
            </a:r>
            <a:r>
              <a:rPr lang="en-US" sz="1800" dirty="0">
                <a:latin typeface="Lucida Sans"/>
                <a:ea typeface="Tahoma"/>
                <a:cs typeface="Tahoma"/>
              </a:rPr>
              <a:t> requirements of the Member. </a:t>
            </a:r>
            <a:endParaRPr lang="en-US" sz="1800"/>
          </a:p>
          <a:p>
            <a:pPr marL="342900" indent="-342900">
              <a:buFont typeface="Wingdings" panose="020B0604020202020204" pitchFamily="34" charset="0"/>
              <a:buChar char="ü"/>
            </a:pPr>
            <a:r>
              <a:rPr lang="en-US" sz="1800">
                <a:solidFill>
                  <a:schemeClr val="accent1"/>
                </a:solidFill>
                <a:latin typeface="Lucida Sans"/>
                <a:ea typeface="Tahoma"/>
                <a:cs typeface="Tahoma"/>
              </a:rPr>
              <a:t>MTM must</a:t>
            </a:r>
            <a:r>
              <a:rPr lang="en-US" sz="1800" dirty="0">
                <a:solidFill>
                  <a:schemeClr val="accent1"/>
                </a:solidFill>
                <a:latin typeface="Lucida Sans"/>
                <a:ea typeface="Tahoma"/>
                <a:cs typeface="Tahoma"/>
              </a:rPr>
              <a:t> be designed and approved by an in-house Registered Dietitian Nutritionist (RDN) or Certified Dietitian Nutritionist (CDN)</a:t>
            </a:r>
            <a:endParaRPr lang="en-US" sz="1800" dirty="0">
              <a:solidFill>
                <a:schemeClr val="accent1"/>
              </a:solidFill>
            </a:endParaRPr>
          </a:p>
          <a:p>
            <a:pPr marL="342900" indent="-342900">
              <a:buFont typeface="Arial" panose="020B0604020202020204" pitchFamily="34" charset="0"/>
              <a:buChar char="•"/>
            </a:pPr>
            <a:r>
              <a:rPr lang="en-US" sz="1800">
                <a:latin typeface="Lucida Sans"/>
                <a:ea typeface="Tahoma"/>
                <a:cs typeface="Tahoma"/>
              </a:rPr>
              <a:t>MTM must adhere to standards informed by established nutrition guidelines, </a:t>
            </a:r>
            <a:r>
              <a:rPr lang="en-US" sz="1800" dirty="0">
                <a:latin typeface="Lucida Sans"/>
                <a:ea typeface="Tahoma"/>
                <a:cs typeface="Tahoma"/>
              </a:rPr>
              <a:t>such as the Food is </a:t>
            </a:r>
            <a:r>
              <a:rPr lang="en-US" sz="1800">
                <a:latin typeface="Lucida Sans"/>
                <a:ea typeface="Tahoma"/>
                <a:cs typeface="Tahoma"/>
              </a:rPr>
              <a:t>Medicine Coalition (FIMC) MTM nutrition standards, for specific health conditions. </a:t>
            </a:r>
            <a:r>
              <a:rPr lang="en-US" sz="1800" dirty="0">
                <a:latin typeface="Lucida Sans"/>
                <a:ea typeface="Tahoma"/>
                <a:cs typeface="Tahoma"/>
              </a:rPr>
              <a:t>Providers must also have knowledge of principles, methods, and procedures of the Nutrition services covered under the 1115 Waiver, or comparable services meant to support an individual in obtaining food security and meeting their nutritional needs. Nutrition service providers must follow best practice guidelines and industry standards for food safety.</a:t>
            </a:r>
            <a:endParaRPr lang="en-US" sz="1800" dirty="0"/>
          </a:p>
          <a:p>
            <a:pPr marL="342900" indent="-342900">
              <a:buFont typeface="Wingdings" panose="020B0604020202020204" pitchFamily="34" charset="0"/>
              <a:buChar char="ü"/>
            </a:pPr>
            <a:r>
              <a:rPr lang="en-US" sz="1800">
                <a:latin typeface="Lucida Sans"/>
                <a:ea typeface="Tahoma"/>
                <a:cs typeface="Tahoma"/>
              </a:rPr>
              <a:t>Nutrition Counseling (3.1) must be available to members receiving Medically Tailored Meals. </a:t>
            </a:r>
            <a:endParaRPr lang="en-US" sz="1800"/>
          </a:p>
          <a:p>
            <a:pPr marL="342900" indent="-342900">
              <a:buFont typeface="Wingdings" panose="020B0604020202020204" pitchFamily="34" charset="0"/>
              <a:buChar char="ü"/>
            </a:pPr>
            <a:r>
              <a:rPr lang="en-US" sz="1800" dirty="0">
                <a:latin typeface="Lucida Sans"/>
                <a:ea typeface="Tahoma"/>
                <a:cs typeface="Tahoma"/>
              </a:rPr>
              <a:t>Members who receive this service </a:t>
            </a:r>
            <a:r>
              <a:rPr lang="en-US" sz="1800" dirty="0">
                <a:solidFill>
                  <a:schemeClr val="accent3"/>
                </a:solidFill>
                <a:latin typeface="Lucida Sans"/>
                <a:ea typeface="Tahoma"/>
                <a:cs typeface="Tahoma"/>
              </a:rPr>
              <a:t>cannot also receive</a:t>
            </a:r>
            <a:r>
              <a:rPr lang="en-US" sz="1800" dirty="0">
                <a:latin typeface="Lucida Sans"/>
                <a:ea typeface="Tahoma"/>
                <a:cs typeface="Tahoma"/>
              </a:rPr>
              <a:t> 3.3 Medically Tailored/</a:t>
            </a:r>
            <a:r>
              <a:rPr lang="en-US" sz="1800">
                <a:latin typeface="Lucida Sans"/>
                <a:ea typeface="Tahoma"/>
                <a:cs typeface="Tahoma"/>
              </a:rPr>
              <a:t>Nutritionally Appropriate</a:t>
            </a:r>
            <a:r>
              <a:rPr lang="en-US" sz="1800" dirty="0">
                <a:latin typeface="Lucida Sans"/>
                <a:ea typeface="Tahoma"/>
                <a:cs typeface="Tahoma"/>
              </a:rPr>
              <a:t> Food Prescriptions or 3.4 Fresh Produce/Non-Perishable Groceries (</a:t>
            </a:r>
            <a:r>
              <a:rPr lang="en-US" sz="1800">
                <a:latin typeface="Lucida Sans"/>
                <a:ea typeface="Tahoma"/>
                <a:cs typeface="Tahoma"/>
              </a:rPr>
              <a:t>Pantry Stocking</a:t>
            </a:r>
            <a:r>
              <a:rPr lang="en-US" sz="1800" dirty="0">
                <a:latin typeface="Lucida Sans"/>
                <a:ea typeface="Tahoma"/>
                <a:cs typeface="Tahoma"/>
              </a:rPr>
              <a:t>). </a:t>
            </a:r>
            <a:endParaRPr lang="en-US" sz="1800">
              <a:latin typeface="Lucida Sans"/>
              <a:ea typeface="Tahoma"/>
              <a:cs typeface="Tahoma"/>
            </a:endParaRPr>
          </a:p>
          <a:p>
            <a:pPr marL="342900" indent="-342900">
              <a:lnSpc>
                <a:spcPct val="109000"/>
              </a:lnSpc>
              <a:buFont typeface="Arial,Sans-Serif" panose="020B0604020202020204" pitchFamily="34" charset="0"/>
              <a:buChar char="•"/>
            </a:pPr>
            <a:endParaRPr lang="en-US" sz="1500" dirty="0">
              <a:latin typeface="Lucida Sans"/>
              <a:ea typeface="Tahoma"/>
              <a:cs typeface="Tahoma"/>
            </a:endParaRPr>
          </a:p>
          <a:p>
            <a:pPr marL="342900" indent="-342900">
              <a:buFont typeface="Wingdings" panose="020B0604020202020204" pitchFamily="34" charset="0"/>
              <a:buChar char="ü"/>
            </a:pPr>
            <a:endParaRPr lang="en-US" sz="1800" dirty="0">
              <a:latin typeface="Lucida Sans"/>
              <a:ea typeface="Tahoma"/>
              <a:cs typeface="Tahoma"/>
            </a:endParaRPr>
          </a:p>
          <a:p>
            <a:endParaRPr lang="en-US" sz="1800"/>
          </a:p>
          <a:p>
            <a:pPr marL="342900" indent="-342900">
              <a:buFont typeface="Wingdings" panose="020B0604020202020204" pitchFamily="34" charset="0"/>
              <a:buChar char="ü"/>
            </a:pPr>
            <a:endParaRPr lang="en-US" sz="1800"/>
          </a:p>
          <a:p>
            <a:pPr marL="342900" indent="-342900">
              <a:buFont typeface="Wingdings" panose="020B0604020202020204" pitchFamily="34" charset="0"/>
              <a:buChar char="ü"/>
            </a:pPr>
            <a:endParaRPr lang="en-US" sz="1800"/>
          </a:p>
          <a:p>
            <a:pPr marL="342900" indent="-342900">
              <a:buFont typeface="Wingdings" panose="020B0604020202020204" pitchFamily="34" charset="0"/>
              <a:buChar char="ü"/>
            </a:pPr>
            <a:endParaRPr lang="en-US" sz="1800"/>
          </a:p>
        </p:txBody>
      </p:sp>
    </p:spTree>
    <p:extLst>
      <p:ext uri="{BB962C8B-B14F-4D97-AF65-F5344CB8AC3E}">
        <p14:creationId xmlns:p14="http://schemas.microsoft.com/office/powerpoint/2010/main" val="3264929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1D641-B13E-C5A3-6637-53969DDB80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8A0E04-E5AC-38EC-F9B2-8949B2E4430C}"/>
              </a:ext>
            </a:extLst>
          </p:cNvPr>
          <p:cNvSpPr>
            <a:spLocks noGrp="1"/>
          </p:cNvSpPr>
          <p:nvPr>
            <p:ph type="title"/>
          </p:nvPr>
        </p:nvSpPr>
        <p:spPr>
          <a:xfrm>
            <a:off x="628280" y="322873"/>
            <a:ext cx="10069216" cy="544513"/>
          </a:xfrm>
        </p:spPr>
        <p:txBody>
          <a:bodyPr>
            <a:normAutofit/>
          </a:bodyPr>
          <a:lstStyle/>
          <a:p>
            <a:r>
              <a:rPr lang="en-US" dirty="0"/>
              <a:t>Medically Tailored Meals – Service Delivery</a:t>
            </a:r>
          </a:p>
        </p:txBody>
      </p:sp>
      <p:sp>
        <p:nvSpPr>
          <p:cNvPr id="3" name="Content Placeholder 2">
            <a:extLst>
              <a:ext uri="{FF2B5EF4-FFF2-40B4-BE49-F238E27FC236}">
                <a16:creationId xmlns:a16="http://schemas.microsoft.com/office/drawing/2014/main" id="{1BB2FD84-72B0-FEFA-3E49-24A0AEB0DC72}"/>
              </a:ext>
            </a:extLst>
          </p:cNvPr>
          <p:cNvSpPr>
            <a:spLocks noGrp="1"/>
          </p:cNvSpPr>
          <p:nvPr>
            <p:ph idx="1"/>
          </p:nvPr>
        </p:nvSpPr>
        <p:spPr>
          <a:xfrm>
            <a:off x="736270" y="974264"/>
            <a:ext cx="10901548" cy="5382086"/>
          </a:xfrm>
        </p:spPr>
        <p:txBody>
          <a:bodyPr vert="horz" lIns="91440" tIns="45720" rIns="91440" bIns="45720" rtlCol="0" anchor="t">
            <a:noAutofit/>
          </a:bodyPr>
          <a:lstStyle/>
          <a:p>
            <a:pPr fontAlgn="base"/>
            <a:r>
              <a:rPr lang="en-US" sz="1800" b="1" dirty="0">
                <a:latin typeface="Lucida Sans"/>
                <a:ea typeface="Tahoma"/>
                <a:cs typeface="Tahoma"/>
              </a:rPr>
              <a:t>To provide Medically Tailored Meals, service providers are </a:t>
            </a:r>
            <a:r>
              <a:rPr lang="en-US" sz="1800" b="1" dirty="0">
                <a:solidFill>
                  <a:schemeClr val="accent3"/>
                </a:solidFill>
                <a:latin typeface="Lucida Sans"/>
                <a:ea typeface="Tahoma"/>
                <a:cs typeface="Tahoma"/>
              </a:rPr>
              <a:t>required</a:t>
            </a:r>
            <a:r>
              <a:rPr lang="en-US" sz="1800" b="1" dirty="0">
                <a:solidFill>
                  <a:schemeClr val="accent1"/>
                </a:solidFill>
                <a:latin typeface="Lucida Sans"/>
                <a:ea typeface="Tahoma"/>
                <a:cs typeface="Tahoma"/>
              </a:rPr>
              <a:t> </a:t>
            </a:r>
            <a:r>
              <a:rPr lang="en-US" sz="1800" b="1" dirty="0">
                <a:latin typeface="Lucida Sans"/>
                <a:ea typeface="Tahoma"/>
                <a:cs typeface="Tahoma"/>
              </a:rPr>
              <a:t>to have an </a:t>
            </a:r>
            <a:r>
              <a:rPr lang="en-US" sz="1800" b="1" u="sng" dirty="0">
                <a:latin typeface="Lucida Sans"/>
                <a:ea typeface="Tahoma"/>
                <a:cs typeface="Tahoma"/>
              </a:rPr>
              <a:t>in-house</a:t>
            </a:r>
            <a:r>
              <a:rPr lang="en-US" sz="1800" b="1" dirty="0">
                <a:latin typeface="Lucida Sans"/>
                <a:ea typeface="Tahoma"/>
                <a:cs typeface="Tahoma"/>
              </a:rPr>
              <a:t>  </a:t>
            </a:r>
            <a:r>
              <a:rPr lang="en-US" sz="1800" b="1">
                <a:latin typeface="Lucida Sans"/>
                <a:ea typeface="Tahoma"/>
                <a:cs typeface="Tahoma"/>
              </a:rPr>
              <a:t>RDN/CDN to conduct oversight and provide approval.  </a:t>
            </a:r>
          </a:p>
          <a:p>
            <a:pPr fontAlgn="base"/>
            <a:endParaRPr lang="en-US" sz="800" b="1" dirty="0"/>
          </a:p>
          <a:p>
            <a:pPr fontAlgn="base"/>
            <a:r>
              <a:rPr lang="en-US" sz="1800" b="1" u="sng" dirty="0">
                <a:solidFill>
                  <a:schemeClr val="accent1"/>
                </a:solidFill>
              </a:rPr>
              <a:t>RDN/CDN involvement is REQUIRED in two steps: </a:t>
            </a:r>
          </a:p>
          <a:p>
            <a:pPr marL="342900" indent="-342900" fontAlgn="base">
              <a:buFont typeface="+mj-lt"/>
              <a:buAutoNum type="arabicPeriod"/>
            </a:pPr>
            <a:r>
              <a:rPr lang="en-US" sz="1800" b="1" u="sng" dirty="0">
                <a:latin typeface="Lucida Sans"/>
                <a:ea typeface="Tahoma"/>
                <a:cs typeface="Tahoma"/>
              </a:rPr>
              <a:t>Conduct/approve an initial intake assessment with the Member</a:t>
            </a:r>
            <a:r>
              <a:rPr lang="en-US" sz="1800" b="1" dirty="0">
                <a:latin typeface="Lucida Sans"/>
                <a:ea typeface="Tahoma"/>
                <a:cs typeface="Tahoma"/>
              </a:rPr>
              <a:t>. </a:t>
            </a:r>
            <a:r>
              <a:rPr lang="en-US" sz="1800" dirty="0">
                <a:latin typeface="Lucida Sans"/>
                <a:ea typeface="Tahoma"/>
                <a:cs typeface="Tahoma"/>
              </a:rPr>
              <a:t>While it is allowable to </a:t>
            </a:r>
            <a:r>
              <a:rPr lang="en-US" sz="1800">
                <a:latin typeface="Lucida Sans"/>
                <a:ea typeface="Tahoma"/>
                <a:cs typeface="Tahoma"/>
              </a:rPr>
              <a:t>have another staff member complete the intake/assessment with the Member, </a:t>
            </a:r>
            <a:r>
              <a:rPr lang="en-US" sz="1800" dirty="0">
                <a:solidFill>
                  <a:schemeClr val="accent3"/>
                </a:solidFill>
                <a:latin typeface="Lucida Sans"/>
                <a:ea typeface="Tahoma"/>
                <a:cs typeface="Tahoma"/>
              </a:rPr>
              <a:t>the RDN/CDN must review and approve/sign it </a:t>
            </a:r>
            <a:r>
              <a:rPr lang="en-US" sz="1800" dirty="0">
                <a:latin typeface="Lucida Sans"/>
                <a:ea typeface="Tahoma"/>
                <a:cs typeface="Tahoma"/>
              </a:rPr>
              <a:t>and is encouraged to provide support as needed.</a:t>
            </a:r>
          </a:p>
          <a:p>
            <a:pPr marL="342900" indent="-342900" fontAlgn="base">
              <a:buFont typeface="+mj-lt"/>
              <a:buAutoNum type="arabicPeriod"/>
            </a:pPr>
            <a:r>
              <a:rPr lang="en-US" sz="1800" b="1" u="sng" dirty="0"/>
              <a:t>Design/approve the Member meal plan</a:t>
            </a:r>
            <a:r>
              <a:rPr lang="en-US" sz="1800" b="1" dirty="0"/>
              <a:t>. </a:t>
            </a:r>
            <a:r>
              <a:rPr lang="en-US" sz="1800" dirty="0"/>
              <a:t>Using the intake assessment, </a:t>
            </a:r>
            <a:r>
              <a:rPr lang="en-US" sz="1800" dirty="0">
                <a:solidFill>
                  <a:schemeClr val="accent3"/>
                </a:solidFill>
              </a:rPr>
              <a:t>the RDN/CDN must design a medically tailored meal plan for the Member. </a:t>
            </a:r>
            <a:r>
              <a:rPr lang="en-US" sz="1800" dirty="0"/>
              <a:t>This meal plan should include narrative input as to how the plan is tailored to meet the specific nutritional requirements of the Member (as identified through the Member profile, initial intake assessment, etc.)</a:t>
            </a:r>
          </a:p>
          <a:p>
            <a:pPr marL="342900" indent="-342900" fontAlgn="base">
              <a:buFont typeface="+mj-lt"/>
              <a:buAutoNum type="arabicPeriod"/>
            </a:pPr>
            <a:endParaRPr lang="en-US" sz="1800" dirty="0"/>
          </a:p>
          <a:p>
            <a:pPr fontAlgn="base"/>
            <a:r>
              <a:rPr lang="en-US" sz="1800" b="1" dirty="0"/>
              <a:t>** Meals can only be delivered to the enrolled Member’s home or private residence. </a:t>
            </a:r>
          </a:p>
          <a:p>
            <a:pPr fontAlgn="base"/>
            <a:r>
              <a:rPr lang="en-US" sz="1800" b="1" dirty="0"/>
              <a:t>** Intake/assessment must be uploaded to Unite Us and include/support assessment of Member nutritional needs and food patterns. </a:t>
            </a:r>
          </a:p>
          <a:p>
            <a:pPr fontAlgn="base"/>
            <a:endParaRPr lang="en-US" sz="1800" b="1" dirty="0"/>
          </a:p>
        </p:txBody>
      </p:sp>
      <p:sp>
        <p:nvSpPr>
          <p:cNvPr id="5" name="Slide Number Placeholder 4">
            <a:extLst>
              <a:ext uri="{FF2B5EF4-FFF2-40B4-BE49-F238E27FC236}">
                <a16:creationId xmlns:a16="http://schemas.microsoft.com/office/drawing/2014/main" id="{69F38435-6B85-3051-4F71-7FAAB94132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49676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261B2-5AA0-0E35-BC4C-E2FC6CE008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3E0733-6772-2F4D-EAE7-78C29852561D}"/>
              </a:ext>
            </a:extLst>
          </p:cNvPr>
          <p:cNvSpPr>
            <a:spLocks noGrp="1"/>
          </p:cNvSpPr>
          <p:nvPr>
            <p:ph type="title"/>
          </p:nvPr>
        </p:nvSpPr>
        <p:spPr>
          <a:xfrm>
            <a:off x="1281423" y="192245"/>
            <a:ext cx="10069216" cy="544513"/>
          </a:xfrm>
        </p:spPr>
        <p:txBody>
          <a:bodyPr>
            <a:normAutofit/>
          </a:bodyPr>
          <a:lstStyle/>
          <a:p>
            <a:r>
              <a:rPr lang="en-US" dirty="0"/>
              <a:t>Medically Tailored Meals – General Workflow</a:t>
            </a:r>
          </a:p>
        </p:txBody>
      </p:sp>
      <p:sp>
        <p:nvSpPr>
          <p:cNvPr id="5" name="Slide Number Placeholder 4">
            <a:extLst>
              <a:ext uri="{FF2B5EF4-FFF2-40B4-BE49-F238E27FC236}">
                <a16:creationId xmlns:a16="http://schemas.microsoft.com/office/drawing/2014/main" id="{95411600-328E-81E8-7F18-ECC8FD9EFC4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graphicFrame>
        <p:nvGraphicFramePr>
          <p:cNvPr id="7" name="Table 6">
            <a:extLst>
              <a:ext uri="{FF2B5EF4-FFF2-40B4-BE49-F238E27FC236}">
                <a16:creationId xmlns:a16="http://schemas.microsoft.com/office/drawing/2014/main" id="{E09E82EC-9CE9-C187-7560-80B6FA2FDD73}"/>
              </a:ext>
            </a:extLst>
          </p:cNvPr>
          <p:cNvGraphicFramePr>
            <a:graphicFrameLocks noGrp="1"/>
          </p:cNvGraphicFramePr>
          <p:nvPr>
            <p:extLst>
              <p:ext uri="{D42A27DB-BD31-4B8C-83A1-F6EECF244321}">
                <p14:modId xmlns:p14="http://schemas.microsoft.com/office/powerpoint/2010/main" val="3027515343"/>
              </p:ext>
            </p:extLst>
          </p:nvPr>
        </p:nvGraphicFramePr>
        <p:xfrm>
          <a:off x="729672" y="849118"/>
          <a:ext cx="10418402" cy="5130800"/>
        </p:xfrm>
        <a:graphic>
          <a:graphicData uri="http://schemas.openxmlformats.org/drawingml/2006/table">
            <a:tbl>
              <a:tblPr firstRow="1" bandRow="1">
                <a:tableStyleId>{5C22544A-7EE6-4342-B048-85BDC9FD1C3A}</a:tableStyleId>
              </a:tblPr>
              <a:tblGrid>
                <a:gridCol w="1166215">
                  <a:extLst>
                    <a:ext uri="{9D8B030D-6E8A-4147-A177-3AD203B41FA5}">
                      <a16:colId xmlns:a16="http://schemas.microsoft.com/office/drawing/2014/main" val="2343733707"/>
                    </a:ext>
                  </a:extLst>
                </a:gridCol>
                <a:gridCol w="9252187">
                  <a:extLst>
                    <a:ext uri="{9D8B030D-6E8A-4147-A177-3AD203B41FA5}">
                      <a16:colId xmlns:a16="http://schemas.microsoft.com/office/drawing/2014/main" val="4269818045"/>
                    </a:ext>
                  </a:extLst>
                </a:gridCol>
              </a:tblGrid>
              <a:tr h="370840">
                <a:tc>
                  <a:txBody>
                    <a:bodyPr/>
                    <a:lstStyle/>
                    <a:p>
                      <a:r>
                        <a:rPr lang="en-US" dirty="0">
                          <a:latin typeface="Lucida Sans" panose="020B0602030504020204" pitchFamily="34" charset="0"/>
                        </a:rPr>
                        <a:t>Step </a:t>
                      </a:r>
                    </a:p>
                  </a:txBody>
                  <a:tcPr/>
                </a:tc>
                <a:tc>
                  <a:txBody>
                    <a:bodyPr/>
                    <a:lstStyle/>
                    <a:p>
                      <a:r>
                        <a:rPr lang="en-US" dirty="0">
                          <a:latin typeface="Lucida Sans" panose="020B0602030504020204" pitchFamily="34" charset="0"/>
                        </a:rPr>
                        <a:t>Action</a:t>
                      </a:r>
                    </a:p>
                  </a:txBody>
                  <a:tcPr/>
                </a:tc>
                <a:extLst>
                  <a:ext uri="{0D108BD9-81ED-4DB2-BD59-A6C34878D82A}">
                    <a16:rowId xmlns:a16="http://schemas.microsoft.com/office/drawing/2014/main" val="521121606"/>
                  </a:ext>
                </a:extLst>
              </a:tr>
              <a:tr h="370840">
                <a:tc>
                  <a:txBody>
                    <a:bodyPr/>
                    <a:lstStyle/>
                    <a:p>
                      <a:r>
                        <a:rPr lang="en-US" dirty="0">
                          <a:latin typeface="Lucida Sans" panose="020B0602030504020204" pitchFamily="34" charset="0"/>
                        </a:rPr>
                        <a:t>1</a:t>
                      </a:r>
                    </a:p>
                  </a:txBody>
                  <a:tcPr/>
                </a:tc>
                <a:tc>
                  <a:txBody>
                    <a:bodyPr/>
                    <a:lstStyle/>
                    <a:p>
                      <a:r>
                        <a:rPr lang="en-US" dirty="0">
                          <a:latin typeface="Lucida Sans" panose="020B0602030504020204" pitchFamily="34" charset="0"/>
                        </a:rPr>
                        <a:t>Social Care Navigator identifies Member with unmet HRSN in nutrition domain &amp; eligible for MTM and creates/documents in Social Care Plan </a:t>
                      </a:r>
                    </a:p>
                  </a:txBody>
                  <a:tcPr/>
                </a:tc>
                <a:extLst>
                  <a:ext uri="{0D108BD9-81ED-4DB2-BD59-A6C34878D82A}">
                    <a16:rowId xmlns:a16="http://schemas.microsoft.com/office/drawing/2014/main" val="752161719"/>
                  </a:ext>
                </a:extLst>
              </a:tr>
              <a:tr h="370840">
                <a:tc>
                  <a:txBody>
                    <a:bodyPr/>
                    <a:lstStyle/>
                    <a:p>
                      <a:r>
                        <a:rPr lang="en-US" dirty="0">
                          <a:latin typeface="Lucida Sans" panose="020B0602030504020204" pitchFamily="34" charset="0"/>
                        </a:rPr>
                        <a:t>2</a:t>
                      </a:r>
                    </a:p>
                  </a:txBody>
                  <a:tcPr/>
                </a:tc>
                <a:tc>
                  <a:txBody>
                    <a:bodyPr/>
                    <a:lstStyle/>
                    <a:p>
                      <a:r>
                        <a:rPr lang="en-US" dirty="0">
                          <a:latin typeface="Lucida Sans" panose="020B0602030504020204" pitchFamily="34" charset="0"/>
                        </a:rPr>
                        <a:t>Navigator refers Member to MTM provider with in-house RDN/CDN</a:t>
                      </a:r>
                    </a:p>
                  </a:txBody>
                  <a:tcPr/>
                </a:tc>
                <a:extLst>
                  <a:ext uri="{0D108BD9-81ED-4DB2-BD59-A6C34878D82A}">
                    <a16:rowId xmlns:a16="http://schemas.microsoft.com/office/drawing/2014/main" val="3636002331"/>
                  </a:ext>
                </a:extLst>
              </a:tr>
              <a:tr h="370840">
                <a:tc>
                  <a:txBody>
                    <a:bodyPr/>
                    <a:lstStyle/>
                    <a:p>
                      <a:r>
                        <a:rPr lang="en-US" dirty="0">
                          <a:latin typeface="Lucida Sans" panose="020B0602030504020204" pitchFamily="34" charset="0"/>
                        </a:rPr>
                        <a:t>3</a:t>
                      </a:r>
                    </a:p>
                  </a:txBody>
                  <a:tcPr/>
                </a:tc>
                <a:tc>
                  <a:txBody>
                    <a:bodyPr/>
                    <a:lstStyle/>
                    <a:p>
                      <a:r>
                        <a:rPr lang="en-US" dirty="0">
                          <a:latin typeface="Lucida Sans" panose="020B0602030504020204" pitchFamily="34" charset="0"/>
                        </a:rPr>
                        <a:t>Authorization is approved by Care Compass; may be re-authorized if unmet need persists with appropriate documentation </a:t>
                      </a:r>
                    </a:p>
                  </a:txBody>
                  <a:tcPr/>
                </a:tc>
                <a:extLst>
                  <a:ext uri="{0D108BD9-81ED-4DB2-BD59-A6C34878D82A}">
                    <a16:rowId xmlns:a16="http://schemas.microsoft.com/office/drawing/2014/main" val="3594173484"/>
                  </a:ext>
                </a:extLst>
              </a:tr>
              <a:tr h="370840">
                <a:tc>
                  <a:txBody>
                    <a:bodyPr/>
                    <a:lstStyle/>
                    <a:p>
                      <a:r>
                        <a:rPr lang="en-US" dirty="0">
                          <a:latin typeface="Lucida Sans" panose="020B0602030504020204" pitchFamily="34" charset="0"/>
                        </a:rPr>
                        <a:t>4</a:t>
                      </a:r>
                    </a:p>
                  </a:txBody>
                  <a:tcPr/>
                </a:tc>
                <a:tc>
                  <a:txBody>
                    <a:bodyPr/>
                    <a:lstStyle/>
                    <a:p>
                      <a:r>
                        <a:rPr lang="en-US" dirty="0">
                          <a:latin typeface="Lucida Sans"/>
                        </a:rPr>
                        <a:t>RDN/CDN (or other staff) conduct initial assessment, which is approved by </a:t>
                      </a:r>
                      <a:r>
                        <a:rPr lang="en-US">
                          <a:latin typeface="Lucida Sans"/>
                        </a:rPr>
                        <a:t>the in-house RDN/CDN and uploaded into Unite Us. </a:t>
                      </a:r>
                    </a:p>
                  </a:txBody>
                  <a:tcPr/>
                </a:tc>
                <a:extLst>
                  <a:ext uri="{0D108BD9-81ED-4DB2-BD59-A6C34878D82A}">
                    <a16:rowId xmlns:a16="http://schemas.microsoft.com/office/drawing/2014/main" val="752334584"/>
                  </a:ext>
                </a:extLst>
              </a:tr>
              <a:tr h="370840">
                <a:tc>
                  <a:txBody>
                    <a:bodyPr/>
                    <a:lstStyle/>
                    <a:p>
                      <a:r>
                        <a:rPr lang="en-US" dirty="0">
                          <a:latin typeface="Lucida Sans" panose="020B0602030504020204" pitchFamily="34" charset="0"/>
                        </a:rPr>
                        <a:t>5</a:t>
                      </a:r>
                    </a:p>
                  </a:txBody>
                  <a:tcPr/>
                </a:tc>
                <a:tc>
                  <a:txBody>
                    <a:bodyPr/>
                    <a:lstStyle/>
                    <a:p>
                      <a:r>
                        <a:rPr lang="en-US">
                          <a:latin typeface="Lucida Sans"/>
                        </a:rPr>
                        <a:t>In-house RDN/CDN designs a Member-specific meal plan meeting all medical nutrition </a:t>
                      </a:r>
                      <a:r>
                        <a:rPr lang="en-US" dirty="0">
                          <a:latin typeface="Lucida Sans"/>
                        </a:rPr>
                        <a:t>requirements (referencing FIMC MTM standards for applicable conditions), which is uploaded into Unite Us. </a:t>
                      </a:r>
                    </a:p>
                  </a:txBody>
                  <a:tcPr/>
                </a:tc>
                <a:extLst>
                  <a:ext uri="{0D108BD9-81ED-4DB2-BD59-A6C34878D82A}">
                    <a16:rowId xmlns:a16="http://schemas.microsoft.com/office/drawing/2014/main" val="388078095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Lucida Sans" panose="020B0602030504020204" pitchFamily="34" charset="0"/>
                        </a:rPr>
                        <a:t>6 </a:t>
                      </a:r>
                    </a:p>
                    <a:p>
                      <a:endParaRPr lang="en-US" dirty="0">
                        <a:latin typeface="Lucida Sans" panose="020B0602030504020204" pitchFamily="34" charset="0"/>
                      </a:endParaRPr>
                    </a:p>
                  </a:txBody>
                  <a:tcPr/>
                </a:tc>
                <a:tc>
                  <a:txBody>
                    <a:bodyPr/>
                    <a:lstStyle/>
                    <a:p>
                      <a:r>
                        <a:rPr lang="en-US" dirty="0">
                          <a:latin typeface="Lucida Sans" panose="020B0602030504020204" pitchFamily="34" charset="0"/>
                        </a:rPr>
                        <a:t>Provider determines appropriate billing tier based on RDN/CDN assessment and meal plan and begins meal service for member. </a:t>
                      </a:r>
                      <a:r>
                        <a:rPr lang="en-US" dirty="0">
                          <a:solidFill>
                            <a:schemeClr val="accent3"/>
                          </a:solidFill>
                          <a:latin typeface="Lucida Sans" panose="020B0602030504020204" pitchFamily="34" charset="0"/>
                        </a:rPr>
                        <a:t>Invoices weekly. </a:t>
                      </a:r>
                    </a:p>
                  </a:txBody>
                  <a:tcPr/>
                </a:tc>
                <a:extLst>
                  <a:ext uri="{0D108BD9-81ED-4DB2-BD59-A6C34878D82A}">
                    <a16:rowId xmlns:a16="http://schemas.microsoft.com/office/drawing/2014/main" val="3336321206"/>
                  </a:ext>
                </a:extLst>
              </a:tr>
              <a:tr h="370840">
                <a:tc>
                  <a:txBody>
                    <a:bodyPr/>
                    <a:lstStyle/>
                    <a:p>
                      <a:r>
                        <a:rPr lang="en-US" dirty="0">
                          <a:latin typeface="Lucida Sans" panose="020B0602030504020204" pitchFamily="34" charset="0"/>
                        </a:rPr>
                        <a:t>7</a:t>
                      </a:r>
                    </a:p>
                  </a:txBody>
                  <a:tcPr/>
                </a:tc>
                <a:tc>
                  <a:txBody>
                    <a:bodyPr/>
                    <a:lstStyle/>
                    <a:p>
                      <a:r>
                        <a:rPr lang="en-US" dirty="0">
                          <a:latin typeface="Lucida Sans" panose="020B0602030504020204" pitchFamily="34" charset="0"/>
                        </a:rPr>
                        <a:t>RDN/CDN maintains oversight of meal plan and documents adjustments. May also provide Medical Nutrition Therapy (MNT) under 3.1 to support Member nutritional behavior change as needed within the prescribed cap.</a:t>
                      </a:r>
                    </a:p>
                  </a:txBody>
                  <a:tcPr/>
                </a:tc>
                <a:extLst>
                  <a:ext uri="{0D108BD9-81ED-4DB2-BD59-A6C34878D82A}">
                    <a16:rowId xmlns:a16="http://schemas.microsoft.com/office/drawing/2014/main" val="691731111"/>
                  </a:ext>
                </a:extLst>
              </a:tr>
            </a:tbl>
          </a:graphicData>
        </a:graphic>
      </p:graphicFrame>
    </p:spTree>
    <p:extLst>
      <p:ext uri="{BB962C8B-B14F-4D97-AF65-F5344CB8AC3E}">
        <p14:creationId xmlns:p14="http://schemas.microsoft.com/office/powerpoint/2010/main" val="2387506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CF46A-E224-32FE-CF14-8ED5896FA0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C1C6F2-B34A-248B-9821-00CF1CA0825A}"/>
              </a:ext>
            </a:extLst>
          </p:cNvPr>
          <p:cNvSpPr>
            <a:spLocks noGrp="1"/>
          </p:cNvSpPr>
          <p:nvPr>
            <p:ph type="title"/>
          </p:nvPr>
        </p:nvSpPr>
        <p:spPr>
          <a:xfrm>
            <a:off x="228359" y="136523"/>
            <a:ext cx="6669398" cy="544513"/>
          </a:xfrm>
        </p:spPr>
        <p:txBody>
          <a:bodyPr anchor="b">
            <a:normAutofit/>
          </a:bodyPr>
          <a:lstStyle/>
          <a:p>
            <a:r>
              <a:rPr lang="en-US" sz="2300"/>
              <a:t>Medically Tailored Meals (MTM) – Referrals </a:t>
            </a:r>
          </a:p>
        </p:txBody>
      </p:sp>
      <p:sp>
        <p:nvSpPr>
          <p:cNvPr id="12" name="Footer Placeholder 2">
            <a:extLst>
              <a:ext uri="{FF2B5EF4-FFF2-40B4-BE49-F238E27FC236}">
                <a16:creationId xmlns:a16="http://schemas.microsoft.com/office/drawing/2014/main" id="{C4367CEC-A182-F196-2D1E-F6C73915818D}"/>
              </a:ext>
            </a:extLst>
          </p:cNvPr>
          <p:cNvSpPr>
            <a:spLocks noGrp="1"/>
          </p:cNvSpPr>
          <p:nvPr>
            <p:ph type="ftr" sz="quarter" idx="11"/>
          </p:nvPr>
        </p:nvSpPr>
        <p:spPr>
          <a:xfrm>
            <a:off x="2546555" y="6356351"/>
            <a:ext cx="6095999" cy="365123"/>
          </a:xfrm>
        </p:spPr>
        <p:txBody>
          <a:bodyPr/>
          <a:lstStyle/>
          <a:p>
            <a:r>
              <a:rPr lang="en-US">
                <a:latin typeface="Segoe UI"/>
                <a:cs typeface="Segoe UI"/>
              </a:rPr>
              <a:t>Please note that sharing, disclosing, or discussing Protected Health Information (PHI) or Personally Identifiable Information (PII), in any format, is strictly prohibited during this workshop. </a:t>
            </a:r>
          </a:p>
          <a:p>
            <a:endParaRPr lang="en-US"/>
          </a:p>
        </p:txBody>
      </p:sp>
      <p:sp>
        <p:nvSpPr>
          <p:cNvPr id="5" name="Slide Number Placeholder 4">
            <a:extLst>
              <a:ext uri="{FF2B5EF4-FFF2-40B4-BE49-F238E27FC236}">
                <a16:creationId xmlns:a16="http://schemas.microsoft.com/office/drawing/2014/main" id="{EF02B945-C9A2-96A9-148B-2AED16412ACE}"/>
              </a:ext>
            </a:extLst>
          </p:cNvPr>
          <p:cNvSpPr>
            <a:spLocks noGrp="1"/>
          </p:cNvSpPr>
          <p:nvPr>
            <p:ph type="sldNum" sz="quarter" idx="12"/>
          </p:nvPr>
        </p:nvSpPr>
        <p:spPr>
          <a:xfrm>
            <a:off x="10697496" y="6356350"/>
            <a:ext cx="656303" cy="365125"/>
          </a:xfrm>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fld id="{046ED92C-19EC-4894-A451-DBF4F06AE3FB}" type="slidenum">
              <a:rPr kumimoji="0" lang="en-US"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18</a:t>
            </a:fld>
            <a:endParaRPr kumimoji="0" lang="en-US" b="0" i="0" u="none" strike="noStrike" kern="1200" cap="none" spc="0" normalizeH="0" baseline="0" noProof="0">
              <a:ln>
                <a:noFill/>
              </a:ln>
              <a:effectLst/>
              <a:uLnTx/>
              <a:uFillTx/>
            </a:endParaRPr>
          </a:p>
        </p:txBody>
      </p:sp>
      <p:sp>
        <p:nvSpPr>
          <p:cNvPr id="3" name="Content Placeholder 2">
            <a:extLst>
              <a:ext uri="{FF2B5EF4-FFF2-40B4-BE49-F238E27FC236}">
                <a16:creationId xmlns:a16="http://schemas.microsoft.com/office/drawing/2014/main" id="{831900C2-C277-7A99-8B7C-445EA1CCB546}"/>
              </a:ext>
            </a:extLst>
          </p:cNvPr>
          <p:cNvSpPr>
            <a:spLocks noGrp="1"/>
          </p:cNvSpPr>
          <p:nvPr>
            <p:ph idx="1"/>
          </p:nvPr>
        </p:nvSpPr>
        <p:spPr>
          <a:xfrm>
            <a:off x="344472" y="682508"/>
            <a:ext cx="11125441" cy="5359414"/>
          </a:xfrm>
        </p:spPr>
        <p:txBody>
          <a:bodyPr vert="horz" lIns="91440" tIns="45720" rIns="91440" bIns="45720" rtlCol="0" anchor="t">
            <a:noAutofit/>
          </a:bodyPr>
          <a:lstStyle/>
          <a:p>
            <a:pPr>
              <a:lnSpc>
                <a:spcPct val="109000"/>
              </a:lnSpc>
            </a:pPr>
            <a:r>
              <a:rPr lang="en-US" sz="1800" b="1" u="sng">
                <a:latin typeface="Lucida Sans"/>
                <a:ea typeface="Tahoma"/>
                <a:cs typeface="Tahoma"/>
              </a:rPr>
              <a:t>Eligible Medicaid Managed Care (MMC) Members must:</a:t>
            </a:r>
            <a:endParaRPr lang="en-US" sz="1800" u="sng"/>
          </a:p>
          <a:p>
            <a:pPr marL="285750" indent="-285750">
              <a:lnSpc>
                <a:spcPct val="109000"/>
              </a:lnSpc>
              <a:buChar char="•"/>
            </a:pPr>
            <a:r>
              <a:rPr lang="en-US" sz="1800">
                <a:latin typeface="Lucida Sans"/>
                <a:ea typeface="Tahoma"/>
                <a:cs typeface="Tahoma"/>
              </a:rPr>
              <a:t>Have an unmet HRSN(s) in the nutrition domain/meet the USDA definition of low/very low food security as determined by AHC Screening, </a:t>
            </a:r>
            <a:r>
              <a:rPr lang="en-US" sz="1800" u="sng">
                <a:latin typeface="Lucida Sans"/>
                <a:ea typeface="Tahoma"/>
                <a:cs typeface="Tahoma"/>
              </a:rPr>
              <a:t>and </a:t>
            </a:r>
            <a:endParaRPr lang="en-US" sz="1800"/>
          </a:p>
          <a:p>
            <a:pPr marL="855345" lvl="1" indent="-285750">
              <a:lnSpc>
                <a:spcPct val="109000"/>
              </a:lnSpc>
            </a:pPr>
            <a:r>
              <a:rPr lang="en-US" sz="1800">
                <a:latin typeface="Lucida Sans"/>
                <a:ea typeface="Tahoma"/>
                <a:cs typeface="Tahoma"/>
              </a:rPr>
              <a:t>Be in an Enhanced Population including I/DD, SUD, SMI, Health Home Enrolled and/or Pregnant/Post-partum Persons, </a:t>
            </a:r>
            <a:r>
              <a:rPr lang="en-US" sz="1800" u="sng">
                <a:latin typeface="Lucida Sans"/>
                <a:ea typeface="Tahoma"/>
                <a:cs typeface="Tahoma"/>
              </a:rPr>
              <a:t>or</a:t>
            </a:r>
            <a:r>
              <a:rPr lang="en-US" sz="1800" dirty="0">
                <a:latin typeface="Lucida Sans"/>
                <a:ea typeface="Tahoma"/>
                <a:cs typeface="Tahoma"/>
              </a:rPr>
              <a:t> </a:t>
            </a:r>
            <a:endParaRPr lang="en-US" sz="1800" dirty="0"/>
          </a:p>
          <a:p>
            <a:pPr marL="855345" lvl="1" indent="-285750">
              <a:lnSpc>
                <a:spcPct val="109000"/>
              </a:lnSpc>
            </a:pPr>
            <a:r>
              <a:rPr lang="en-US" sz="1800">
                <a:latin typeface="Lucida Sans"/>
                <a:ea typeface="Tahoma"/>
                <a:cs typeface="Tahoma"/>
              </a:rPr>
              <a:t>Have any chronic condition indication listed on the EMSF per clinical criteria accepted by Health Homes such as diabetes, congestive heart failure (CHF), chronic kidney disease, chronic obstructive pulmonary disease (COPD), pre-diabetes, obesity, hypertension, cancer, asthma, sickle cell, or HIV/AIDS) </a:t>
            </a:r>
            <a:endParaRPr lang="en-US" sz="1800"/>
          </a:p>
          <a:p>
            <a:pPr marL="855345" lvl="1" indent="-285750">
              <a:lnSpc>
                <a:spcPct val="109000"/>
              </a:lnSpc>
            </a:pPr>
            <a:r>
              <a:rPr lang="en-US" sz="1800">
                <a:latin typeface="Lucida Sans"/>
                <a:ea typeface="Tahoma"/>
                <a:cs typeface="Tahoma"/>
              </a:rPr>
              <a:t>Members cannot prepare their own meals </a:t>
            </a:r>
            <a:endParaRPr lang="en-US" sz="1800" dirty="0">
              <a:latin typeface="Lucida Sans"/>
              <a:ea typeface="Tahoma"/>
              <a:cs typeface="Tahoma"/>
            </a:endParaRPr>
          </a:p>
          <a:p>
            <a:r>
              <a:rPr lang="en-US" sz="1800" b="1" u="sng">
                <a:latin typeface="Lucida Sans"/>
                <a:ea typeface="Tahoma"/>
                <a:cs typeface="Tahoma"/>
              </a:rPr>
              <a:t>Duration</a:t>
            </a:r>
            <a:r>
              <a:rPr lang="en-US" sz="1800" b="1">
                <a:latin typeface="Lucida Sans"/>
                <a:ea typeface="Tahoma"/>
                <a:cs typeface="Tahoma"/>
              </a:rPr>
              <a:t>: </a:t>
            </a:r>
            <a:endParaRPr lang="en-US" sz="1800"/>
          </a:p>
          <a:p>
            <a:pPr>
              <a:buFont typeface="Arial" panose="020B0604020202020204" pitchFamily="34" charset="0"/>
              <a:buChar char="•"/>
            </a:pPr>
            <a:r>
              <a:rPr lang="en-US" sz="1800" b="1">
                <a:latin typeface="Lucida Sans"/>
                <a:ea typeface="Tahoma"/>
                <a:cs typeface="Tahoma"/>
              </a:rPr>
              <a:t> Pregnant/postpartum individuals </a:t>
            </a:r>
            <a:r>
              <a:rPr lang="en-US" sz="1800">
                <a:latin typeface="Lucida Sans"/>
                <a:ea typeface="Tahoma"/>
                <a:cs typeface="Tahoma"/>
              </a:rPr>
              <a:t>may be eligible for services with each pregnancy, both throughout the pregnancy and up to 12-months post-partum. </a:t>
            </a:r>
            <a:endParaRPr lang="en-US"/>
          </a:p>
          <a:p>
            <a:pPr>
              <a:buFont typeface="Arial" panose="020B0604020202020204" pitchFamily="34" charset="0"/>
              <a:buChar char="•"/>
            </a:pPr>
            <a:r>
              <a:rPr lang="en-US" sz="1800" b="1">
                <a:latin typeface="Lucida Sans"/>
                <a:ea typeface="Tahoma"/>
                <a:cs typeface="Tahoma"/>
              </a:rPr>
              <a:t> Other eligible individuals </a:t>
            </a:r>
            <a:r>
              <a:rPr lang="en-US" sz="1800">
                <a:latin typeface="Lucida Sans"/>
                <a:ea typeface="Tahoma"/>
                <a:cs typeface="Tahoma"/>
              </a:rPr>
              <a:t>may be eligible up to 6-months at a time and may be re-authorized one-time for up to 6 additional months if the Member has an unmet need and is eligible to receive services. </a:t>
            </a:r>
            <a:endParaRPr lang="en-US"/>
          </a:p>
          <a:p>
            <a:pPr marL="342900" indent="-342900">
              <a:lnSpc>
                <a:spcPct val="109000"/>
              </a:lnSpc>
              <a:buFont typeface="Arial,Sans-Serif" panose="020B0604020202020204" pitchFamily="34" charset="0"/>
              <a:buChar char="•"/>
            </a:pPr>
            <a:endParaRPr lang="en-US" sz="1800" dirty="0">
              <a:solidFill>
                <a:srgbClr val="000000"/>
              </a:solidFill>
            </a:endParaRPr>
          </a:p>
        </p:txBody>
      </p:sp>
    </p:spTree>
    <p:extLst>
      <p:ext uri="{BB962C8B-B14F-4D97-AF65-F5344CB8AC3E}">
        <p14:creationId xmlns:p14="http://schemas.microsoft.com/office/powerpoint/2010/main" val="3103624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E47A7-428F-9734-46FB-C1FE5AE40C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95B64B-A006-4493-2CF9-E189A2A7B527}"/>
              </a:ext>
            </a:extLst>
          </p:cNvPr>
          <p:cNvSpPr>
            <a:spLocks noGrp="1"/>
          </p:cNvSpPr>
          <p:nvPr>
            <p:ph type="title"/>
          </p:nvPr>
        </p:nvSpPr>
        <p:spPr>
          <a:xfrm>
            <a:off x="628280" y="322873"/>
            <a:ext cx="10069216" cy="544513"/>
          </a:xfrm>
        </p:spPr>
        <p:txBody>
          <a:bodyPr>
            <a:normAutofit/>
          </a:bodyPr>
          <a:lstStyle/>
          <a:p>
            <a:r>
              <a:rPr lang="en-US" dirty="0"/>
              <a:t>Medically Tailored Meals – Invoicing </a:t>
            </a:r>
          </a:p>
        </p:txBody>
      </p:sp>
      <p:sp>
        <p:nvSpPr>
          <p:cNvPr id="3" name="Content Placeholder 2">
            <a:extLst>
              <a:ext uri="{FF2B5EF4-FFF2-40B4-BE49-F238E27FC236}">
                <a16:creationId xmlns:a16="http://schemas.microsoft.com/office/drawing/2014/main" id="{8E73C38D-2D5D-95D2-DE5D-5F89E89EFC59}"/>
              </a:ext>
            </a:extLst>
          </p:cNvPr>
          <p:cNvSpPr>
            <a:spLocks noGrp="1"/>
          </p:cNvSpPr>
          <p:nvPr>
            <p:ph idx="1"/>
          </p:nvPr>
        </p:nvSpPr>
        <p:spPr>
          <a:xfrm>
            <a:off x="668420" y="891625"/>
            <a:ext cx="10855159" cy="5117290"/>
          </a:xfrm>
        </p:spPr>
        <p:txBody>
          <a:bodyPr vert="horz" lIns="91440" tIns="45720" rIns="91440" bIns="45720" rtlCol="0" anchor="t">
            <a:noAutofit/>
          </a:bodyPr>
          <a:lstStyle/>
          <a:p>
            <a:pPr marL="285750" indent="-285750" fontAlgn="base">
              <a:buChar char="•"/>
            </a:pPr>
            <a:r>
              <a:rPr lang="en-US" sz="1800">
                <a:latin typeface="Lucida Sans"/>
                <a:ea typeface="Tahoma"/>
                <a:cs typeface="Tahoma"/>
              </a:rPr>
              <a:t>MTM are reimbursed per meal and are cost-based and should provide the Member with 21 </a:t>
            </a:r>
            <a:r>
              <a:rPr lang="en-US" sz="1800" dirty="0">
                <a:latin typeface="Lucida Sans"/>
                <a:ea typeface="Tahoma"/>
                <a:cs typeface="Tahoma"/>
              </a:rPr>
              <a:t>prepared meals per week (3 per day x 7 days). </a:t>
            </a:r>
            <a:endParaRPr lang="en-US"/>
          </a:p>
          <a:p>
            <a:pPr marL="285750" indent="-285750" fontAlgn="base">
              <a:buFont typeface="Arial" panose="020B0604020202020204" pitchFamily="34" charset="0"/>
              <a:buChar char="•"/>
            </a:pPr>
            <a:endParaRPr lang="en-US" sz="800" dirty="0"/>
          </a:p>
          <a:p>
            <a:pPr marL="285750" indent="-285750" fontAlgn="base">
              <a:buFont typeface="Arial" panose="020B0604020202020204" pitchFamily="34" charset="0"/>
              <a:buChar char="•"/>
            </a:pPr>
            <a:r>
              <a:rPr lang="en-US" sz="1800">
                <a:latin typeface="Lucida Sans"/>
                <a:ea typeface="Tahoma"/>
                <a:cs typeface="Tahoma"/>
              </a:rPr>
              <a:t>MTM should be invoiced within the $10-16 per meal range </a:t>
            </a:r>
            <a:r>
              <a:rPr lang="en-US" sz="1800" u="sng" dirty="0">
                <a:solidFill>
                  <a:schemeClr val="accent3"/>
                </a:solidFill>
                <a:latin typeface="Lucida Sans"/>
                <a:ea typeface="Tahoma"/>
                <a:cs typeface="Tahoma"/>
              </a:rPr>
              <a:t>inclusive of</a:t>
            </a:r>
            <a:r>
              <a:rPr lang="en-US" sz="1800" dirty="0">
                <a:solidFill>
                  <a:schemeClr val="accent3"/>
                </a:solidFill>
                <a:latin typeface="Lucida Sans"/>
                <a:ea typeface="Tahoma"/>
                <a:cs typeface="Tahoma"/>
              </a:rPr>
              <a:t> </a:t>
            </a:r>
            <a:r>
              <a:rPr lang="en-US" sz="1800" dirty="0">
                <a:latin typeface="Lucida Sans"/>
                <a:ea typeface="Tahoma"/>
                <a:cs typeface="Tahoma"/>
              </a:rPr>
              <a:t>RDN/CDN time (initial intake/assessment, meal plan design) and the cost of delivery. </a:t>
            </a:r>
          </a:p>
          <a:p>
            <a:pPr marL="285750" indent="-285750" fontAlgn="base">
              <a:buFont typeface="Arial" panose="020B0604020202020204" pitchFamily="34" charset="0"/>
              <a:buChar char="•"/>
            </a:pPr>
            <a:endParaRPr lang="en-US" sz="800" dirty="0"/>
          </a:p>
          <a:p>
            <a:pPr marL="285750" indent="-285750" fontAlgn="base">
              <a:buFont typeface="Arial" panose="020B0604020202020204" pitchFamily="34" charset="0"/>
              <a:buChar char="•"/>
            </a:pPr>
            <a:r>
              <a:rPr lang="en-US" sz="1800" dirty="0"/>
              <a:t>Providers should not invoice at the top of the range as a standard business practice, instead, per Member invoicing should be aligned with their unique needs and follow the tiered structure included in this guidance. </a:t>
            </a:r>
          </a:p>
          <a:p>
            <a:pPr marL="285750" indent="-285750" fontAlgn="base">
              <a:buFont typeface="Arial" panose="020B0604020202020204" pitchFamily="34" charset="0"/>
              <a:buChar char="•"/>
            </a:pPr>
            <a:endParaRPr lang="en-US" sz="800" dirty="0"/>
          </a:p>
          <a:p>
            <a:pPr marL="285750" indent="-285750" fontAlgn="base">
              <a:buFont typeface="Arial" panose="020B0604020202020204" pitchFamily="34" charset="0"/>
              <a:buChar char="•"/>
            </a:pPr>
            <a:r>
              <a:rPr lang="en-US" sz="1800" dirty="0">
                <a:solidFill>
                  <a:schemeClr val="accent1"/>
                </a:solidFill>
              </a:rPr>
              <a:t>The intake assessment and meal plan are key inputs! These inform nutritional needs/ serve as a foundation for food provision: based on physical/ dietary needs of the Member (age, activity level, etc.).</a:t>
            </a:r>
          </a:p>
          <a:p>
            <a:pPr marL="285750" indent="-285750" fontAlgn="base">
              <a:buFont typeface="Arial" panose="020B0604020202020204" pitchFamily="34" charset="0"/>
              <a:buChar char="•"/>
            </a:pPr>
            <a:endParaRPr lang="en-US" sz="800" dirty="0">
              <a:solidFill>
                <a:schemeClr val="accent1"/>
              </a:solidFill>
            </a:endParaRPr>
          </a:p>
          <a:p>
            <a:pPr marL="285750" indent="-285750" fontAlgn="base">
              <a:buFont typeface="Arial" panose="020B0604020202020204" pitchFamily="34" charset="0"/>
              <a:buChar char="•"/>
            </a:pPr>
            <a:r>
              <a:rPr lang="en-US" sz="1800" dirty="0"/>
              <a:t>Care Compass is required to monitor costs to ensure service quality and program efficiency, including additional requirements in the Operations Manual (which must be met to qualify for reimbursement). </a:t>
            </a:r>
          </a:p>
          <a:p>
            <a:pPr marL="285750" indent="-285750" fontAlgn="base">
              <a:buFont typeface="Arial" panose="020B0604020202020204" pitchFamily="34" charset="0"/>
              <a:buChar char="•"/>
            </a:pPr>
            <a:endParaRPr lang="en-US" sz="800" dirty="0">
              <a:solidFill>
                <a:schemeClr val="accent1"/>
              </a:solidFill>
            </a:endParaRPr>
          </a:p>
        </p:txBody>
      </p:sp>
      <p:sp>
        <p:nvSpPr>
          <p:cNvPr id="5" name="Slide Number Placeholder 4">
            <a:extLst>
              <a:ext uri="{FF2B5EF4-FFF2-40B4-BE49-F238E27FC236}">
                <a16:creationId xmlns:a16="http://schemas.microsoft.com/office/drawing/2014/main" id="{E97F63F3-5A77-F625-57A9-33D41DD71F0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54710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D96DE-6093-55C4-21FE-FB0C7D7BDC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441C1F-BCEE-33D7-CB0E-F2E93233B01A}"/>
              </a:ext>
            </a:extLst>
          </p:cNvPr>
          <p:cNvSpPr>
            <a:spLocks noGrp="1"/>
          </p:cNvSpPr>
          <p:nvPr>
            <p:ph type="title"/>
          </p:nvPr>
        </p:nvSpPr>
        <p:spPr>
          <a:xfrm>
            <a:off x="228359" y="339080"/>
            <a:ext cx="7614663" cy="544513"/>
          </a:xfrm>
        </p:spPr>
        <p:txBody>
          <a:bodyPr>
            <a:normAutofit/>
          </a:bodyPr>
          <a:lstStyle/>
          <a:p>
            <a:r>
              <a:rPr lang="en-US">
                <a:latin typeface="Lucida Sans"/>
                <a:ea typeface="Tahoma"/>
                <a:cs typeface="Tahoma"/>
              </a:rPr>
              <a:t>Confidentiality Statement</a:t>
            </a:r>
            <a:endParaRPr lang="en-US"/>
          </a:p>
        </p:txBody>
      </p:sp>
      <p:sp>
        <p:nvSpPr>
          <p:cNvPr id="5" name="Slide Number Placeholder 4">
            <a:extLst>
              <a:ext uri="{FF2B5EF4-FFF2-40B4-BE49-F238E27FC236}">
                <a16:creationId xmlns:a16="http://schemas.microsoft.com/office/drawing/2014/main" id="{52EFFB54-3DB2-1864-CBA3-64ADE776D43E}"/>
              </a:ext>
            </a:extLst>
          </p:cNvPr>
          <p:cNvSpPr>
            <a:spLocks noGrp="1"/>
          </p:cNvSpPr>
          <p:nvPr>
            <p:ph type="sldNum" sz="quarter" idx="12"/>
          </p:nvPr>
        </p:nvSpPr>
        <p:spPr/>
        <p:txBody>
          <a:bodyPr/>
          <a:lstStyle/>
          <a:p>
            <a:fld id="{046ED92C-19EC-4894-A451-DBF4F06AE3FB}" type="slidenum">
              <a:rPr lang="en-US" smtClean="0"/>
              <a:t>2</a:t>
            </a:fld>
            <a:endParaRPr lang="en-US"/>
          </a:p>
        </p:txBody>
      </p:sp>
      <p:sp>
        <p:nvSpPr>
          <p:cNvPr id="8" name="Content Placeholder 7">
            <a:extLst>
              <a:ext uri="{FF2B5EF4-FFF2-40B4-BE49-F238E27FC236}">
                <a16:creationId xmlns:a16="http://schemas.microsoft.com/office/drawing/2014/main" id="{A24D91E8-9D43-02F9-7376-C13F8CC4ADB9}"/>
              </a:ext>
            </a:extLst>
          </p:cNvPr>
          <p:cNvSpPr>
            <a:spLocks noGrp="1"/>
          </p:cNvSpPr>
          <p:nvPr>
            <p:ph idx="1"/>
          </p:nvPr>
        </p:nvSpPr>
        <p:spPr>
          <a:xfrm>
            <a:off x="228358" y="1269418"/>
            <a:ext cx="11125441" cy="4321093"/>
          </a:xfrm>
        </p:spPr>
        <p:txBody>
          <a:bodyPr vert="horz" lIns="91440" tIns="45720" rIns="91440" bIns="45720" rtlCol="0" anchor="t">
            <a:normAutofit/>
          </a:bodyPr>
          <a:lstStyle/>
          <a:p>
            <a:r>
              <a:rPr lang="en-US">
                <a:latin typeface="Lucida Sans"/>
                <a:ea typeface="Tahoma"/>
                <a:cs typeface="Tahoma"/>
              </a:rPr>
              <a:t>This Social Care Network (SCN) Training Guide, and all information contained herein, are created by and the property of Care Compass Collaborative and is considered strictly confidential information. Unauthorized use, duplication, or redisclosure of the information is prohibited without prior written authorization by Care Compass Collaborative. </a:t>
            </a:r>
            <a:endParaRPr lang="en-US"/>
          </a:p>
          <a:p>
            <a:endParaRPr lang="en-US">
              <a:latin typeface="Lucida Sans"/>
            </a:endParaRPr>
          </a:p>
          <a:p>
            <a:r>
              <a:rPr lang="en-US">
                <a:latin typeface="Lucida Sans"/>
                <a:ea typeface="Tahoma"/>
                <a:cs typeface="Tahoma"/>
              </a:rPr>
              <a:t>The information is intended only for organizations' use to train, prepare, and support staff for roles within the SCN, and may not be reproduced, republished, distributed, transmitted, displayed, or broadcast to any other parties, either internally or externally, that are not directly involved in the SCN.</a:t>
            </a:r>
            <a:endParaRPr lang="en-US"/>
          </a:p>
        </p:txBody>
      </p:sp>
    </p:spTree>
    <p:extLst>
      <p:ext uri="{BB962C8B-B14F-4D97-AF65-F5344CB8AC3E}">
        <p14:creationId xmlns:p14="http://schemas.microsoft.com/office/powerpoint/2010/main" val="26878728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D8EA6-488D-9819-47E5-950A7B184D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8505AC-E918-FEC5-50F5-7FC1FD2E1036}"/>
              </a:ext>
            </a:extLst>
          </p:cNvPr>
          <p:cNvSpPr>
            <a:spLocks noGrp="1"/>
          </p:cNvSpPr>
          <p:nvPr>
            <p:ph type="title"/>
          </p:nvPr>
        </p:nvSpPr>
        <p:spPr>
          <a:xfrm>
            <a:off x="628279" y="322873"/>
            <a:ext cx="10725519" cy="544513"/>
          </a:xfrm>
        </p:spPr>
        <p:txBody>
          <a:bodyPr>
            <a:normAutofit/>
          </a:bodyPr>
          <a:lstStyle/>
          <a:p>
            <a:r>
              <a:rPr lang="en-US" dirty="0"/>
              <a:t>Medically Tailored Meals – Tiered Invoicing Criteria</a:t>
            </a:r>
          </a:p>
        </p:txBody>
      </p:sp>
      <p:sp>
        <p:nvSpPr>
          <p:cNvPr id="5" name="Slide Number Placeholder 4">
            <a:extLst>
              <a:ext uri="{FF2B5EF4-FFF2-40B4-BE49-F238E27FC236}">
                <a16:creationId xmlns:a16="http://schemas.microsoft.com/office/drawing/2014/main" id="{DFCE6934-119E-B894-7E11-38998F695E8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graphicFrame>
        <p:nvGraphicFramePr>
          <p:cNvPr id="7" name="Table 6">
            <a:extLst>
              <a:ext uri="{FF2B5EF4-FFF2-40B4-BE49-F238E27FC236}">
                <a16:creationId xmlns:a16="http://schemas.microsoft.com/office/drawing/2014/main" id="{41D23F22-0B54-F90D-B4CC-46BBEBF0B4DB}"/>
              </a:ext>
            </a:extLst>
          </p:cNvPr>
          <p:cNvGraphicFramePr>
            <a:graphicFrameLocks noGrp="1"/>
          </p:cNvGraphicFramePr>
          <p:nvPr>
            <p:extLst>
              <p:ext uri="{D42A27DB-BD31-4B8C-83A1-F6EECF244321}">
                <p14:modId xmlns:p14="http://schemas.microsoft.com/office/powerpoint/2010/main" val="1225615326"/>
              </p:ext>
            </p:extLst>
          </p:nvPr>
        </p:nvGraphicFramePr>
        <p:xfrm>
          <a:off x="442685" y="979714"/>
          <a:ext cx="11226547" cy="5268036"/>
        </p:xfrm>
        <a:graphic>
          <a:graphicData uri="http://schemas.openxmlformats.org/drawingml/2006/table">
            <a:tbl>
              <a:tblPr firstRow="1" bandRow="1">
                <a:tableStyleId>{5C22544A-7EE6-4342-B048-85BDC9FD1C3A}</a:tableStyleId>
              </a:tblPr>
              <a:tblGrid>
                <a:gridCol w="811177">
                  <a:extLst>
                    <a:ext uri="{9D8B030D-6E8A-4147-A177-3AD203B41FA5}">
                      <a16:colId xmlns:a16="http://schemas.microsoft.com/office/drawing/2014/main" val="4152897423"/>
                    </a:ext>
                  </a:extLst>
                </a:gridCol>
                <a:gridCol w="1108017">
                  <a:extLst>
                    <a:ext uri="{9D8B030D-6E8A-4147-A177-3AD203B41FA5}">
                      <a16:colId xmlns:a16="http://schemas.microsoft.com/office/drawing/2014/main" val="1522757277"/>
                    </a:ext>
                  </a:extLst>
                </a:gridCol>
                <a:gridCol w="5478535">
                  <a:extLst>
                    <a:ext uri="{9D8B030D-6E8A-4147-A177-3AD203B41FA5}">
                      <a16:colId xmlns:a16="http://schemas.microsoft.com/office/drawing/2014/main" val="1798324797"/>
                    </a:ext>
                  </a:extLst>
                </a:gridCol>
                <a:gridCol w="3828818">
                  <a:extLst>
                    <a:ext uri="{9D8B030D-6E8A-4147-A177-3AD203B41FA5}">
                      <a16:colId xmlns:a16="http://schemas.microsoft.com/office/drawing/2014/main" val="2942475571"/>
                    </a:ext>
                  </a:extLst>
                </a:gridCol>
              </a:tblGrid>
              <a:tr h="623416">
                <a:tc>
                  <a:txBody>
                    <a:bodyPr/>
                    <a:lstStyle/>
                    <a:p>
                      <a:r>
                        <a:rPr lang="en-US" sz="1800" dirty="0">
                          <a:latin typeface="Lucida Sans" panose="020B0602030504020204" pitchFamily="34" charset="0"/>
                        </a:rPr>
                        <a:t>Tier</a:t>
                      </a:r>
                    </a:p>
                  </a:txBody>
                  <a:tcPr/>
                </a:tc>
                <a:tc>
                  <a:txBody>
                    <a:bodyPr/>
                    <a:lstStyle/>
                    <a:p>
                      <a:r>
                        <a:rPr lang="en-US" sz="1800" dirty="0">
                          <a:latin typeface="Lucida Sans" panose="020B0602030504020204" pitchFamily="34" charset="0"/>
                        </a:rPr>
                        <a:t>Range</a:t>
                      </a:r>
                    </a:p>
                  </a:txBody>
                  <a:tcPr/>
                </a:tc>
                <a:tc>
                  <a:txBody>
                    <a:bodyPr/>
                    <a:lstStyle/>
                    <a:p>
                      <a:r>
                        <a:rPr lang="en-US" sz="1800" dirty="0">
                          <a:latin typeface="Lucida Sans" panose="020B0602030504020204" pitchFamily="34" charset="0"/>
                        </a:rPr>
                        <a:t>Service Criteria</a:t>
                      </a:r>
                    </a:p>
                  </a:txBody>
                  <a:tcPr/>
                </a:tc>
                <a:tc>
                  <a:txBody>
                    <a:bodyPr/>
                    <a:lstStyle/>
                    <a:p>
                      <a:r>
                        <a:rPr lang="en-US" sz="1800" dirty="0">
                          <a:latin typeface="Lucida Sans" panose="020B0602030504020204" pitchFamily="34" charset="0"/>
                        </a:rPr>
                        <a:t>Supporting Documentation Required** </a:t>
                      </a:r>
                    </a:p>
                  </a:txBody>
                  <a:tcPr/>
                </a:tc>
                <a:extLst>
                  <a:ext uri="{0D108BD9-81ED-4DB2-BD59-A6C34878D82A}">
                    <a16:rowId xmlns:a16="http://schemas.microsoft.com/office/drawing/2014/main" val="2671141000"/>
                  </a:ext>
                </a:extLst>
              </a:tr>
              <a:tr h="795393">
                <a:tc>
                  <a:txBody>
                    <a:bodyPr/>
                    <a:lstStyle/>
                    <a:p>
                      <a:r>
                        <a:rPr lang="en-US" sz="1600" dirty="0">
                          <a:latin typeface="Lucida Sans" panose="020B0602030504020204" pitchFamily="34" charset="0"/>
                        </a:rPr>
                        <a:t>Low</a:t>
                      </a:r>
                    </a:p>
                  </a:txBody>
                  <a:tcPr/>
                </a:tc>
                <a:tc>
                  <a:txBody>
                    <a:bodyPr/>
                    <a:lstStyle/>
                    <a:p>
                      <a:r>
                        <a:rPr lang="en-US" sz="1600" dirty="0">
                          <a:latin typeface="Lucida Sans" panose="020B0602030504020204" pitchFamily="34" charset="0"/>
                        </a:rPr>
                        <a:t>$10-12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accent3"/>
                          </a:solidFill>
                          <a:latin typeface="Lucida Sans" panose="020B0602030504020204" pitchFamily="34" charset="0"/>
                        </a:rPr>
                        <a:t>Per Meal</a:t>
                      </a:r>
                      <a:endParaRPr lang="en-US" sz="1600" dirty="0">
                        <a:latin typeface="Lucida Sans" panose="020B0602030504020204" pitchFamily="34" charset="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Home-delivered shelf stable/frozen meals with evidence-based nutrition standards*</a:t>
                      </a:r>
                    </a:p>
                    <a:p>
                      <a:pPr marL="285750" indent="-285750">
                        <a:buFont typeface="Arial" panose="020B0604020202020204" pitchFamily="34" charset="0"/>
                        <a:buChar char="•"/>
                      </a:pPr>
                      <a:r>
                        <a:rPr lang="en-US" sz="1600" dirty="0">
                          <a:latin typeface="Lucida Sans" panose="020B0602030504020204" pitchFamily="34" charset="0"/>
                        </a:rPr>
                        <a:t>Routine urban delivery (1/week) </a:t>
                      </a:r>
                    </a:p>
                  </a:txBody>
                  <a:tcPr/>
                </a:tc>
                <a:tc rowSpan="3">
                  <a:txBody>
                    <a:bodyPr/>
                    <a:lstStyle/>
                    <a:p>
                      <a:pPr marL="0" indent="0">
                        <a:buFont typeface="Arial" panose="020B0604020202020204" pitchFamily="34" charset="0"/>
                        <a:buNone/>
                      </a:pPr>
                      <a:r>
                        <a:rPr lang="en-US" sz="1600" b="1">
                          <a:solidFill>
                            <a:schemeClr val="accent3"/>
                          </a:solidFill>
                          <a:latin typeface="Lucida Sans"/>
                        </a:rPr>
                        <a:t>*Member intake/assessment </a:t>
                      </a:r>
                      <a:r>
                        <a:rPr lang="en-US" sz="1600">
                          <a:solidFill>
                            <a:schemeClr val="tx1"/>
                          </a:solidFill>
                          <a:latin typeface="Lucida Sans"/>
                        </a:rPr>
                        <a:t>must be uploaded </a:t>
                      </a:r>
                      <a:r>
                        <a:rPr lang="en-US" sz="1600" dirty="0">
                          <a:solidFill>
                            <a:schemeClr val="tx1"/>
                          </a:solidFill>
                          <a:latin typeface="Lucida Sans"/>
                        </a:rPr>
                        <a:t>in Unite Us.  </a:t>
                      </a:r>
                    </a:p>
                    <a:p>
                      <a:pPr marL="0" indent="0">
                        <a:buFont typeface="Arial" panose="020B0604020202020204" pitchFamily="34" charset="0"/>
                        <a:buNone/>
                      </a:pPr>
                      <a:endParaRPr lang="en-US" sz="1600" dirty="0">
                        <a:solidFill>
                          <a:schemeClr val="tx1"/>
                        </a:solidFill>
                        <a:latin typeface="Lucida Sans" panose="020B0602030504020204" pitchFamily="34" charset="0"/>
                      </a:endParaRPr>
                    </a:p>
                    <a:p>
                      <a:pPr marL="0" indent="0">
                        <a:buFont typeface="Arial" panose="020B0604020202020204" pitchFamily="34" charset="0"/>
                        <a:buNone/>
                      </a:pPr>
                      <a:r>
                        <a:rPr lang="en-US" sz="1600" b="1" dirty="0">
                          <a:solidFill>
                            <a:schemeClr val="tx1"/>
                          </a:solidFill>
                          <a:latin typeface="Lucida Sans"/>
                        </a:rPr>
                        <a:t>**Total number of meals provided, service delivery dates and any admin/delivery costs</a:t>
                      </a:r>
                      <a:r>
                        <a:rPr lang="en-US" sz="1600" b="1" dirty="0">
                          <a:solidFill>
                            <a:schemeClr val="accent3"/>
                          </a:solidFill>
                          <a:latin typeface="Lucida Sans"/>
                        </a:rPr>
                        <a:t> </a:t>
                      </a:r>
                      <a:r>
                        <a:rPr lang="en-US" sz="1600" b="1">
                          <a:solidFill>
                            <a:schemeClr val="accent3"/>
                          </a:solidFill>
                          <a:latin typeface="Lucida Sans"/>
                        </a:rPr>
                        <a:t>must be included with invoice. </a:t>
                      </a:r>
                      <a:endParaRPr lang="en-US" sz="1600">
                        <a:solidFill>
                          <a:schemeClr val="tx1"/>
                        </a:solidFill>
                        <a:latin typeface="Lucida Sans"/>
                      </a:endParaRPr>
                    </a:p>
                    <a:p>
                      <a:pPr marL="0" indent="0">
                        <a:buFont typeface="Arial" panose="020B0604020202020204" pitchFamily="34" charset="0"/>
                        <a:buNone/>
                      </a:pPr>
                      <a:endParaRPr lang="en-US" sz="1600" dirty="0">
                        <a:solidFill>
                          <a:schemeClr val="tx1"/>
                        </a:solidFill>
                        <a:latin typeface="Lucida Sans" panose="020B0602030504020204" pitchFamily="34" charset="0"/>
                      </a:endParaRPr>
                    </a:p>
                    <a:p>
                      <a:pPr marL="0" indent="0">
                        <a:buFont typeface="Arial" panose="020B0604020202020204" pitchFamily="34" charset="0"/>
                        <a:buNone/>
                      </a:pPr>
                      <a:r>
                        <a:rPr lang="en-US" sz="1600" b="1" dirty="0">
                          <a:solidFill>
                            <a:schemeClr val="accent3"/>
                          </a:solidFill>
                          <a:latin typeface="Lucida Sans" panose="020B0602030504020204" pitchFamily="34" charset="0"/>
                        </a:rPr>
                        <a:t>Other supporting documentation </a:t>
                      </a:r>
                      <a:r>
                        <a:rPr lang="en-US" sz="1600" dirty="0">
                          <a:solidFill>
                            <a:schemeClr val="tx1"/>
                          </a:solidFill>
                          <a:latin typeface="Lucida Sans" panose="020B0602030504020204" pitchFamily="34" charset="0"/>
                        </a:rPr>
                        <a:t>must be maintained in-house &amp; provided upon request, such as documented time spent by RDN/CDN, delivery details (mileage/frequency), photos of fresh meals, etc. </a:t>
                      </a:r>
                    </a:p>
                  </a:txBody>
                  <a:tcPr/>
                </a:tc>
                <a:extLst>
                  <a:ext uri="{0D108BD9-81ED-4DB2-BD59-A6C34878D82A}">
                    <a16:rowId xmlns:a16="http://schemas.microsoft.com/office/drawing/2014/main" val="3155203147"/>
                  </a:ext>
                </a:extLst>
              </a:tr>
              <a:tr h="1590790">
                <a:tc>
                  <a:txBody>
                    <a:bodyPr/>
                    <a:lstStyle/>
                    <a:p>
                      <a:r>
                        <a:rPr lang="en-US" sz="1600" dirty="0">
                          <a:latin typeface="Lucida Sans" panose="020B0602030504020204" pitchFamily="34" charset="0"/>
                        </a:rPr>
                        <a:t>Med</a:t>
                      </a:r>
                    </a:p>
                  </a:txBody>
                  <a:tcPr/>
                </a:tc>
                <a:tc>
                  <a:txBody>
                    <a:bodyPr/>
                    <a:lstStyle/>
                    <a:p>
                      <a:r>
                        <a:rPr lang="en-US" sz="1600" dirty="0">
                          <a:latin typeface="Lucida Sans" panose="020B0602030504020204" pitchFamily="34" charset="0"/>
                        </a:rPr>
                        <a:t>$13-14 </a:t>
                      </a:r>
                    </a:p>
                    <a:p>
                      <a:r>
                        <a:rPr lang="en-US" sz="1600" dirty="0">
                          <a:solidFill>
                            <a:schemeClr val="accent3"/>
                          </a:solidFill>
                          <a:latin typeface="Lucida Sans" panose="020B0602030504020204" pitchFamily="34" charset="0"/>
                        </a:rPr>
                        <a:t>Per Meal</a:t>
                      </a:r>
                    </a:p>
                  </a:txBody>
                  <a:tcPr/>
                </a:tc>
                <a:tc>
                  <a:txBody>
                    <a:bodyPr/>
                    <a:lstStyle/>
                    <a:p>
                      <a:pPr marL="285750" indent="-285750">
                        <a:buFont typeface="Arial" panose="020B0604020202020204" pitchFamily="34" charset="0"/>
                        <a:buChar char="•"/>
                      </a:pPr>
                      <a:r>
                        <a:rPr lang="en-US" sz="1600" dirty="0">
                          <a:latin typeface="Lucida Sans" panose="020B0602030504020204" pitchFamily="34" charset="0"/>
                        </a:rPr>
                        <a:t>Home-delivered shelf stable/frozen meals*</a:t>
                      </a:r>
                    </a:p>
                    <a:p>
                      <a:pPr marL="285750" indent="-285750">
                        <a:buFont typeface="Arial" panose="020B0604020202020204" pitchFamily="34" charset="0"/>
                        <a:buChar char="•"/>
                      </a:pPr>
                      <a:r>
                        <a:rPr lang="en-US" sz="1600" dirty="0">
                          <a:latin typeface="Lucida Sans" panose="020B0602030504020204" pitchFamily="34" charset="0"/>
                        </a:rPr>
                        <a:t>Offers culturally relevant, allergen-friendly or tailored options (gluten/dairy free, vegetarian/ vegan, kosher, halal) for special diet needs. </a:t>
                      </a:r>
                    </a:p>
                    <a:p>
                      <a:pPr marL="285750" indent="-285750">
                        <a:buFont typeface="Arial" panose="020B0604020202020204" pitchFamily="34" charset="0"/>
                        <a:buChar char="•"/>
                      </a:pPr>
                      <a:r>
                        <a:rPr lang="en-US" sz="1600" dirty="0">
                          <a:latin typeface="Lucida Sans" panose="020B0602030504020204" pitchFamily="34" charset="0"/>
                        </a:rPr>
                        <a:t>May require &gt; 1 delivery/week or has special delivery requirements. </a:t>
                      </a:r>
                    </a:p>
                  </a:txBody>
                  <a:tcPr/>
                </a:tc>
                <a:tc vMerge="1">
                  <a:txBody>
                    <a:bodyPr/>
                    <a:lstStyle/>
                    <a:p>
                      <a:endParaRPr lang="en-US" sz="1600" dirty="0">
                        <a:latin typeface="Lucida Sans" panose="020B0602030504020204" pitchFamily="34" charset="0"/>
                      </a:endParaRPr>
                    </a:p>
                  </a:txBody>
                  <a:tcPr/>
                </a:tc>
                <a:extLst>
                  <a:ext uri="{0D108BD9-81ED-4DB2-BD59-A6C34878D82A}">
                    <a16:rowId xmlns:a16="http://schemas.microsoft.com/office/drawing/2014/main" val="445640949"/>
                  </a:ext>
                </a:extLst>
              </a:tr>
              <a:tr h="2214206">
                <a:tc>
                  <a:txBody>
                    <a:bodyPr/>
                    <a:lstStyle/>
                    <a:p>
                      <a:r>
                        <a:rPr lang="en-US" sz="1600" dirty="0">
                          <a:latin typeface="Lucida Sans" panose="020B0602030504020204" pitchFamily="34" charset="0"/>
                        </a:rPr>
                        <a:t>High </a:t>
                      </a:r>
                    </a:p>
                  </a:txBody>
                  <a:tcPr/>
                </a:tc>
                <a:tc>
                  <a:txBody>
                    <a:bodyPr/>
                    <a:lstStyle/>
                    <a:p>
                      <a:r>
                        <a:rPr lang="en-US" sz="1600" dirty="0">
                          <a:latin typeface="Lucida Sans" panose="020B0602030504020204" pitchFamily="34" charset="0"/>
                        </a:rPr>
                        <a:t>$15-16 </a:t>
                      </a:r>
                    </a:p>
                    <a:p>
                      <a:r>
                        <a:rPr lang="en-US" sz="1600" dirty="0">
                          <a:solidFill>
                            <a:schemeClr val="accent3"/>
                          </a:solidFill>
                          <a:latin typeface="Lucida Sans" panose="020B0602030504020204" pitchFamily="34" charset="0"/>
                        </a:rPr>
                        <a:t>Per Meal</a:t>
                      </a:r>
                    </a:p>
                    <a:p>
                      <a:endParaRPr lang="en-US" sz="1600" dirty="0">
                        <a:latin typeface="Lucida Sans" panose="020B0602030504020204" pitchFamily="34" charset="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Lucida Sans" panose="020B0602030504020204" pitchFamily="34" charset="0"/>
                        </a:rPr>
                        <a:t>Home-delivered fresh meals that offer culturally relevant, allergen-friendly or tailored options (gluten/dairy free, vegetarian/ vegan, kosher, halal) for special diet needs using higher-quality, minimally processed ingredients.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Lucida Sans" panose="020B0602030504020204" pitchFamily="34" charset="0"/>
                        </a:rPr>
                        <a:t>Special health needs or &gt;1 chronic condition.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Lucida Sans" panose="020B0602030504020204" pitchFamily="34" charset="0"/>
                        </a:rPr>
                        <a:t>May require &gt; 1 delivery/week or has special delivery requirements. </a:t>
                      </a:r>
                    </a:p>
                  </a:txBody>
                  <a:tcPr/>
                </a:tc>
                <a:tc vMerge="1">
                  <a:txBody>
                    <a:bodyPr/>
                    <a:lstStyle/>
                    <a:p>
                      <a:endParaRPr lang="en-US" sz="1600" dirty="0">
                        <a:latin typeface="Lucida Sans" panose="020B0602030504020204" pitchFamily="34" charset="0"/>
                      </a:endParaRPr>
                    </a:p>
                  </a:txBody>
                  <a:tcPr/>
                </a:tc>
                <a:extLst>
                  <a:ext uri="{0D108BD9-81ED-4DB2-BD59-A6C34878D82A}">
                    <a16:rowId xmlns:a16="http://schemas.microsoft.com/office/drawing/2014/main" val="1832636601"/>
                  </a:ext>
                </a:extLst>
              </a:tr>
            </a:tbl>
          </a:graphicData>
        </a:graphic>
      </p:graphicFrame>
      <p:sp>
        <p:nvSpPr>
          <p:cNvPr id="9" name="TextBox 8">
            <a:extLst>
              <a:ext uri="{FF2B5EF4-FFF2-40B4-BE49-F238E27FC236}">
                <a16:creationId xmlns:a16="http://schemas.microsoft.com/office/drawing/2014/main" id="{F75C31DF-C3E8-D0D5-6A6A-622D8D4D15DD}"/>
              </a:ext>
            </a:extLst>
          </p:cNvPr>
          <p:cNvSpPr txBox="1"/>
          <p:nvPr/>
        </p:nvSpPr>
        <p:spPr>
          <a:xfrm>
            <a:off x="3416465" y="6561594"/>
            <a:ext cx="7089568" cy="307777"/>
          </a:xfrm>
          <a:prstGeom prst="rect">
            <a:avLst/>
          </a:prstGeom>
          <a:noFill/>
        </p:spPr>
        <p:txBody>
          <a:bodyPr wrap="square" rtlCol="0">
            <a:spAutoFit/>
          </a:bodyPr>
          <a:lstStyle/>
          <a:p>
            <a:r>
              <a:rPr lang="en-US" sz="1400" dirty="0">
                <a:effectLst/>
                <a:latin typeface="Lucida Sans" panose="020B0602030504020204" pitchFamily="34" charset="0"/>
                <a:ea typeface="Calibri" panose="020F0502020204030204" pitchFamily="34" charset="0"/>
              </a:rPr>
              <a:t>*All meals must be aligned with evidence-based nutrition standards </a:t>
            </a:r>
          </a:p>
        </p:txBody>
      </p:sp>
    </p:spTree>
    <p:extLst>
      <p:ext uri="{BB962C8B-B14F-4D97-AF65-F5344CB8AC3E}">
        <p14:creationId xmlns:p14="http://schemas.microsoft.com/office/powerpoint/2010/main" val="36390478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89195A-147B-FF17-A122-1CBDB7CF828A}"/>
              </a:ext>
            </a:extLst>
          </p:cNvPr>
          <p:cNvSpPr>
            <a:spLocks noGrp="1"/>
          </p:cNvSpPr>
          <p:nvPr>
            <p:ph type="body" sz="quarter" idx="11"/>
          </p:nvPr>
        </p:nvSpPr>
        <p:spPr>
          <a:xfrm>
            <a:off x="237565" y="2801073"/>
            <a:ext cx="5995219" cy="1250857"/>
          </a:xfrm>
        </p:spPr>
        <p:txBody>
          <a:bodyPr>
            <a:normAutofit fontScale="55000" lnSpcReduction="20000"/>
          </a:bodyPr>
          <a:lstStyle/>
          <a:p>
            <a:r>
              <a:rPr lang="en-US" dirty="0">
                <a:latin typeface="Lucida Sans"/>
                <a:ea typeface="Tahoma"/>
                <a:cs typeface="Tahoma"/>
              </a:rPr>
              <a:t>Enhanced HRSN Nutrition: </a:t>
            </a:r>
            <a:endParaRPr lang="en-US" dirty="0"/>
          </a:p>
          <a:p>
            <a:r>
              <a:rPr lang="en-US">
                <a:latin typeface="Lucida Sans"/>
                <a:ea typeface="Tahoma"/>
                <a:cs typeface="Tahoma"/>
              </a:rPr>
              <a:t>3.2b Clinically Appropriate Home </a:t>
            </a:r>
            <a:r>
              <a:rPr lang="en-US" dirty="0">
                <a:latin typeface="Lucida Sans"/>
                <a:ea typeface="Tahoma"/>
                <a:cs typeface="Tahoma"/>
              </a:rPr>
              <a:t>Delivered Meals</a:t>
            </a:r>
            <a:endParaRPr lang="en-US" dirty="0"/>
          </a:p>
        </p:txBody>
      </p:sp>
    </p:spTree>
    <p:extLst>
      <p:ext uri="{BB962C8B-B14F-4D97-AF65-F5344CB8AC3E}">
        <p14:creationId xmlns:p14="http://schemas.microsoft.com/office/powerpoint/2010/main" val="18411450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C1734-DE80-DCF3-71C4-82E58C8CDD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C1FDD8-8A9A-82EF-5DFD-632F23C3E782}"/>
              </a:ext>
            </a:extLst>
          </p:cNvPr>
          <p:cNvSpPr>
            <a:spLocks noGrp="1"/>
          </p:cNvSpPr>
          <p:nvPr>
            <p:ph type="title"/>
          </p:nvPr>
        </p:nvSpPr>
        <p:spPr>
          <a:xfrm>
            <a:off x="628280" y="322873"/>
            <a:ext cx="10889273" cy="544513"/>
          </a:xfrm>
        </p:spPr>
        <p:txBody>
          <a:bodyPr>
            <a:normAutofit fontScale="90000"/>
          </a:bodyPr>
          <a:lstStyle/>
          <a:p>
            <a:r>
              <a:rPr lang="en-US">
                <a:latin typeface="Lucida Sans"/>
                <a:ea typeface="Tahoma"/>
                <a:cs typeface="Tahoma"/>
              </a:rPr>
              <a:t>Clinically Appropriate Home Delivered Meals – Service Overview</a:t>
            </a:r>
          </a:p>
        </p:txBody>
      </p:sp>
      <p:sp>
        <p:nvSpPr>
          <p:cNvPr id="3" name="Content Placeholder 2">
            <a:extLst>
              <a:ext uri="{FF2B5EF4-FFF2-40B4-BE49-F238E27FC236}">
                <a16:creationId xmlns:a16="http://schemas.microsoft.com/office/drawing/2014/main" id="{61F23EB1-32E4-FB1A-F78C-FFE06C72638F}"/>
              </a:ext>
            </a:extLst>
          </p:cNvPr>
          <p:cNvSpPr>
            <a:spLocks noGrp="1"/>
          </p:cNvSpPr>
          <p:nvPr>
            <p:ph idx="1"/>
          </p:nvPr>
        </p:nvSpPr>
        <p:spPr>
          <a:xfrm>
            <a:off x="533278" y="974263"/>
            <a:ext cx="11318296" cy="5236531"/>
          </a:xfrm>
        </p:spPr>
        <p:txBody>
          <a:bodyPr vert="horz" lIns="91440" tIns="45720" rIns="91440" bIns="45720" rtlCol="0" anchor="t">
            <a:noAutofit/>
          </a:bodyPr>
          <a:lstStyle/>
          <a:p>
            <a:pPr marL="342900" indent="-342900" fontAlgn="base">
              <a:buFont typeface="Wingdings" panose="020B0604020202020204" pitchFamily="34" charset="0"/>
              <a:buChar char="ü"/>
            </a:pPr>
            <a:r>
              <a:rPr lang="en-US" sz="1800" b="1" dirty="0">
                <a:latin typeface="Lucida Sans"/>
                <a:ea typeface="Tahoma"/>
                <a:cs typeface="Tahoma"/>
              </a:rPr>
              <a:t>Clinically Appropriate Home Delivered Meals (CAHDM) </a:t>
            </a:r>
            <a:r>
              <a:rPr lang="en-US" sz="1800" dirty="0">
                <a:latin typeface="Lucida Sans"/>
                <a:ea typeface="Tahoma"/>
                <a:cs typeface="Tahoma"/>
              </a:rPr>
              <a:t>are the lower-acuity counterpart to MTM, designed to promote health/wellness, improve health outcomes, lower cost of care, and </a:t>
            </a:r>
            <a:r>
              <a:rPr lang="en-US" sz="1800">
                <a:latin typeface="Lucida Sans"/>
                <a:ea typeface="Tahoma"/>
                <a:cs typeface="Tahoma"/>
              </a:rPr>
              <a:t>increase member satisfaction through the provision of nutritionally sound, </a:t>
            </a:r>
            <a:br>
              <a:rPr lang="en-US" sz="1800" dirty="0">
                <a:latin typeface="Lucida Sans"/>
                <a:ea typeface="Tahoma"/>
                <a:cs typeface="Tahoma"/>
              </a:rPr>
            </a:br>
            <a:r>
              <a:rPr lang="en-US" sz="1800">
                <a:latin typeface="Lucida Sans"/>
                <a:ea typeface="Tahoma"/>
                <a:cs typeface="Tahoma"/>
              </a:rPr>
              <a:t>Registered Dietician Nutritionist (RDN) or Certified Dietitian Nutritionist (CDN) approved meals, but not at the level of medical tailoring that a chronic condition demands. </a:t>
            </a:r>
            <a:endParaRPr lang="en-US"/>
          </a:p>
          <a:p>
            <a:pPr marL="342900" indent="-342900" fontAlgn="base">
              <a:buFont typeface="Wingdings" panose="020B0604020202020204" pitchFamily="34" charset="0"/>
              <a:buChar char="ü"/>
            </a:pPr>
            <a:endParaRPr lang="en-US" sz="800" dirty="0"/>
          </a:p>
          <a:p>
            <a:pPr marL="342900" indent="-342900" fontAlgn="base">
              <a:buFont typeface="Wingdings" panose="020B0604020202020204" pitchFamily="34" charset="0"/>
              <a:buChar char="ü"/>
            </a:pPr>
            <a:r>
              <a:rPr lang="en-US" sz="1800" dirty="0">
                <a:latin typeface="Lucida Sans"/>
                <a:ea typeface="Tahoma"/>
                <a:cs typeface="Tahoma"/>
              </a:rPr>
              <a:t>CAHDM must provide well-balanced nutritionally appropriate meals that adhere to evidence-based nutritional guidelines. CAHDM are appropriate for enhanced populations who have an unmet HRSN under the nutrition domain and meet the USDA definition of low food security and</a:t>
            </a:r>
            <a:r>
              <a:rPr lang="en-US" sz="1800" dirty="0">
                <a:solidFill>
                  <a:schemeClr val="accent3"/>
                </a:solidFill>
                <a:latin typeface="Lucida Sans"/>
                <a:ea typeface="Tahoma"/>
                <a:cs typeface="Tahoma"/>
              </a:rPr>
              <a:t> </a:t>
            </a:r>
            <a:r>
              <a:rPr lang="en-US" sz="1800" dirty="0">
                <a:latin typeface="Lucida Sans"/>
                <a:ea typeface="Tahoma"/>
                <a:cs typeface="Tahoma"/>
              </a:rPr>
              <a:t>cannot prepare/serve meals by themselves or with the help of a caregiver. </a:t>
            </a:r>
          </a:p>
          <a:p>
            <a:pPr marL="342900" indent="-342900" fontAlgn="base">
              <a:buFont typeface="Wingdings" panose="020B0604020202020204" pitchFamily="34" charset="0"/>
              <a:buChar char="ü"/>
            </a:pPr>
            <a:endParaRPr lang="en-US" sz="800" dirty="0"/>
          </a:p>
          <a:p>
            <a:pPr marL="342900" indent="-342900" fontAlgn="base">
              <a:buFont typeface="Wingdings" panose="020B0604020202020204" pitchFamily="34" charset="0"/>
              <a:buChar char="ü"/>
            </a:pPr>
            <a:r>
              <a:rPr lang="en-US" sz="1800" dirty="0">
                <a:solidFill>
                  <a:schemeClr val="accent1"/>
                </a:solidFill>
                <a:latin typeface="Lucida Sans"/>
                <a:ea typeface="Tahoma"/>
                <a:cs typeface="Tahoma"/>
              </a:rPr>
              <a:t>All Clinically Appropriate Home Delivered Meals must be </a:t>
            </a:r>
            <a:r>
              <a:rPr lang="en-US" sz="1800" u="sng" dirty="0">
                <a:solidFill>
                  <a:schemeClr val="accent1"/>
                </a:solidFill>
                <a:latin typeface="Lucida Sans"/>
                <a:ea typeface="Tahoma"/>
                <a:cs typeface="Tahoma"/>
              </a:rPr>
              <a:t>approved by</a:t>
            </a:r>
            <a:r>
              <a:rPr lang="en-US" sz="1800">
                <a:solidFill>
                  <a:schemeClr val="accent1"/>
                </a:solidFill>
                <a:latin typeface="Lucida Sans"/>
                <a:ea typeface="Tahoma"/>
                <a:cs typeface="Tahoma"/>
              </a:rPr>
              <a:t> an RDN/CDN</a:t>
            </a:r>
            <a:r>
              <a:rPr lang="en-US" sz="1800" dirty="0">
                <a:solidFill>
                  <a:schemeClr val="accent1"/>
                </a:solidFill>
                <a:latin typeface="Lucida Sans"/>
                <a:ea typeface="Tahoma"/>
                <a:cs typeface="Tahoma"/>
              </a:rPr>
              <a:t>, but the RDN/CDN may be either in-house or sub-contracted. </a:t>
            </a:r>
          </a:p>
          <a:p>
            <a:pPr fontAlgn="base"/>
            <a:endParaRPr lang="en-US" sz="800" dirty="0"/>
          </a:p>
          <a:p>
            <a:pPr marL="342900" indent="-342900" fontAlgn="base">
              <a:buFont typeface="Wingdings" panose="020B0604020202020204" pitchFamily="34" charset="0"/>
              <a:buChar char="ü"/>
            </a:pPr>
            <a:r>
              <a:rPr lang="en-US" sz="1800" dirty="0"/>
              <a:t>Members who receive this service </a:t>
            </a:r>
            <a:r>
              <a:rPr lang="en-US" sz="1800" dirty="0">
                <a:solidFill>
                  <a:schemeClr val="accent3"/>
                </a:solidFill>
              </a:rPr>
              <a:t>cannot</a:t>
            </a:r>
            <a:r>
              <a:rPr lang="en-US" sz="1800" dirty="0"/>
              <a:t> </a:t>
            </a:r>
            <a:r>
              <a:rPr lang="en-US" sz="1800" dirty="0">
                <a:solidFill>
                  <a:schemeClr val="accent3"/>
                </a:solidFill>
              </a:rPr>
              <a:t>also receive </a:t>
            </a:r>
            <a:r>
              <a:rPr lang="en-US" sz="1800" dirty="0"/>
              <a:t>3.3 Medically Tailored/Nutritionally Appropriate Food Prescriptions or 3.4 Fresh Produce/Non-Perishable Groceries (Pantry Stocking). </a:t>
            </a:r>
          </a:p>
        </p:txBody>
      </p:sp>
      <p:sp>
        <p:nvSpPr>
          <p:cNvPr id="5" name="Slide Number Placeholder 4">
            <a:extLst>
              <a:ext uri="{FF2B5EF4-FFF2-40B4-BE49-F238E27FC236}">
                <a16:creationId xmlns:a16="http://schemas.microsoft.com/office/drawing/2014/main" id="{2EF25E93-3979-B0A7-92D1-37154E1EBE9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725459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1BD68-AC7F-81B6-6DEF-0192E34D9D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DFFDE8-65D4-D322-F050-7355A371228E}"/>
              </a:ext>
            </a:extLst>
          </p:cNvPr>
          <p:cNvSpPr>
            <a:spLocks noGrp="1"/>
          </p:cNvSpPr>
          <p:nvPr>
            <p:ph type="title"/>
          </p:nvPr>
        </p:nvSpPr>
        <p:spPr>
          <a:xfrm>
            <a:off x="628280" y="337387"/>
            <a:ext cx="10983616" cy="529999"/>
          </a:xfrm>
        </p:spPr>
        <p:txBody>
          <a:bodyPr>
            <a:normAutofit/>
          </a:bodyPr>
          <a:lstStyle/>
          <a:p>
            <a:r>
              <a:rPr lang="en-US" sz="2400">
                <a:latin typeface="Lucida Sans"/>
              </a:rPr>
              <a:t>Clinically Appropriate Home Delivered Meals</a:t>
            </a:r>
            <a:r>
              <a:rPr lang="en-US">
                <a:latin typeface="Lucida Sans"/>
                <a:ea typeface="Tahoma"/>
                <a:cs typeface="Tahoma"/>
              </a:rPr>
              <a:t> – General Workflow</a:t>
            </a:r>
            <a:endParaRPr lang="en-US"/>
          </a:p>
        </p:txBody>
      </p:sp>
      <p:sp>
        <p:nvSpPr>
          <p:cNvPr id="5" name="Slide Number Placeholder 4">
            <a:extLst>
              <a:ext uri="{FF2B5EF4-FFF2-40B4-BE49-F238E27FC236}">
                <a16:creationId xmlns:a16="http://schemas.microsoft.com/office/drawing/2014/main" id="{4083DF9F-321B-E450-362B-CC330305C0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graphicFrame>
        <p:nvGraphicFramePr>
          <p:cNvPr id="7" name="Table 6">
            <a:extLst>
              <a:ext uri="{FF2B5EF4-FFF2-40B4-BE49-F238E27FC236}">
                <a16:creationId xmlns:a16="http://schemas.microsoft.com/office/drawing/2014/main" id="{DE339934-12CA-55B3-CC01-2EF796E3D79F}"/>
              </a:ext>
            </a:extLst>
          </p:cNvPr>
          <p:cNvGraphicFramePr>
            <a:graphicFrameLocks noGrp="1"/>
          </p:cNvGraphicFramePr>
          <p:nvPr>
            <p:extLst>
              <p:ext uri="{D42A27DB-BD31-4B8C-83A1-F6EECF244321}">
                <p14:modId xmlns:p14="http://schemas.microsoft.com/office/powerpoint/2010/main" val="3695592901"/>
              </p:ext>
            </p:extLst>
          </p:nvPr>
        </p:nvGraphicFramePr>
        <p:xfrm>
          <a:off x="831271" y="1001518"/>
          <a:ext cx="10522528" cy="4851400"/>
        </p:xfrm>
        <a:graphic>
          <a:graphicData uri="http://schemas.openxmlformats.org/drawingml/2006/table">
            <a:tbl>
              <a:tblPr firstRow="1" bandRow="1">
                <a:tableStyleId>{5C22544A-7EE6-4342-B048-85BDC9FD1C3A}</a:tableStyleId>
              </a:tblPr>
              <a:tblGrid>
                <a:gridCol w="1177872">
                  <a:extLst>
                    <a:ext uri="{9D8B030D-6E8A-4147-A177-3AD203B41FA5}">
                      <a16:colId xmlns:a16="http://schemas.microsoft.com/office/drawing/2014/main" val="2343733707"/>
                    </a:ext>
                  </a:extLst>
                </a:gridCol>
                <a:gridCol w="9344656">
                  <a:extLst>
                    <a:ext uri="{9D8B030D-6E8A-4147-A177-3AD203B41FA5}">
                      <a16:colId xmlns:a16="http://schemas.microsoft.com/office/drawing/2014/main" val="4269818045"/>
                    </a:ext>
                  </a:extLst>
                </a:gridCol>
              </a:tblGrid>
              <a:tr h="370840">
                <a:tc>
                  <a:txBody>
                    <a:bodyPr/>
                    <a:lstStyle/>
                    <a:p>
                      <a:r>
                        <a:rPr lang="en-US" dirty="0">
                          <a:latin typeface="Lucida Sans" panose="020B0602030504020204" pitchFamily="34" charset="0"/>
                        </a:rPr>
                        <a:t>Step </a:t>
                      </a:r>
                    </a:p>
                  </a:txBody>
                  <a:tcPr/>
                </a:tc>
                <a:tc>
                  <a:txBody>
                    <a:bodyPr/>
                    <a:lstStyle/>
                    <a:p>
                      <a:r>
                        <a:rPr lang="en-US" dirty="0">
                          <a:latin typeface="Lucida Sans" panose="020B0602030504020204" pitchFamily="34" charset="0"/>
                        </a:rPr>
                        <a:t>Action</a:t>
                      </a:r>
                    </a:p>
                  </a:txBody>
                  <a:tcPr/>
                </a:tc>
                <a:extLst>
                  <a:ext uri="{0D108BD9-81ED-4DB2-BD59-A6C34878D82A}">
                    <a16:rowId xmlns:a16="http://schemas.microsoft.com/office/drawing/2014/main" val="521121606"/>
                  </a:ext>
                </a:extLst>
              </a:tr>
              <a:tr h="370840">
                <a:tc>
                  <a:txBody>
                    <a:bodyPr/>
                    <a:lstStyle/>
                    <a:p>
                      <a:r>
                        <a:rPr lang="en-US" dirty="0">
                          <a:latin typeface="Lucida Sans" panose="020B0602030504020204" pitchFamily="34" charset="0"/>
                        </a:rPr>
                        <a:t>1</a:t>
                      </a:r>
                    </a:p>
                  </a:txBody>
                  <a:tcPr/>
                </a:tc>
                <a:tc>
                  <a:txBody>
                    <a:bodyPr/>
                    <a:lstStyle/>
                    <a:p>
                      <a:r>
                        <a:rPr lang="en-US" dirty="0">
                          <a:latin typeface="Lucida Sans"/>
                        </a:rPr>
                        <a:t>Social Care Navigator identifies Member with unmet HRSN in nutrition domain &amp; </a:t>
                      </a:r>
                      <a:r>
                        <a:rPr lang="en-US">
                          <a:latin typeface="Lucida Sans"/>
                        </a:rPr>
                        <a:t>eligible for CAHDM and creates/documents in Social Care Plan </a:t>
                      </a:r>
                    </a:p>
                  </a:txBody>
                  <a:tcPr/>
                </a:tc>
                <a:extLst>
                  <a:ext uri="{0D108BD9-81ED-4DB2-BD59-A6C34878D82A}">
                    <a16:rowId xmlns:a16="http://schemas.microsoft.com/office/drawing/2014/main" val="752161719"/>
                  </a:ext>
                </a:extLst>
              </a:tr>
              <a:tr h="370840">
                <a:tc>
                  <a:txBody>
                    <a:bodyPr/>
                    <a:lstStyle/>
                    <a:p>
                      <a:r>
                        <a:rPr lang="en-US" dirty="0">
                          <a:latin typeface="Lucida Sans" panose="020B0602030504020204" pitchFamily="34" charset="0"/>
                        </a:rPr>
                        <a:t>2</a:t>
                      </a:r>
                    </a:p>
                  </a:txBody>
                  <a:tcPr/>
                </a:tc>
                <a:tc>
                  <a:txBody>
                    <a:bodyPr/>
                    <a:lstStyle/>
                    <a:p>
                      <a:r>
                        <a:rPr lang="en-US">
                          <a:latin typeface="Lucida Sans"/>
                        </a:rPr>
                        <a:t>Navigator refers Member to CAHDM provider with in-house or contracted RDN/CDN</a:t>
                      </a:r>
                    </a:p>
                  </a:txBody>
                  <a:tcPr/>
                </a:tc>
                <a:extLst>
                  <a:ext uri="{0D108BD9-81ED-4DB2-BD59-A6C34878D82A}">
                    <a16:rowId xmlns:a16="http://schemas.microsoft.com/office/drawing/2014/main" val="3636002331"/>
                  </a:ext>
                </a:extLst>
              </a:tr>
              <a:tr h="370840">
                <a:tc>
                  <a:txBody>
                    <a:bodyPr/>
                    <a:lstStyle/>
                    <a:p>
                      <a:r>
                        <a:rPr lang="en-US" dirty="0">
                          <a:latin typeface="Lucida Sans" panose="020B0602030504020204" pitchFamily="34" charset="0"/>
                        </a:rPr>
                        <a:t>3</a:t>
                      </a:r>
                    </a:p>
                  </a:txBody>
                  <a:tcPr/>
                </a:tc>
                <a:tc>
                  <a:txBody>
                    <a:bodyPr/>
                    <a:lstStyle/>
                    <a:p>
                      <a:r>
                        <a:rPr lang="en-US" dirty="0">
                          <a:latin typeface="Lucida Sans" panose="020B0602030504020204" pitchFamily="34" charset="0"/>
                        </a:rPr>
                        <a:t>Authorization is approved by Care Compass; may be re-authorized if unmet need persists with appropriate documentation </a:t>
                      </a:r>
                    </a:p>
                  </a:txBody>
                  <a:tcPr/>
                </a:tc>
                <a:extLst>
                  <a:ext uri="{0D108BD9-81ED-4DB2-BD59-A6C34878D82A}">
                    <a16:rowId xmlns:a16="http://schemas.microsoft.com/office/drawing/2014/main" val="3594173484"/>
                  </a:ext>
                </a:extLst>
              </a:tr>
              <a:tr h="370840">
                <a:tc>
                  <a:txBody>
                    <a:bodyPr/>
                    <a:lstStyle/>
                    <a:p>
                      <a:r>
                        <a:rPr lang="en-US" dirty="0">
                          <a:latin typeface="Lucida Sans" panose="020B0602030504020204" pitchFamily="34" charset="0"/>
                        </a:rPr>
                        <a:t>4</a:t>
                      </a:r>
                    </a:p>
                  </a:txBody>
                  <a:tcPr/>
                </a:tc>
                <a:tc>
                  <a:txBody>
                    <a:bodyPr/>
                    <a:lstStyle/>
                    <a:p>
                      <a:r>
                        <a:rPr lang="en-US" dirty="0">
                          <a:latin typeface="Lucida Sans" panose="020B0602030504020204" pitchFamily="34" charset="0"/>
                        </a:rPr>
                        <a:t>RDN/CDN (or other staff) conduct initial assessment, which is approved by the RDN/CDN and uploaded into Unite Us. </a:t>
                      </a:r>
                    </a:p>
                  </a:txBody>
                  <a:tcPr/>
                </a:tc>
                <a:extLst>
                  <a:ext uri="{0D108BD9-81ED-4DB2-BD59-A6C34878D82A}">
                    <a16:rowId xmlns:a16="http://schemas.microsoft.com/office/drawing/2014/main" val="752334584"/>
                  </a:ext>
                </a:extLst>
              </a:tr>
              <a:tr h="370840">
                <a:tc>
                  <a:txBody>
                    <a:bodyPr/>
                    <a:lstStyle/>
                    <a:p>
                      <a:r>
                        <a:rPr lang="en-US" dirty="0">
                          <a:latin typeface="Lucida Sans" panose="020B0602030504020204" pitchFamily="34" charset="0"/>
                        </a:rPr>
                        <a:t>5</a:t>
                      </a:r>
                    </a:p>
                  </a:txBody>
                  <a:tcPr/>
                </a:tc>
                <a:tc>
                  <a:txBody>
                    <a:bodyPr/>
                    <a:lstStyle/>
                    <a:p>
                      <a:r>
                        <a:rPr lang="en-US" dirty="0">
                          <a:latin typeface="Lucida Sans" panose="020B0602030504020204" pitchFamily="34" charset="0"/>
                        </a:rPr>
                        <a:t>RDN/CDN designs a Member-specific meal plan meeting all nutrition requirements, which is uploaded into Unite Us. </a:t>
                      </a:r>
                    </a:p>
                  </a:txBody>
                  <a:tcPr/>
                </a:tc>
                <a:extLst>
                  <a:ext uri="{0D108BD9-81ED-4DB2-BD59-A6C34878D82A}">
                    <a16:rowId xmlns:a16="http://schemas.microsoft.com/office/drawing/2014/main" val="388078095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Lucida Sans" panose="020B0602030504020204" pitchFamily="34" charset="0"/>
                        </a:rPr>
                        <a:t>6 </a:t>
                      </a:r>
                    </a:p>
                    <a:p>
                      <a:endParaRPr lang="en-US" dirty="0">
                        <a:latin typeface="Lucida Sans" panose="020B0602030504020204" pitchFamily="34" charset="0"/>
                      </a:endParaRPr>
                    </a:p>
                  </a:txBody>
                  <a:tcPr/>
                </a:tc>
                <a:tc>
                  <a:txBody>
                    <a:bodyPr/>
                    <a:lstStyle/>
                    <a:p>
                      <a:r>
                        <a:rPr lang="en-US" dirty="0">
                          <a:latin typeface="Lucida Sans" panose="020B0602030504020204" pitchFamily="34" charset="0"/>
                        </a:rPr>
                        <a:t>Provider determines appropriate billing tier based on RDN/CDN assessment and meal plan and begins meal service for member. </a:t>
                      </a:r>
                      <a:r>
                        <a:rPr lang="en-US" dirty="0">
                          <a:solidFill>
                            <a:schemeClr val="accent3"/>
                          </a:solidFill>
                          <a:latin typeface="Lucida Sans" panose="020B0602030504020204" pitchFamily="34" charset="0"/>
                        </a:rPr>
                        <a:t>Invoices weekly. </a:t>
                      </a:r>
                    </a:p>
                  </a:txBody>
                  <a:tcPr/>
                </a:tc>
                <a:extLst>
                  <a:ext uri="{0D108BD9-81ED-4DB2-BD59-A6C34878D82A}">
                    <a16:rowId xmlns:a16="http://schemas.microsoft.com/office/drawing/2014/main" val="3336321206"/>
                  </a:ext>
                </a:extLst>
              </a:tr>
              <a:tr h="370840">
                <a:tc>
                  <a:txBody>
                    <a:bodyPr/>
                    <a:lstStyle/>
                    <a:p>
                      <a:r>
                        <a:rPr lang="en-US" dirty="0">
                          <a:latin typeface="Lucida Sans" panose="020B0602030504020204" pitchFamily="34" charset="0"/>
                        </a:rPr>
                        <a:t>7</a:t>
                      </a:r>
                    </a:p>
                  </a:txBody>
                  <a:tcPr/>
                </a:tc>
                <a:tc>
                  <a:txBody>
                    <a:bodyPr/>
                    <a:lstStyle/>
                    <a:p>
                      <a:r>
                        <a:rPr lang="en-US" dirty="0">
                          <a:latin typeface="Lucida Sans" panose="020B0602030504020204" pitchFamily="34" charset="0"/>
                        </a:rPr>
                        <a:t>RDN/CDN maintains oversight of meal plan and documents adjustments. May also provide Nutritional Counseling &amp; Education under 3.1.</a:t>
                      </a:r>
                    </a:p>
                  </a:txBody>
                  <a:tcPr/>
                </a:tc>
                <a:extLst>
                  <a:ext uri="{0D108BD9-81ED-4DB2-BD59-A6C34878D82A}">
                    <a16:rowId xmlns:a16="http://schemas.microsoft.com/office/drawing/2014/main" val="691731111"/>
                  </a:ext>
                </a:extLst>
              </a:tr>
            </a:tbl>
          </a:graphicData>
        </a:graphic>
      </p:graphicFrame>
    </p:spTree>
    <p:extLst>
      <p:ext uri="{BB962C8B-B14F-4D97-AF65-F5344CB8AC3E}">
        <p14:creationId xmlns:p14="http://schemas.microsoft.com/office/powerpoint/2010/main" val="3126611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F7273-CED8-0EEB-9C71-BAD8351976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7B8D6E-E3C5-133E-9347-71B86D0BACFA}"/>
              </a:ext>
            </a:extLst>
          </p:cNvPr>
          <p:cNvSpPr>
            <a:spLocks noGrp="1"/>
          </p:cNvSpPr>
          <p:nvPr>
            <p:ph type="title"/>
          </p:nvPr>
        </p:nvSpPr>
        <p:spPr>
          <a:xfrm>
            <a:off x="533278" y="336882"/>
            <a:ext cx="10069216" cy="544513"/>
          </a:xfrm>
        </p:spPr>
        <p:txBody>
          <a:bodyPr>
            <a:normAutofit/>
          </a:bodyPr>
          <a:lstStyle/>
          <a:p>
            <a:r>
              <a:rPr lang="en-US" sz="2400">
                <a:latin typeface="Lucida Sans"/>
              </a:rPr>
              <a:t>Clinically Appropriate Home Delivered Meals</a:t>
            </a:r>
            <a:r>
              <a:rPr lang="en-US">
                <a:latin typeface="Lucida Sans"/>
                <a:ea typeface="Tahoma"/>
                <a:cs typeface="Tahoma"/>
              </a:rPr>
              <a:t> – Referrals </a:t>
            </a:r>
          </a:p>
        </p:txBody>
      </p:sp>
      <p:sp>
        <p:nvSpPr>
          <p:cNvPr id="3" name="Content Placeholder 2">
            <a:extLst>
              <a:ext uri="{FF2B5EF4-FFF2-40B4-BE49-F238E27FC236}">
                <a16:creationId xmlns:a16="http://schemas.microsoft.com/office/drawing/2014/main" id="{38A2BACE-0116-94D4-2CC7-80A24047BFE3}"/>
              </a:ext>
            </a:extLst>
          </p:cNvPr>
          <p:cNvSpPr>
            <a:spLocks noGrp="1"/>
          </p:cNvSpPr>
          <p:nvPr>
            <p:ph idx="1"/>
          </p:nvPr>
        </p:nvSpPr>
        <p:spPr>
          <a:xfrm>
            <a:off x="533278" y="974264"/>
            <a:ext cx="11009538" cy="5382086"/>
          </a:xfrm>
        </p:spPr>
        <p:txBody>
          <a:bodyPr vert="horz" lIns="91440" tIns="45720" rIns="91440" bIns="45720" rtlCol="0" anchor="t">
            <a:noAutofit/>
          </a:bodyPr>
          <a:lstStyle/>
          <a:p>
            <a:pPr fontAlgn="base"/>
            <a:r>
              <a:rPr lang="en-US" sz="1800" b="1" u="sng" dirty="0"/>
              <a:t>Eligible Medicaid Managed Care (MMC) Members must</a:t>
            </a:r>
            <a:r>
              <a:rPr lang="en-US" sz="1800" b="1" dirty="0"/>
              <a:t>:</a:t>
            </a:r>
          </a:p>
          <a:p>
            <a:pPr marL="285750" indent="-285750" fontAlgn="base">
              <a:buFont typeface="Arial" panose="020B0604020202020204" pitchFamily="34" charset="0"/>
              <a:buChar char="•"/>
            </a:pPr>
            <a:r>
              <a:rPr lang="en-US" sz="1800" dirty="0"/>
              <a:t>An unmet HRSN(s) in the nutrition domain/meet the USDA definition of low/very low food security as determined by AHC Screening </a:t>
            </a:r>
            <a:r>
              <a:rPr lang="en-US" sz="1800" u="sng" dirty="0">
                <a:solidFill>
                  <a:schemeClr val="accent1"/>
                </a:solidFill>
              </a:rPr>
              <a:t>and</a:t>
            </a:r>
            <a:endParaRPr lang="en-US" sz="1800" dirty="0"/>
          </a:p>
          <a:p>
            <a:pPr marL="285750" indent="-285750" fontAlgn="base">
              <a:buFont typeface="Arial" panose="020B0604020202020204" pitchFamily="34" charset="0"/>
              <a:buChar char="•"/>
            </a:pPr>
            <a:r>
              <a:rPr lang="en-US" sz="1800">
                <a:latin typeface="Lucida Sans"/>
                <a:ea typeface="Tahoma"/>
                <a:cs typeface="Tahoma"/>
              </a:rPr>
              <a:t>Meet at least one of the Enhanced Population criteria (</a:t>
            </a:r>
            <a:r>
              <a:rPr lang="en-US" sz="1800" dirty="0">
                <a:latin typeface="Lucida Sans"/>
                <a:ea typeface="Tahoma"/>
                <a:cs typeface="Tahoma"/>
                <a:hlinkClick r:id="rId3"/>
              </a:rPr>
              <a:t>SCN Operations Manual</a:t>
            </a:r>
            <a:r>
              <a:rPr lang="en-US" sz="1800">
                <a:latin typeface="Lucida Sans"/>
                <a:ea typeface="Tahoma"/>
                <a:cs typeface="Tahoma"/>
              </a:rPr>
              <a:t> Table 5-13), and </a:t>
            </a:r>
            <a:r>
              <a:rPr lang="en-US" sz="1800" dirty="0">
                <a:latin typeface="Lucida Sans"/>
                <a:ea typeface="Tahoma"/>
                <a:cs typeface="Tahoma"/>
              </a:rPr>
              <a:t>Social Risk Factors (Table 5-14), </a:t>
            </a:r>
            <a:r>
              <a:rPr lang="en-US" sz="1800" u="sng" dirty="0">
                <a:latin typeface="Lucida Sans"/>
                <a:ea typeface="Tahoma"/>
                <a:cs typeface="Tahoma"/>
              </a:rPr>
              <a:t>and</a:t>
            </a:r>
            <a:r>
              <a:rPr lang="en-US" sz="1800" dirty="0">
                <a:latin typeface="Lucida Sans"/>
                <a:ea typeface="Tahoma"/>
                <a:cs typeface="Tahoma"/>
              </a:rPr>
              <a:t> Clinical Criteria (Table 5-15)  </a:t>
            </a:r>
            <a:r>
              <a:rPr lang="en-US" sz="1800" u="sng" dirty="0">
                <a:solidFill>
                  <a:schemeClr val="accent1"/>
                </a:solidFill>
                <a:latin typeface="Lucida Sans"/>
                <a:ea typeface="Tahoma"/>
                <a:cs typeface="Tahoma"/>
              </a:rPr>
              <a:t>and</a:t>
            </a:r>
            <a:endParaRPr lang="en-US" sz="1800" dirty="0">
              <a:solidFill>
                <a:schemeClr val="accent1"/>
              </a:solidFill>
              <a:latin typeface="Lucida Sans"/>
              <a:ea typeface="Tahoma"/>
              <a:cs typeface="Tahoma"/>
            </a:endParaRPr>
          </a:p>
          <a:p>
            <a:pPr marL="285750" indent="-285750" fontAlgn="base">
              <a:buFont typeface="Arial" panose="020B0604020202020204" pitchFamily="34" charset="0"/>
              <a:buChar char="•"/>
            </a:pPr>
            <a:r>
              <a:rPr lang="en-US" sz="1800" dirty="0">
                <a:solidFill>
                  <a:schemeClr val="accent1"/>
                </a:solidFill>
              </a:rPr>
              <a:t>Be unable to prepare their own meals. </a:t>
            </a:r>
          </a:p>
          <a:p>
            <a:pPr marL="285750" indent="-285750" fontAlgn="base">
              <a:buFont typeface="Arial" panose="020B0604020202020204" pitchFamily="34" charset="0"/>
              <a:buChar char="•"/>
            </a:pPr>
            <a:endParaRPr lang="en-US" sz="800" u="sng" dirty="0">
              <a:solidFill>
                <a:schemeClr val="accent1"/>
              </a:solidFill>
            </a:endParaRPr>
          </a:p>
          <a:p>
            <a:pPr fontAlgn="base"/>
            <a:r>
              <a:rPr lang="en-US" sz="1800" b="1" u="sng" dirty="0"/>
              <a:t>Duration</a:t>
            </a:r>
            <a:r>
              <a:rPr lang="en-US" sz="1800" b="1" dirty="0"/>
              <a:t>: </a:t>
            </a:r>
          </a:p>
          <a:p>
            <a:pPr marL="342900" indent="-342900" fontAlgn="base">
              <a:buFont typeface="Arial" panose="020B0604020202020204" pitchFamily="34" charset="0"/>
              <a:buChar char="•"/>
            </a:pPr>
            <a:r>
              <a:rPr lang="en-US" sz="1800" b="1" dirty="0"/>
              <a:t>Pregnant/postpartum individuals </a:t>
            </a:r>
            <a:r>
              <a:rPr lang="en-US" sz="1800" dirty="0"/>
              <a:t>may be eligible for services with each pregnancy, both throughout the pregnancy and up to 12-months post-partum. </a:t>
            </a:r>
          </a:p>
          <a:p>
            <a:pPr marL="342900" indent="-342900" fontAlgn="base">
              <a:buFont typeface="Arial" panose="020B0604020202020204" pitchFamily="34" charset="0"/>
              <a:buChar char="•"/>
            </a:pPr>
            <a:r>
              <a:rPr lang="en-US" sz="1800" b="1" dirty="0"/>
              <a:t>Other eligible individuals </a:t>
            </a:r>
            <a:r>
              <a:rPr lang="en-US" sz="1800" dirty="0"/>
              <a:t>may eligible up to 6-months at a time and may be re-authorized one-time for up to 6 additional months if the Member has an unmet need and is eligible to receive services. </a:t>
            </a:r>
            <a:endParaRPr lang="en-US" sz="1800" b="1" dirty="0">
              <a:solidFill>
                <a:schemeClr val="accent3"/>
              </a:solidFill>
            </a:endParaRPr>
          </a:p>
          <a:p>
            <a:pPr fontAlgn="base"/>
            <a:r>
              <a:rPr lang="en-US" sz="1800" b="1" u="sng" dirty="0">
                <a:solidFill>
                  <a:schemeClr val="accent3"/>
                </a:solidFill>
              </a:rPr>
              <a:t>Reminder</a:t>
            </a:r>
            <a:r>
              <a:rPr lang="en-US" sz="1800" b="1" dirty="0">
                <a:solidFill>
                  <a:schemeClr val="accent3"/>
                </a:solidFill>
              </a:rPr>
              <a:t>: Members should be referred for maximum dose &amp; duration = 6 months </a:t>
            </a:r>
          </a:p>
          <a:p>
            <a:pPr marL="285750" indent="-285750" fontAlgn="base"/>
            <a:endParaRPr lang="en-US" sz="1800" dirty="0"/>
          </a:p>
          <a:p>
            <a:pPr marL="285750" indent="-285750" fontAlgn="base"/>
            <a:endParaRPr lang="en-US" sz="2000" dirty="0"/>
          </a:p>
          <a:p>
            <a:pPr marL="285750" indent="-285750" fontAlgn="base"/>
            <a:endParaRPr lang="en-US" sz="2000" dirty="0"/>
          </a:p>
        </p:txBody>
      </p:sp>
      <p:sp>
        <p:nvSpPr>
          <p:cNvPr id="5" name="Slide Number Placeholder 4">
            <a:extLst>
              <a:ext uri="{FF2B5EF4-FFF2-40B4-BE49-F238E27FC236}">
                <a16:creationId xmlns:a16="http://schemas.microsoft.com/office/drawing/2014/main" id="{921BA887-FD98-27FE-3A58-E73EA90F678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482407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1D641-B13E-C5A3-6637-53969DDB80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8A0E04-E5AC-38EC-F9B2-8949B2E4430C}"/>
              </a:ext>
            </a:extLst>
          </p:cNvPr>
          <p:cNvSpPr>
            <a:spLocks noGrp="1"/>
          </p:cNvSpPr>
          <p:nvPr>
            <p:ph type="title"/>
          </p:nvPr>
        </p:nvSpPr>
        <p:spPr>
          <a:xfrm>
            <a:off x="628280" y="301102"/>
            <a:ext cx="11005387" cy="559027"/>
          </a:xfrm>
        </p:spPr>
        <p:txBody>
          <a:bodyPr>
            <a:normAutofit fontScale="90000"/>
          </a:bodyPr>
          <a:lstStyle/>
          <a:p>
            <a:r>
              <a:rPr lang="en-US">
                <a:latin typeface="Lucida Sans"/>
                <a:ea typeface="Tahoma"/>
                <a:cs typeface="Tahoma"/>
              </a:rPr>
              <a:t>Clinically Appropriate Home Delivered Meals – Service Delivery</a:t>
            </a:r>
          </a:p>
        </p:txBody>
      </p:sp>
      <p:sp>
        <p:nvSpPr>
          <p:cNvPr id="3" name="Content Placeholder 2">
            <a:extLst>
              <a:ext uri="{FF2B5EF4-FFF2-40B4-BE49-F238E27FC236}">
                <a16:creationId xmlns:a16="http://schemas.microsoft.com/office/drawing/2014/main" id="{1BB2FD84-72B0-FEFA-3E49-24A0AEB0DC72}"/>
              </a:ext>
            </a:extLst>
          </p:cNvPr>
          <p:cNvSpPr>
            <a:spLocks noGrp="1"/>
          </p:cNvSpPr>
          <p:nvPr>
            <p:ph idx="1"/>
          </p:nvPr>
        </p:nvSpPr>
        <p:spPr>
          <a:xfrm>
            <a:off x="434898" y="867386"/>
            <a:ext cx="11202920" cy="5488964"/>
          </a:xfrm>
        </p:spPr>
        <p:txBody>
          <a:bodyPr vert="horz" lIns="91440" tIns="45720" rIns="91440" bIns="45720" rtlCol="0" anchor="t">
            <a:noAutofit/>
          </a:bodyPr>
          <a:lstStyle/>
          <a:p>
            <a:pPr fontAlgn="base"/>
            <a:r>
              <a:rPr lang="en-US" sz="1800" b="1" dirty="0">
                <a:latin typeface="Lucida Sans"/>
                <a:ea typeface="Tahoma"/>
                <a:cs typeface="Tahoma"/>
              </a:rPr>
              <a:t>To streamline Member experience, it is </a:t>
            </a:r>
            <a:r>
              <a:rPr lang="en-US" sz="1800" b="1" dirty="0">
                <a:solidFill>
                  <a:schemeClr val="accent3"/>
                </a:solidFill>
                <a:latin typeface="Lucida Sans"/>
                <a:ea typeface="Tahoma"/>
                <a:cs typeface="Tahoma"/>
              </a:rPr>
              <a:t>recommended</a:t>
            </a:r>
            <a:r>
              <a:rPr lang="en-US" sz="1800" b="1">
                <a:latin typeface="Lucida Sans"/>
                <a:ea typeface="Tahoma"/>
                <a:cs typeface="Tahoma"/>
              </a:rPr>
              <a:t> that CAHDM service providers have </a:t>
            </a:r>
            <a:r>
              <a:rPr lang="en-US" sz="1800" b="1" u="sng">
                <a:latin typeface="Lucida Sans"/>
                <a:ea typeface="Tahoma"/>
                <a:cs typeface="Tahoma"/>
              </a:rPr>
              <a:t>in-house</a:t>
            </a:r>
            <a:r>
              <a:rPr lang="en-US" sz="1800" b="1">
                <a:latin typeface="Lucida Sans"/>
                <a:ea typeface="Tahoma"/>
                <a:cs typeface="Tahoma"/>
              </a:rPr>
              <a:t> RDN/CDN to co</a:t>
            </a:r>
            <a:r>
              <a:rPr lang="en-US" sz="1800" b="1" dirty="0">
                <a:latin typeface="Lucida Sans"/>
                <a:ea typeface="Tahoma"/>
                <a:cs typeface="Tahoma"/>
              </a:rPr>
              <a:t>nduct oversight and provide approval.  </a:t>
            </a:r>
            <a:r>
              <a:rPr lang="en-US" sz="1800" b="1" dirty="0">
                <a:solidFill>
                  <a:schemeClr val="accent3"/>
                </a:solidFill>
                <a:latin typeface="Lucida Sans"/>
                <a:ea typeface="Tahoma"/>
                <a:cs typeface="Tahoma"/>
              </a:rPr>
              <a:t>If necessary</a:t>
            </a:r>
            <a:r>
              <a:rPr lang="en-US" sz="1800" b="1" dirty="0">
                <a:latin typeface="Lucida Sans"/>
                <a:ea typeface="Tahoma"/>
                <a:cs typeface="Tahoma"/>
              </a:rPr>
              <a:t>, HRSN service providers may use a </a:t>
            </a:r>
            <a:r>
              <a:rPr lang="en-US" sz="1800" b="1" u="sng" dirty="0">
                <a:latin typeface="Lucida Sans"/>
                <a:ea typeface="Tahoma"/>
                <a:cs typeface="Tahoma"/>
              </a:rPr>
              <a:t>sub-contractor</a:t>
            </a:r>
            <a:r>
              <a:rPr lang="en-US" sz="1800" b="1" dirty="0">
                <a:latin typeface="Lucida Sans"/>
                <a:ea typeface="Tahoma"/>
                <a:cs typeface="Tahoma"/>
              </a:rPr>
              <a:t>. </a:t>
            </a:r>
          </a:p>
          <a:p>
            <a:pPr fontAlgn="base"/>
            <a:endParaRPr lang="en-US" sz="800" b="1" dirty="0"/>
          </a:p>
          <a:p>
            <a:pPr fontAlgn="base"/>
            <a:r>
              <a:rPr lang="en-US" sz="1800" b="1" u="sng" dirty="0">
                <a:solidFill>
                  <a:schemeClr val="accent1"/>
                </a:solidFill>
              </a:rPr>
              <a:t>RDN/CDN involvement is REQUIRED in two steps: </a:t>
            </a:r>
          </a:p>
          <a:p>
            <a:pPr marL="342900" indent="-342900" fontAlgn="base">
              <a:buFont typeface="+mj-lt"/>
              <a:buAutoNum type="arabicPeriod"/>
            </a:pPr>
            <a:r>
              <a:rPr lang="en-US" sz="1800" b="1" u="sng" dirty="0"/>
              <a:t>Conduct/approve an initial intake assessment with the Member</a:t>
            </a:r>
            <a:r>
              <a:rPr lang="en-US" sz="1800" b="1" dirty="0"/>
              <a:t>. </a:t>
            </a:r>
            <a:r>
              <a:rPr lang="en-US" sz="1800" dirty="0"/>
              <a:t>While it is allowable to have another staff member complete the intake assessment with the Member, </a:t>
            </a:r>
            <a:r>
              <a:rPr lang="en-US" sz="1800" dirty="0">
                <a:solidFill>
                  <a:schemeClr val="accent3"/>
                </a:solidFill>
              </a:rPr>
              <a:t>the RDN/CDN must review and approve/sign it </a:t>
            </a:r>
            <a:r>
              <a:rPr lang="en-US" sz="1800" dirty="0"/>
              <a:t>and is encouraged to provide support as needed.</a:t>
            </a:r>
          </a:p>
          <a:p>
            <a:pPr marL="342900" indent="-342900" fontAlgn="base">
              <a:buFont typeface="+mj-lt"/>
              <a:buAutoNum type="arabicPeriod"/>
            </a:pPr>
            <a:r>
              <a:rPr lang="en-US" sz="1800" b="1" u="sng" dirty="0"/>
              <a:t>Design/approve the Member meal plan</a:t>
            </a:r>
            <a:r>
              <a:rPr lang="en-US" sz="1800" b="1" dirty="0"/>
              <a:t>. </a:t>
            </a:r>
            <a:r>
              <a:rPr lang="en-US" sz="1800" dirty="0"/>
              <a:t>Using the intake assessment, </a:t>
            </a:r>
            <a:r>
              <a:rPr lang="en-US" sz="1800" dirty="0">
                <a:solidFill>
                  <a:schemeClr val="accent3"/>
                </a:solidFill>
              </a:rPr>
              <a:t>the RDN/CDN must design a clinically appropriate meal plan for the Member. </a:t>
            </a:r>
            <a:r>
              <a:rPr lang="en-US" sz="1800" dirty="0"/>
              <a:t>This meal plan should include narrative input as to how the plan is tailored to meet the specific nutritional requirements of the Member (as identified through the Member profile, initial intake assessment, etc.)</a:t>
            </a:r>
          </a:p>
          <a:p>
            <a:pPr marL="342900" indent="-342900" fontAlgn="base">
              <a:buFont typeface="+mj-lt"/>
              <a:buAutoNum type="arabicPeriod"/>
            </a:pPr>
            <a:endParaRPr lang="en-US" sz="1800" dirty="0"/>
          </a:p>
          <a:p>
            <a:pPr fontAlgn="base"/>
            <a:r>
              <a:rPr lang="en-US" sz="1800" b="1" dirty="0"/>
              <a:t>** Meals can only be delivered to the enrolled Member’s home or private residence.</a:t>
            </a:r>
            <a:br>
              <a:rPr lang="en-US" sz="1800" b="1" dirty="0"/>
            </a:br>
            <a:r>
              <a:rPr lang="en-US" sz="1800" b="1" dirty="0"/>
              <a:t>** Intake/assessment must be uploaded to Unite Us and include/support assessment of Member nutritional needs and food patterns. </a:t>
            </a:r>
          </a:p>
          <a:p>
            <a:pPr fontAlgn="base"/>
            <a:endParaRPr lang="en-US" sz="1800" b="1" dirty="0"/>
          </a:p>
        </p:txBody>
      </p:sp>
      <p:sp>
        <p:nvSpPr>
          <p:cNvPr id="5" name="Slide Number Placeholder 4">
            <a:extLst>
              <a:ext uri="{FF2B5EF4-FFF2-40B4-BE49-F238E27FC236}">
                <a16:creationId xmlns:a16="http://schemas.microsoft.com/office/drawing/2014/main" id="{69F38435-6B85-3051-4F71-7FAAB94132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244900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2ADB3-3D46-977E-6C33-BB4C33E24A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780D9C-89A1-62BE-5421-35D097E944AD}"/>
              </a:ext>
            </a:extLst>
          </p:cNvPr>
          <p:cNvSpPr>
            <a:spLocks noGrp="1"/>
          </p:cNvSpPr>
          <p:nvPr>
            <p:ph type="title"/>
          </p:nvPr>
        </p:nvSpPr>
        <p:spPr>
          <a:xfrm>
            <a:off x="628280" y="322873"/>
            <a:ext cx="10069216" cy="544513"/>
          </a:xfrm>
        </p:spPr>
        <p:txBody>
          <a:bodyPr>
            <a:normAutofit fontScale="90000"/>
          </a:bodyPr>
          <a:lstStyle/>
          <a:p>
            <a:r>
              <a:rPr lang="en-US" dirty="0">
                <a:latin typeface="Lucida Sans"/>
                <a:ea typeface="Tahoma"/>
                <a:cs typeface="Tahoma"/>
              </a:rPr>
              <a:t>Clinically Appropriate Home </a:t>
            </a:r>
            <a:r>
              <a:rPr lang="en-US">
                <a:latin typeface="Lucida Sans"/>
                <a:ea typeface="Tahoma"/>
                <a:cs typeface="Tahoma"/>
              </a:rPr>
              <a:t>Delivered</a:t>
            </a:r>
            <a:r>
              <a:rPr lang="en-US" dirty="0">
                <a:latin typeface="Lucida Sans"/>
                <a:ea typeface="Tahoma"/>
                <a:cs typeface="Tahoma"/>
              </a:rPr>
              <a:t> Meals – Invoicing </a:t>
            </a:r>
          </a:p>
        </p:txBody>
      </p:sp>
      <p:sp>
        <p:nvSpPr>
          <p:cNvPr id="3" name="Content Placeholder 2">
            <a:extLst>
              <a:ext uri="{FF2B5EF4-FFF2-40B4-BE49-F238E27FC236}">
                <a16:creationId xmlns:a16="http://schemas.microsoft.com/office/drawing/2014/main" id="{29DFDB9F-CE9D-E859-0FE0-505969F1B22A}"/>
              </a:ext>
            </a:extLst>
          </p:cNvPr>
          <p:cNvSpPr>
            <a:spLocks noGrp="1"/>
          </p:cNvSpPr>
          <p:nvPr>
            <p:ph idx="1"/>
          </p:nvPr>
        </p:nvSpPr>
        <p:spPr>
          <a:xfrm>
            <a:off x="668420" y="891625"/>
            <a:ext cx="10855159" cy="5117290"/>
          </a:xfrm>
        </p:spPr>
        <p:txBody>
          <a:bodyPr vert="horz" lIns="91440" tIns="45720" rIns="91440" bIns="45720" rtlCol="0" anchor="t">
            <a:noAutofit/>
          </a:bodyPr>
          <a:lstStyle/>
          <a:p>
            <a:pPr marL="285750" indent="-285750" fontAlgn="base">
              <a:buFont typeface="Arial" panose="020B0604020202020204" pitchFamily="34" charset="0"/>
              <a:buChar char="•"/>
            </a:pPr>
            <a:r>
              <a:rPr lang="en-US" sz="1800" dirty="0"/>
              <a:t>CAHDM are reimbursed per meal and are cost-based and should provide the Member with 21 prepared meals per week (3 per day x 7 days). </a:t>
            </a:r>
          </a:p>
          <a:p>
            <a:pPr marL="285750" indent="-285750" fontAlgn="base">
              <a:buFont typeface="Arial" panose="020B0604020202020204" pitchFamily="34" charset="0"/>
              <a:buChar char="•"/>
            </a:pPr>
            <a:endParaRPr lang="en-US" sz="800" dirty="0"/>
          </a:p>
          <a:p>
            <a:pPr marL="285750" indent="-285750" fontAlgn="base">
              <a:buFont typeface="Arial" panose="020B0604020202020204" pitchFamily="34" charset="0"/>
              <a:buChar char="•"/>
            </a:pPr>
            <a:r>
              <a:rPr lang="en-US" sz="1800" dirty="0"/>
              <a:t>CAHDM should be invoiced within the $10-16 per meal range </a:t>
            </a:r>
            <a:r>
              <a:rPr lang="en-US" sz="1800" u="sng" dirty="0">
                <a:solidFill>
                  <a:schemeClr val="accent3"/>
                </a:solidFill>
              </a:rPr>
              <a:t>inclusive of</a:t>
            </a:r>
            <a:r>
              <a:rPr lang="en-US" sz="1800" dirty="0">
                <a:solidFill>
                  <a:schemeClr val="accent3"/>
                </a:solidFill>
              </a:rPr>
              <a:t> </a:t>
            </a:r>
            <a:r>
              <a:rPr lang="en-US" sz="1800" dirty="0"/>
              <a:t>RDN/CDN time (initial intake/assessment, meal plan design) and the cost of delivery. </a:t>
            </a:r>
          </a:p>
          <a:p>
            <a:pPr marL="285750" indent="-285750" fontAlgn="base">
              <a:buFont typeface="Arial" panose="020B0604020202020204" pitchFamily="34" charset="0"/>
              <a:buChar char="•"/>
            </a:pPr>
            <a:endParaRPr lang="en-US" sz="800" dirty="0"/>
          </a:p>
          <a:p>
            <a:pPr marL="285750" indent="-285750" fontAlgn="base">
              <a:buFont typeface="Arial" panose="020B0604020202020204" pitchFamily="34" charset="0"/>
              <a:buChar char="•"/>
            </a:pPr>
            <a:r>
              <a:rPr lang="en-US" sz="1800" dirty="0">
                <a:latin typeface="Lucida Sans"/>
                <a:ea typeface="Tahoma"/>
                <a:cs typeface="Tahoma"/>
              </a:rPr>
              <a:t>Providers should not invoice at the top of the range as a standard business practice, instead, per Member invoicing should be aligned with their unique needs and follow the tiered </a:t>
            </a:r>
            <a:r>
              <a:rPr lang="en-US" sz="1800">
                <a:latin typeface="Lucida Sans"/>
                <a:ea typeface="Tahoma"/>
                <a:cs typeface="Tahoma"/>
              </a:rPr>
              <a:t>structure included in the following slide.</a:t>
            </a:r>
            <a:endParaRPr lang="en-US" sz="1800"/>
          </a:p>
          <a:p>
            <a:pPr marL="285750" indent="-285750" fontAlgn="base">
              <a:buFont typeface="Arial" panose="020B0604020202020204" pitchFamily="34" charset="0"/>
              <a:buChar char="•"/>
            </a:pPr>
            <a:endParaRPr lang="en-US" sz="800" dirty="0"/>
          </a:p>
          <a:p>
            <a:pPr marL="285750" indent="-285750" fontAlgn="base">
              <a:buFont typeface="Arial" panose="020B0604020202020204" pitchFamily="34" charset="0"/>
              <a:buChar char="•"/>
            </a:pPr>
            <a:r>
              <a:rPr lang="en-US" sz="1800">
                <a:solidFill>
                  <a:schemeClr val="accent1"/>
                </a:solidFill>
                <a:latin typeface="Lucida Sans"/>
                <a:ea typeface="Tahoma"/>
                <a:cs typeface="Tahoma"/>
              </a:rPr>
              <a:t>The intake/assessment and meal plan are key inputs! These inform nutritional needs/ serve </a:t>
            </a:r>
            <a:r>
              <a:rPr lang="en-US" sz="1800" dirty="0">
                <a:solidFill>
                  <a:schemeClr val="accent1"/>
                </a:solidFill>
                <a:latin typeface="Lucida Sans"/>
                <a:ea typeface="Tahoma"/>
                <a:cs typeface="Tahoma"/>
              </a:rPr>
              <a:t>as a foundation for food provision: based on physical/ dietary needs of the Member (age, activity level, etc.).</a:t>
            </a:r>
          </a:p>
          <a:p>
            <a:pPr marL="285750" indent="-285750" fontAlgn="base">
              <a:buFont typeface="Arial" panose="020B0604020202020204" pitchFamily="34" charset="0"/>
              <a:buChar char="•"/>
            </a:pPr>
            <a:endParaRPr lang="en-US" sz="800" dirty="0">
              <a:solidFill>
                <a:schemeClr val="accent1"/>
              </a:solidFill>
            </a:endParaRPr>
          </a:p>
          <a:p>
            <a:pPr marL="285750" indent="-285750" fontAlgn="base">
              <a:buFont typeface="Arial" panose="020B0604020202020204" pitchFamily="34" charset="0"/>
              <a:buChar char="•"/>
            </a:pPr>
            <a:r>
              <a:rPr lang="en-US" sz="1800" dirty="0"/>
              <a:t>Care Compass is required to monitor costs to ensure service quality and program efficiency, including additional requirements in the Operations Manual (which must be met to qualify for reimbursement). </a:t>
            </a:r>
          </a:p>
          <a:p>
            <a:pPr marL="285750" indent="-285750" fontAlgn="base">
              <a:buFont typeface="Arial" panose="020B0604020202020204" pitchFamily="34" charset="0"/>
              <a:buChar char="•"/>
            </a:pPr>
            <a:endParaRPr lang="en-US" sz="800" dirty="0">
              <a:solidFill>
                <a:schemeClr val="accent1"/>
              </a:solidFill>
            </a:endParaRPr>
          </a:p>
        </p:txBody>
      </p:sp>
      <p:sp>
        <p:nvSpPr>
          <p:cNvPr id="5" name="Slide Number Placeholder 4">
            <a:extLst>
              <a:ext uri="{FF2B5EF4-FFF2-40B4-BE49-F238E27FC236}">
                <a16:creationId xmlns:a16="http://schemas.microsoft.com/office/drawing/2014/main" id="{5FE02B6D-7C46-BC41-81E3-4208D5C828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749286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41981-D48E-959C-370E-811B16BCE5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7D44E6-1D89-9E3A-D2BC-E77D2C79A980}"/>
              </a:ext>
            </a:extLst>
          </p:cNvPr>
          <p:cNvSpPr>
            <a:spLocks noGrp="1"/>
          </p:cNvSpPr>
          <p:nvPr>
            <p:ph type="title"/>
          </p:nvPr>
        </p:nvSpPr>
        <p:spPr>
          <a:xfrm>
            <a:off x="149308" y="228530"/>
            <a:ext cx="11821347" cy="609827"/>
          </a:xfrm>
        </p:spPr>
        <p:txBody>
          <a:bodyPr>
            <a:normAutofit fontScale="90000"/>
          </a:bodyPr>
          <a:lstStyle/>
          <a:p>
            <a:r>
              <a:rPr lang="en-US">
                <a:latin typeface="Lucida Sans"/>
                <a:ea typeface="Tahoma"/>
                <a:cs typeface="Tahoma"/>
              </a:rPr>
              <a:t>Clinically Appropriate Home Delivered Meals – Tiered Invoicing Criteria</a:t>
            </a:r>
          </a:p>
        </p:txBody>
      </p:sp>
      <p:sp>
        <p:nvSpPr>
          <p:cNvPr id="5" name="Slide Number Placeholder 4">
            <a:extLst>
              <a:ext uri="{FF2B5EF4-FFF2-40B4-BE49-F238E27FC236}">
                <a16:creationId xmlns:a16="http://schemas.microsoft.com/office/drawing/2014/main" id="{2023A69C-2630-11E6-F284-632980E732F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graphicFrame>
        <p:nvGraphicFramePr>
          <p:cNvPr id="7" name="Table 6">
            <a:extLst>
              <a:ext uri="{FF2B5EF4-FFF2-40B4-BE49-F238E27FC236}">
                <a16:creationId xmlns:a16="http://schemas.microsoft.com/office/drawing/2014/main" id="{58AB9796-943C-B96D-B904-BCB04D6F6D8D}"/>
              </a:ext>
            </a:extLst>
          </p:cNvPr>
          <p:cNvGraphicFramePr>
            <a:graphicFrameLocks noGrp="1"/>
          </p:cNvGraphicFramePr>
          <p:nvPr/>
        </p:nvGraphicFramePr>
        <p:xfrm>
          <a:off x="442685" y="979714"/>
          <a:ext cx="11226547" cy="5268036"/>
        </p:xfrm>
        <a:graphic>
          <a:graphicData uri="http://schemas.openxmlformats.org/drawingml/2006/table">
            <a:tbl>
              <a:tblPr firstRow="1" bandRow="1">
                <a:tableStyleId>{5C22544A-7EE6-4342-B048-85BDC9FD1C3A}</a:tableStyleId>
              </a:tblPr>
              <a:tblGrid>
                <a:gridCol w="811177">
                  <a:extLst>
                    <a:ext uri="{9D8B030D-6E8A-4147-A177-3AD203B41FA5}">
                      <a16:colId xmlns:a16="http://schemas.microsoft.com/office/drawing/2014/main" val="4152897423"/>
                    </a:ext>
                  </a:extLst>
                </a:gridCol>
                <a:gridCol w="1108017">
                  <a:extLst>
                    <a:ext uri="{9D8B030D-6E8A-4147-A177-3AD203B41FA5}">
                      <a16:colId xmlns:a16="http://schemas.microsoft.com/office/drawing/2014/main" val="1522757277"/>
                    </a:ext>
                  </a:extLst>
                </a:gridCol>
                <a:gridCol w="5478535">
                  <a:extLst>
                    <a:ext uri="{9D8B030D-6E8A-4147-A177-3AD203B41FA5}">
                      <a16:colId xmlns:a16="http://schemas.microsoft.com/office/drawing/2014/main" val="1798324797"/>
                    </a:ext>
                  </a:extLst>
                </a:gridCol>
                <a:gridCol w="3828818">
                  <a:extLst>
                    <a:ext uri="{9D8B030D-6E8A-4147-A177-3AD203B41FA5}">
                      <a16:colId xmlns:a16="http://schemas.microsoft.com/office/drawing/2014/main" val="2942475571"/>
                    </a:ext>
                  </a:extLst>
                </a:gridCol>
              </a:tblGrid>
              <a:tr h="623416">
                <a:tc>
                  <a:txBody>
                    <a:bodyPr/>
                    <a:lstStyle/>
                    <a:p>
                      <a:r>
                        <a:rPr lang="en-US" sz="1800" dirty="0">
                          <a:latin typeface="Lucida Sans" panose="020B0602030504020204" pitchFamily="34" charset="0"/>
                        </a:rPr>
                        <a:t>Tier</a:t>
                      </a:r>
                    </a:p>
                  </a:txBody>
                  <a:tcPr/>
                </a:tc>
                <a:tc>
                  <a:txBody>
                    <a:bodyPr/>
                    <a:lstStyle/>
                    <a:p>
                      <a:r>
                        <a:rPr lang="en-US" sz="1800" dirty="0">
                          <a:latin typeface="Lucida Sans" panose="020B0602030504020204" pitchFamily="34" charset="0"/>
                        </a:rPr>
                        <a:t>Range</a:t>
                      </a:r>
                    </a:p>
                  </a:txBody>
                  <a:tcPr/>
                </a:tc>
                <a:tc>
                  <a:txBody>
                    <a:bodyPr/>
                    <a:lstStyle/>
                    <a:p>
                      <a:r>
                        <a:rPr lang="en-US" sz="1800" dirty="0">
                          <a:latin typeface="Lucida Sans" panose="020B0602030504020204" pitchFamily="34" charset="0"/>
                        </a:rPr>
                        <a:t>Service Criteria</a:t>
                      </a:r>
                    </a:p>
                  </a:txBody>
                  <a:tcPr/>
                </a:tc>
                <a:tc>
                  <a:txBody>
                    <a:bodyPr/>
                    <a:lstStyle/>
                    <a:p>
                      <a:r>
                        <a:rPr lang="en-US" sz="1800" dirty="0">
                          <a:latin typeface="Lucida Sans" panose="020B0602030504020204" pitchFamily="34" charset="0"/>
                        </a:rPr>
                        <a:t>Supporting Documentation Required** </a:t>
                      </a:r>
                    </a:p>
                  </a:txBody>
                  <a:tcPr/>
                </a:tc>
                <a:extLst>
                  <a:ext uri="{0D108BD9-81ED-4DB2-BD59-A6C34878D82A}">
                    <a16:rowId xmlns:a16="http://schemas.microsoft.com/office/drawing/2014/main" val="2671141000"/>
                  </a:ext>
                </a:extLst>
              </a:tr>
              <a:tr h="795393">
                <a:tc>
                  <a:txBody>
                    <a:bodyPr/>
                    <a:lstStyle/>
                    <a:p>
                      <a:r>
                        <a:rPr lang="en-US" sz="1600" dirty="0">
                          <a:latin typeface="Lucida Sans" panose="020B0602030504020204" pitchFamily="34" charset="0"/>
                        </a:rPr>
                        <a:t>Low</a:t>
                      </a:r>
                    </a:p>
                  </a:txBody>
                  <a:tcPr/>
                </a:tc>
                <a:tc>
                  <a:txBody>
                    <a:bodyPr/>
                    <a:lstStyle/>
                    <a:p>
                      <a:r>
                        <a:rPr lang="en-US" sz="1600" dirty="0">
                          <a:latin typeface="Lucida Sans" panose="020B0602030504020204" pitchFamily="34" charset="0"/>
                        </a:rPr>
                        <a:t>$10-12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accent3"/>
                          </a:solidFill>
                          <a:latin typeface="Lucida Sans" panose="020B0602030504020204" pitchFamily="34" charset="0"/>
                        </a:rPr>
                        <a:t>Per Meal</a:t>
                      </a:r>
                      <a:endParaRPr lang="en-US" sz="1600" dirty="0">
                        <a:latin typeface="Lucida Sans" panose="020B0602030504020204" pitchFamily="34" charset="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Home-delivered shelf stable/frozen meals with evidence-based nutrition standards*</a:t>
                      </a:r>
                    </a:p>
                    <a:p>
                      <a:pPr marL="285750" indent="-285750">
                        <a:buFont typeface="Arial" panose="020B0604020202020204" pitchFamily="34" charset="0"/>
                        <a:buChar char="•"/>
                      </a:pPr>
                      <a:r>
                        <a:rPr lang="en-US" sz="1600" dirty="0">
                          <a:latin typeface="Lucida Sans" panose="020B0602030504020204" pitchFamily="34" charset="0"/>
                        </a:rPr>
                        <a:t>Routine urban delivery (1/week) </a:t>
                      </a:r>
                    </a:p>
                  </a:txBody>
                  <a:tcPr/>
                </a:tc>
                <a:tc rowSpan="3">
                  <a:txBody>
                    <a:bodyPr/>
                    <a:lstStyle/>
                    <a:p>
                      <a:pPr marL="0" indent="0">
                        <a:buFont typeface="Arial" panose="020B0604020202020204" pitchFamily="34" charset="0"/>
                        <a:buNone/>
                      </a:pPr>
                      <a:r>
                        <a:rPr lang="en-US" sz="1600" b="1">
                          <a:solidFill>
                            <a:schemeClr val="accent3"/>
                          </a:solidFill>
                          <a:latin typeface="Lucida Sans"/>
                        </a:rPr>
                        <a:t>*Member intake/assessment </a:t>
                      </a:r>
                      <a:r>
                        <a:rPr lang="en-US" sz="1600">
                          <a:solidFill>
                            <a:schemeClr val="tx1"/>
                          </a:solidFill>
                          <a:latin typeface="Lucida Sans"/>
                        </a:rPr>
                        <a:t>must be uploaded </a:t>
                      </a:r>
                      <a:r>
                        <a:rPr lang="en-US" sz="1600" dirty="0">
                          <a:solidFill>
                            <a:schemeClr val="tx1"/>
                          </a:solidFill>
                          <a:latin typeface="Lucida Sans"/>
                        </a:rPr>
                        <a:t>in Unite Us.  </a:t>
                      </a:r>
                    </a:p>
                    <a:p>
                      <a:pPr marL="0" indent="0">
                        <a:buFont typeface="Arial" panose="020B0604020202020204" pitchFamily="34" charset="0"/>
                        <a:buNone/>
                      </a:pPr>
                      <a:endParaRPr lang="en-US" sz="1600" dirty="0">
                        <a:solidFill>
                          <a:schemeClr val="tx1"/>
                        </a:solidFill>
                        <a:latin typeface="Lucida Sans" panose="020B0602030504020204" pitchFamily="34" charset="0"/>
                      </a:endParaRPr>
                    </a:p>
                    <a:p>
                      <a:pPr marL="0" indent="0">
                        <a:buFont typeface="Arial" panose="020B0604020202020204" pitchFamily="34" charset="0"/>
                        <a:buNone/>
                      </a:pPr>
                      <a:r>
                        <a:rPr lang="en-US" sz="1600" b="1" dirty="0">
                          <a:solidFill>
                            <a:schemeClr val="tx1"/>
                          </a:solidFill>
                          <a:latin typeface="Lucida Sans"/>
                        </a:rPr>
                        <a:t>**Total number of meals provided, service delivery dates and any admin/delivery costs</a:t>
                      </a:r>
                      <a:r>
                        <a:rPr lang="en-US" sz="1600" b="1" dirty="0">
                          <a:solidFill>
                            <a:schemeClr val="accent3"/>
                          </a:solidFill>
                          <a:latin typeface="Lucida Sans"/>
                        </a:rPr>
                        <a:t> </a:t>
                      </a:r>
                      <a:r>
                        <a:rPr lang="en-US" sz="1600" b="1">
                          <a:solidFill>
                            <a:schemeClr val="accent3"/>
                          </a:solidFill>
                          <a:latin typeface="Lucida Sans"/>
                        </a:rPr>
                        <a:t>must be included with invoice. </a:t>
                      </a:r>
                      <a:endParaRPr lang="en-US" sz="1600">
                        <a:solidFill>
                          <a:schemeClr val="tx1"/>
                        </a:solidFill>
                        <a:latin typeface="Lucida Sans"/>
                      </a:endParaRPr>
                    </a:p>
                    <a:p>
                      <a:pPr marL="0" indent="0">
                        <a:buFont typeface="Arial" panose="020B0604020202020204" pitchFamily="34" charset="0"/>
                        <a:buNone/>
                      </a:pPr>
                      <a:endParaRPr lang="en-US" sz="1600" dirty="0">
                        <a:solidFill>
                          <a:schemeClr val="tx1"/>
                        </a:solidFill>
                        <a:latin typeface="Lucida Sans" panose="020B0602030504020204" pitchFamily="34" charset="0"/>
                      </a:endParaRPr>
                    </a:p>
                    <a:p>
                      <a:pPr marL="0" indent="0">
                        <a:buFont typeface="Arial" panose="020B0604020202020204" pitchFamily="34" charset="0"/>
                        <a:buNone/>
                      </a:pPr>
                      <a:r>
                        <a:rPr lang="en-US" sz="1600" b="1" dirty="0">
                          <a:solidFill>
                            <a:schemeClr val="accent3"/>
                          </a:solidFill>
                          <a:latin typeface="Lucida Sans" panose="020B0602030504020204" pitchFamily="34" charset="0"/>
                        </a:rPr>
                        <a:t>Other supporting documentation </a:t>
                      </a:r>
                      <a:r>
                        <a:rPr lang="en-US" sz="1600" dirty="0">
                          <a:solidFill>
                            <a:schemeClr val="tx1"/>
                          </a:solidFill>
                          <a:latin typeface="Lucida Sans" panose="020B0602030504020204" pitchFamily="34" charset="0"/>
                        </a:rPr>
                        <a:t>must be maintained in-house &amp; provided upon request, such as documented time spent by RDN/CDN, delivery details (mileage/frequency), photos of fresh meals, etc. </a:t>
                      </a:r>
                    </a:p>
                  </a:txBody>
                  <a:tcPr/>
                </a:tc>
                <a:extLst>
                  <a:ext uri="{0D108BD9-81ED-4DB2-BD59-A6C34878D82A}">
                    <a16:rowId xmlns:a16="http://schemas.microsoft.com/office/drawing/2014/main" val="3155203147"/>
                  </a:ext>
                </a:extLst>
              </a:tr>
              <a:tr h="1590790">
                <a:tc>
                  <a:txBody>
                    <a:bodyPr/>
                    <a:lstStyle/>
                    <a:p>
                      <a:r>
                        <a:rPr lang="en-US" sz="1600" dirty="0">
                          <a:latin typeface="Lucida Sans" panose="020B0602030504020204" pitchFamily="34" charset="0"/>
                        </a:rPr>
                        <a:t>Med</a:t>
                      </a:r>
                    </a:p>
                  </a:txBody>
                  <a:tcPr/>
                </a:tc>
                <a:tc>
                  <a:txBody>
                    <a:bodyPr/>
                    <a:lstStyle/>
                    <a:p>
                      <a:r>
                        <a:rPr lang="en-US" sz="1600" dirty="0">
                          <a:latin typeface="Lucida Sans" panose="020B0602030504020204" pitchFamily="34" charset="0"/>
                        </a:rPr>
                        <a:t>$13-14 </a:t>
                      </a:r>
                    </a:p>
                    <a:p>
                      <a:r>
                        <a:rPr lang="en-US" sz="1600" dirty="0">
                          <a:solidFill>
                            <a:schemeClr val="accent3"/>
                          </a:solidFill>
                          <a:latin typeface="Lucida Sans" panose="020B0602030504020204" pitchFamily="34" charset="0"/>
                        </a:rPr>
                        <a:t>Per Meal</a:t>
                      </a:r>
                    </a:p>
                  </a:txBody>
                  <a:tcPr/>
                </a:tc>
                <a:tc>
                  <a:txBody>
                    <a:bodyPr/>
                    <a:lstStyle/>
                    <a:p>
                      <a:pPr marL="285750" indent="-285750">
                        <a:buFont typeface="Arial" panose="020B0604020202020204" pitchFamily="34" charset="0"/>
                        <a:buChar char="•"/>
                      </a:pPr>
                      <a:r>
                        <a:rPr lang="en-US" sz="1600" dirty="0">
                          <a:latin typeface="Lucida Sans" panose="020B0602030504020204" pitchFamily="34" charset="0"/>
                        </a:rPr>
                        <a:t>Home-delivered shelf stable/frozen meals*</a:t>
                      </a:r>
                    </a:p>
                    <a:p>
                      <a:pPr marL="285750" indent="-285750">
                        <a:buFont typeface="Arial" panose="020B0604020202020204" pitchFamily="34" charset="0"/>
                        <a:buChar char="•"/>
                      </a:pPr>
                      <a:r>
                        <a:rPr lang="en-US" sz="1600" dirty="0">
                          <a:latin typeface="Lucida Sans" panose="020B0602030504020204" pitchFamily="34" charset="0"/>
                        </a:rPr>
                        <a:t>Offers culturally relevant, allergen-friendly or tailored options (gluten/dairy free, vegetarian/ vegan, kosher, halal) for special diet needs. </a:t>
                      </a:r>
                    </a:p>
                    <a:p>
                      <a:pPr marL="285750" indent="-285750">
                        <a:buFont typeface="Arial" panose="020B0604020202020204" pitchFamily="34" charset="0"/>
                        <a:buChar char="•"/>
                      </a:pPr>
                      <a:r>
                        <a:rPr lang="en-US" sz="1600" dirty="0">
                          <a:latin typeface="Lucida Sans" panose="020B0602030504020204" pitchFamily="34" charset="0"/>
                        </a:rPr>
                        <a:t>May require &gt; 1 delivery/week or has special delivery requirements. </a:t>
                      </a:r>
                    </a:p>
                  </a:txBody>
                  <a:tcPr/>
                </a:tc>
                <a:tc vMerge="1">
                  <a:txBody>
                    <a:bodyPr/>
                    <a:lstStyle/>
                    <a:p>
                      <a:endParaRPr lang="en-US" sz="1600" dirty="0">
                        <a:latin typeface="Lucida Sans" panose="020B0602030504020204" pitchFamily="34" charset="0"/>
                      </a:endParaRPr>
                    </a:p>
                  </a:txBody>
                  <a:tcPr/>
                </a:tc>
                <a:extLst>
                  <a:ext uri="{0D108BD9-81ED-4DB2-BD59-A6C34878D82A}">
                    <a16:rowId xmlns:a16="http://schemas.microsoft.com/office/drawing/2014/main" val="445640949"/>
                  </a:ext>
                </a:extLst>
              </a:tr>
              <a:tr h="2214206">
                <a:tc>
                  <a:txBody>
                    <a:bodyPr/>
                    <a:lstStyle/>
                    <a:p>
                      <a:r>
                        <a:rPr lang="en-US" sz="1600" dirty="0">
                          <a:latin typeface="Lucida Sans" panose="020B0602030504020204" pitchFamily="34" charset="0"/>
                        </a:rPr>
                        <a:t>High </a:t>
                      </a:r>
                    </a:p>
                  </a:txBody>
                  <a:tcPr/>
                </a:tc>
                <a:tc>
                  <a:txBody>
                    <a:bodyPr/>
                    <a:lstStyle/>
                    <a:p>
                      <a:r>
                        <a:rPr lang="en-US" sz="1600" dirty="0">
                          <a:latin typeface="Lucida Sans" panose="020B0602030504020204" pitchFamily="34" charset="0"/>
                        </a:rPr>
                        <a:t>$15-16 </a:t>
                      </a:r>
                    </a:p>
                    <a:p>
                      <a:r>
                        <a:rPr lang="en-US" sz="1600" dirty="0">
                          <a:solidFill>
                            <a:schemeClr val="accent3"/>
                          </a:solidFill>
                          <a:latin typeface="Lucida Sans" panose="020B0602030504020204" pitchFamily="34" charset="0"/>
                        </a:rPr>
                        <a:t>Per Meal</a:t>
                      </a:r>
                    </a:p>
                    <a:p>
                      <a:endParaRPr lang="en-US" sz="1600" dirty="0">
                        <a:latin typeface="Lucida Sans" panose="020B0602030504020204" pitchFamily="34" charset="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Lucida Sans" panose="020B0602030504020204" pitchFamily="34" charset="0"/>
                        </a:rPr>
                        <a:t>Home-delivered fresh meals that offer culturally relevant, allergen-friendly or tailored options (gluten/dairy free, vegetarian/ vegan, kosher, halal) for special diet needs using higher-quality, minimally processed ingredients.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Lucida Sans" panose="020B0602030504020204" pitchFamily="34" charset="0"/>
                        </a:rPr>
                        <a:t>Special health needs or &gt;1 chronic condition.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Lucida Sans" panose="020B0602030504020204" pitchFamily="34" charset="0"/>
                        </a:rPr>
                        <a:t>May require &gt; 1 delivery/week or has special delivery requirements. </a:t>
                      </a:r>
                    </a:p>
                  </a:txBody>
                  <a:tcPr/>
                </a:tc>
                <a:tc vMerge="1">
                  <a:txBody>
                    <a:bodyPr/>
                    <a:lstStyle/>
                    <a:p>
                      <a:endParaRPr lang="en-US" sz="1600" dirty="0">
                        <a:latin typeface="Lucida Sans" panose="020B0602030504020204" pitchFamily="34" charset="0"/>
                      </a:endParaRPr>
                    </a:p>
                  </a:txBody>
                  <a:tcPr/>
                </a:tc>
                <a:extLst>
                  <a:ext uri="{0D108BD9-81ED-4DB2-BD59-A6C34878D82A}">
                    <a16:rowId xmlns:a16="http://schemas.microsoft.com/office/drawing/2014/main" val="1832636601"/>
                  </a:ext>
                </a:extLst>
              </a:tr>
            </a:tbl>
          </a:graphicData>
        </a:graphic>
      </p:graphicFrame>
      <p:sp>
        <p:nvSpPr>
          <p:cNvPr id="9" name="TextBox 8">
            <a:extLst>
              <a:ext uri="{FF2B5EF4-FFF2-40B4-BE49-F238E27FC236}">
                <a16:creationId xmlns:a16="http://schemas.microsoft.com/office/drawing/2014/main" id="{7ACC5246-AF26-93D1-C112-507AE5DB80C4}"/>
              </a:ext>
            </a:extLst>
          </p:cNvPr>
          <p:cNvSpPr txBox="1"/>
          <p:nvPr/>
        </p:nvSpPr>
        <p:spPr>
          <a:xfrm>
            <a:off x="3416465" y="6561594"/>
            <a:ext cx="7089568" cy="307777"/>
          </a:xfrm>
          <a:prstGeom prst="rect">
            <a:avLst/>
          </a:prstGeom>
          <a:noFill/>
        </p:spPr>
        <p:txBody>
          <a:bodyPr wrap="square" rtlCol="0">
            <a:spAutoFit/>
          </a:bodyPr>
          <a:lstStyle/>
          <a:p>
            <a:r>
              <a:rPr lang="en-US" sz="1400" dirty="0">
                <a:effectLst/>
                <a:latin typeface="Lucida Sans" panose="020B0602030504020204" pitchFamily="34" charset="0"/>
                <a:ea typeface="Calibri" panose="020F0502020204030204" pitchFamily="34" charset="0"/>
              </a:rPr>
              <a:t>*All meals must be aligned with evidence-based nutrition standards </a:t>
            </a:r>
          </a:p>
        </p:txBody>
      </p:sp>
    </p:spTree>
    <p:extLst>
      <p:ext uri="{BB962C8B-B14F-4D97-AF65-F5344CB8AC3E}">
        <p14:creationId xmlns:p14="http://schemas.microsoft.com/office/powerpoint/2010/main" val="37466386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89195A-147B-FF17-A122-1CBDB7CF828A}"/>
              </a:ext>
            </a:extLst>
          </p:cNvPr>
          <p:cNvSpPr>
            <a:spLocks noGrp="1"/>
          </p:cNvSpPr>
          <p:nvPr>
            <p:ph type="body" sz="quarter" idx="11"/>
          </p:nvPr>
        </p:nvSpPr>
        <p:spPr>
          <a:xfrm>
            <a:off x="237565" y="2801073"/>
            <a:ext cx="5995219" cy="1250857"/>
          </a:xfrm>
        </p:spPr>
        <p:txBody>
          <a:bodyPr>
            <a:normAutofit fontScale="47500" lnSpcReduction="20000"/>
          </a:bodyPr>
          <a:lstStyle/>
          <a:p>
            <a:r>
              <a:rPr lang="en-US">
                <a:latin typeface="Lucida Sans"/>
                <a:ea typeface="Tahoma"/>
                <a:cs typeface="Tahoma"/>
              </a:rPr>
              <a:t>Enhanced HRSN Nutrition: </a:t>
            </a:r>
            <a:endParaRPr lang="en-US"/>
          </a:p>
          <a:p>
            <a:r>
              <a:rPr lang="en-US">
                <a:latin typeface="Lucida Sans"/>
                <a:ea typeface="Tahoma"/>
                <a:cs typeface="Tahoma"/>
              </a:rPr>
              <a:t>3.3 Medically Tailored or Nutritionally Appropriate Food Prescriptions</a:t>
            </a:r>
            <a:endParaRPr lang="en-US"/>
          </a:p>
        </p:txBody>
      </p:sp>
    </p:spTree>
    <p:extLst>
      <p:ext uri="{BB962C8B-B14F-4D97-AF65-F5344CB8AC3E}">
        <p14:creationId xmlns:p14="http://schemas.microsoft.com/office/powerpoint/2010/main" val="17222202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C1734-DE80-DCF3-71C4-82E58C8CDD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C1FDD8-8A9A-82EF-5DFD-632F23C3E782}"/>
              </a:ext>
            </a:extLst>
          </p:cNvPr>
          <p:cNvSpPr>
            <a:spLocks noGrp="1"/>
          </p:cNvSpPr>
          <p:nvPr>
            <p:ph type="title"/>
          </p:nvPr>
        </p:nvSpPr>
        <p:spPr>
          <a:xfrm>
            <a:off x="628280" y="264816"/>
            <a:ext cx="10069216" cy="544513"/>
          </a:xfrm>
        </p:spPr>
        <p:txBody>
          <a:bodyPr>
            <a:normAutofit/>
          </a:bodyPr>
          <a:lstStyle/>
          <a:p>
            <a:r>
              <a:rPr lang="en-US">
                <a:latin typeface="Lucida Sans"/>
                <a:ea typeface="Tahoma"/>
                <a:cs typeface="Tahoma"/>
              </a:rPr>
              <a:t>Food Prescriptions – Service Overview</a:t>
            </a:r>
          </a:p>
        </p:txBody>
      </p:sp>
      <p:sp>
        <p:nvSpPr>
          <p:cNvPr id="3" name="Content Placeholder 2">
            <a:extLst>
              <a:ext uri="{FF2B5EF4-FFF2-40B4-BE49-F238E27FC236}">
                <a16:creationId xmlns:a16="http://schemas.microsoft.com/office/drawing/2014/main" id="{61F23EB1-32E4-FB1A-F78C-FFE06C72638F}"/>
              </a:ext>
            </a:extLst>
          </p:cNvPr>
          <p:cNvSpPr>
            <a:spLocks noGrp="1"/>
          </p:cNvSpPr>
          <p:nvPr>
            <p:ph idx="1"/>
          </p:nvPr>
        </p:nvSpPr>
        <p:spPr>
          <a:xfrm>
            <a:off x="444212" y="814606"/>
            <a:ext cx="11294547" cy="5224656"/>
          </a:xfrm>
        </p:spPr>
        <p:txBody>
          <a:bodyPr vert="horz" lIns="91440" tIns="45720" rIns="91440" bIns="45720" rtlCol="0" anchor="t">
            <a:noAutofit/>
          </a:bodyPr>
          <a:lstStyle/>
          <a:p>
            <a:pPr marL="342900" indent="-342900" fontAlgn="base">
              <a:buFont typeface="Wingdings" panose="020B0604020202020204" pitchFamily="34" charset="0"/>
              <a:buChar char="ü"/>
            </a:pPr>
            <a:r>
              <a:rPr lang="en-US" sz="1800" b="1" dirty="0">
                <a:latin typeface="Lucida Sans"/>
                <a:ea typeface="Tahoma"/>
                <a:cs typeface="Tahoma"/>
              </a:rPr>
              <a:t>Medically Tailored or Nutritionally Appropriate Food Prescriptions </a:t>
            </a:r>
            <a:r>
              <a:rPr lang="en-US" sz="1800" dirty="0">
                <a:latin typeface="Lucida Sans"/>
                <a:ea typeface="Tahoma"/>
                <a:cs typeface="Tahoma"/>
              </a:rPr>
              <a:t>are designed for eligible Members who have an unmet HRSN for nutrition </a:t>
            </a:r>
            <a:r>
              <a:rPr lang="en-US" sz="1800" dirty="0">
                <a:solidFill>
                  <a:schemeClr val="accent3"/>
                </a:solidFill>
                <a:latin typeface="Lucida Sans"/>
                <a:ea typeface="Tahoma"/>
                <a:cs typeface="Tahoma"/>
              </a:rPr>
              <a:t>and can prepare their own meals</a:t>
            </a:r>
            <a:r>
              <a:rPr lang="en-US" sz="1800" dirty="0">
                <a:latin typeface="Lucida Sans"/>
                <a:ea typeface="Tahoma"/>
                <a:cs typeface="Tahoma"/>
              </a:rPr>
              <a:t>. </a:t>
            </a:r>
            <a:endParaRPr lang="en-US">
              <a:latin typeface="Lucida Sans"/>
              <a:ea typeface="Tahoma"/>
              <a:cs typeface="Tahoma"/>
            </a:endParaRPr>
          </a:p>
          <a:p>
            <a:pPr marL="342900" indent="-342900">
              <a:buFont typeface="Wingdings" panose="020B0604020202020204" pitchFamily="34" charset="0"/>
              <a:buChar char="ü"/>
            </a:pPr>
            <a:r>
              <a:rPr lang="en-US" sz="1800">
                <a:latin typeface="Lucida Sans"/>
                <a:ea typeface="Tahoma"/>
                <a:cs typeface="Tahoma"/>
              </a:rPr>
              <a:t>Members </a:t>
            </a:r>
            <a:r>
              <a:rPr lang="en-US" sz="1800" dirty="0">
                <a:latin typeface="Lucida Sans"/>
                <a:ea typeface="Tahoma"/>
                <a:cs typeface="Tahoma"/>
              </a:rPr>
              <a:t>may elect to receive this service in the form of food boxes or nutrition vouchers for </a:t>
            </a:r>
            <a:r>
              <a:rPr lang="en-US" sz="1800">
                <a:latin typeface="Lucida Sans"/>
                <a:ea typeface="Tahoma"/>
                <a:cs typeface="Tahoma"/>
              </a:rPr>
              <a:t>dairy, produce, meat, grains and spices. </a:t>
            </a:r>
            <a:endParaRPr lang="en-US">
              <a:latin typeface="Lucida Sans"/>
              <a:ea typeface="Tahoma"/>
              <a:cs typeface="Tahoma"/>
            </a:endParaRPr>
          </a:p>
          <a:p>
            <a:pPr marL="342900" indent="-342900" fontAlgn="base">
              <a:buFont typeface="Wingdings" panose="020B0604020202020204" pitchFamily="34" charset="0"/>
              <a:buChar char="ü"/>
            </a:pPr>
            <a:r>
              <a:rPr lang="en-US" sz="1800" dirty="0">
                <a:latin typeface="Lucida Sans"/>
                <a:ea typeface="Tahoma"/>
                <a:cs typeface="Tahoma"/>
              </a:rPr>
              <a:t>Food Prescription </a:t>
            </a:r>
            <a:r>
              <a:rPr lang="en-US" sz="1800" b="1" dirty="0">
                <a:latin typeface="Lucida Sans"/>
                <a:ea typeface="Tahoma"/>
                <a:cs typeface="Tahoma"/>
              </a:rPr>
              <a:t>Vouchers and Boxes</a:t>
            </a:r>
            <a:r>
              <a:rPr lang="en-US" sz="1800" dirty="0">
                <a:latin typeface="Lucida Sans"/>
                <a:ea typeface="Tahoma"/>
                <a:cs typeface="Tahoma"/>
              </a:rPr>
              <a:t> </a:t>
            </a:r>
            <a:r>
              <a:rPr lang="en-US" sz="1800" dirty="0">
                <a:solidFill>
                  <a:schemeClr val="accent1"/>
                </a:solidFill>
                <a:latin typeface="Lucida Sans"/>
                <a:ea typeface="Tahoma"/>
                <a:cs typeface="Tahoma"/>
              </a:rPr>
              <a:t>must be curated by a Registered Dietitian Nutritionist (RDN) or Certified Dietitian Nutritionist (CDN) who can be either in-house or sub-contracted and are </a:t>
            </a:r>
            <a:r>
              <a:rPr lang="en-US" sz="1800" b="1" dirty="0">
                <a:solidFill>
                  <a:schemeClr val="accent1"/>
                </a:solidFill>
                <a:latin typeface="Lucida Sans"/>
                <a:ea typeface="Tahoma"/>
                <a:cs typeface="Tahoma"/>
              </a:rPr>
              <a:t>expected to be involved with ongoing redemption and </a:t>
            </a:r>
            <a:r>
              <a:rPr lang="en-US" sz="1800" b="1">
                <a:solidFill>
                  <a:schemeClr val="accent1"/>
                </a:solidFill>
                <a:latin typeface="Lucida Sans"/>
                <a:ea typeface="Tahoma"/>
                <a:cs typeface="Tahoma"/>
              </a:rPr>
              <a:t>throughout service delivery with the </a:t>
            </a:r>
            <a:r>
              <a:rPr lang="en-US" sz="1800" b="1" dirty="0">
                <a:solidFill>
                  <a:schemeClr val="accent1"/>
                </a:solidFill>
                <a:latin typeface="Lucida Sans"/>
                <a:ea typeface="Tahoma"/>
                <a:cs typeface="Tahoma"/>
              </a:rPr>
              <a:t>Member. </a:t>
            </a:r>
          </a:p>
          <a:p>
            <a:pPr marL="342900" indent="-342900" fontAlgn="base">
              <a:buFont typeface="Wingdings" panose="020B0604020202020204" pitchFamily="34" charset="0"/>
              <a:buChar char="ü"/>
            </a:pPr>
            <a:r>
              <a:rPr lang="en-US" sz="1800" dirty="0"/>
              <a:t>Providers must have knowledge of principles, methods, and procedures of the Nutrition services covered under the 1115 Waiver, or comparable services meant to support an individual in obtaining food security and meeting their nutritional needs. </a:t>
            </a:r>
          </a:p>
          <a:p>
            <a:pPr marL="342900" indent="-342900" fontAlgn="base">
              <a:buFont typeface="Wingdings" panose="020B0604020202020204" pitchFamily="34" charset="0"/>
              <a:buChar char="ü"/>
            </a:pPr>
            <a:r>
              <a:rPr lang="en-US" sz="1800" dirty="0"/>
              <a:t>Members </a:t>
            </a:r>
            <a:r>
              <a:rPr lang="en-US" sz="1800" dirty="0">
                <a:solidFill>
                  <a:schemeClr val="accent3"/>
                </a:solidFill>
              </a:rPr>
              <a:t>cannot</a:t>
            </a:r>
            <a:r>
              <a:rPr lang="en-US" sz="1800" dirty="0"/>
              <a:t> </a:t>
            </a:r>
            <a:r>
              <a:rPr lang="en-US" sz="1800" dirty="0">
                <a:solidFill>
                  <a:schemeClr val="accent3"/>
                </a:solidFill>
              </a:rPr>
              <a:t>also receive </a:t>
            </a:r>
            <a:r>
              <a:rPr lang="en-US" sz="1800" dirty="0"/>
              <a:t>3.2 Medically Tailored or Clinically Appropriate Home Delivered Meals or 3.4 Fresh Produce/Non-Perishable Groceries (Pantry Stocking). </a:t>
            </a:r>
          </a:p>
        </p:txBody>
      </p:sp>
      <p:sp>
        <p:nvSpPr>
          <p:cNvPr id="5" name="Slide Number Placeholder 4">
            <a:extLst>
              <a:ext uri="{FF2B5EF4-FFF2-40B4-BE49-F238E27FC236}">
                <a16:creationId xmlns:a16="http://schemas.microsoft.com/office/drawing/2014/main" id="{2EF25E93-3979-B0A7-92D1-37154E1EBE9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36362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0C72A-0C79-3D58-8CA2-DF816B66D7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64AD03-658B-E405-4E47-7EED67620E7B}"/>
              </a:ext>
            </a:extLst>
          </p:cNvPr>
          <p:cNvSpPr>
            <a:spLocks noGrp="1"/>
          </p:cNvSpPr>
          <p:nvPr>
            <p:ph type="title"/>
          </p:nvPr>
        </p:nvSpPr>
        <p:spPr>
          <a:xfrm>
            <a:off x="486055" y="370081"/>
            <a:ext cx="9655471" cy="544513"/>
          </a:xfrm>
        </p:spPr>
        <p:txBody>
          <a:bodyPr/>
          <a:lstStyle/>
          <a:p>
            <a:r>
              <a:rPr lang="en-US" dirty="0">
                <a:solidFill>
                  <a:srgbClr val="00A892"/>
                </a:solidFill>
                <a:latin typeface="Lucida Sans"/>
                <a:ea typeface="Tahoma"/>
                <a:cs typeface="Tahoma"/>
              </a:rPr>
              <a:t>Enhanced HRSN Nutrition Services - Overview</a:t>
            </a:r>
            <a:endParaRPr lang="en-US" dirty="0">
              <a:solidFill>
                <a:srgbClr val="00A892"/>
              </a:solidFill>
            </a:endParaRPr>
          </a:p>
        </p:txBody>
      </p:sp>
      <p:sp>
        <p:nvSpPr>
          <p:cNvPr id="19" name="Rectangle 18">
            <a:extLst>
              <a:ext uri="{FF2B5EF4-FFF2-40B4-BE49-F238E27FC236}">
                <a16:creationId xmlns:a16="http://schemas.microsoft.com/office/drawing/2014/main" id="{5AA8A946-6C27-D5F7-EB73-942D0025447E}"/>
              </a:ext>
            </a:extLst>
          </p:cNvPr>
          <p:cNvSpPr/>
          <p:nvPr/>
        </p:nvSpPr>
        <p:spPr>
          <a:xfrm>
            <a:off x="683886" y="1056852"/>
            <a:ext cx="6993698" cy="4917278"/>
          </a:xfrm>
          <a:prstGeom prst="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Lucida Sans" panose="020B0602030504020204" pitchFamily="34" charset="0"/>
            </a:endParaRPr>
          </a:p>
        </p:txBody>
      </p:sp>
      <p:sp>
        <p:nvSpPr>
          <p:cNvPr id="5" name="Slide Number Placeholder 4">
            <a:extLst>
              <a:ext uri="{FF2B5EF4-FFF2-40B4-BE49-F238E27FC236}">
                <a16:creationId xmlns:a16="http://schemas.microsoft.com/office/drawing/2014/main" id="{C5AFBC7F-A124-AE0A-F148-AD756667E79D}"/>
              </a:ext>
            </a:extLst>
          </p:cNvPr>
          <p:cNvSpPr>
            <a:spLocks noGrp="1"/>
          </p:cNvSpPr>
          <p:nvPr>
            <p:ph type="sldNum" sz="quarter" idx="12"/>
          </p:nvPr>
        </p:nvSpPr>
        <p:spPr/>
        <p:txBody>
          <a:bodyPr/>
          <a:lstStyle/>
          <a:p>
            <a:fld id="{046ED92C-19EC-4894-A451-DBF4F06AE3FB}" type="slidenum">
              <a:rPr lang="en-US" smtClean="0"/>
              <a:t>3</a:t>
            </a:fld>
            <a:endParaRPr lang="en-US"/>
          </a:p>
        </p:txBody>
      </p:sp>
      <p:sp>
        <p:nvSpPr>
          <p:cNvPr id="12" name="Rectangle: Rounded Corners 11">
            <a:extLst>
              <a:ext uri="{FF2B5EF4-FFF2-40B4-BE49-F238E27FC236}">
                <a16:creationId xmlns:a16="http://schemas.microsoft.com/office/drawing/2014/main" id="{5BABC367-6870-6193-09FA-171886BC2061}"/>
              </a:ext>
            </a:extLst>
          </p:cNvPr>
          <p:cNvSpPr/>
          <p:nvPr/>
        </p:nvSpPr>
        <p:spPr>
          <a:xfrm>
            <a:off x="4201611" y="1757033"/>
            <a:ext cx="2995807" cy="1722329"/>
          </a:xfrm>
          <a:prstGeom prst="roundRect">
            <a:avLst/>
          </a:prstGeom>
          <a:solidFill>
            <a:srgbClr val="6BC7B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dirty="0">
                <a:solidFill>
                  <a:schemeClr val="tx1"/>
                </a:solidFill>
                <a:latin typeface="Lucida Sans"/>
                <a:ea typeface="Tahoma"/>
                <a:cs typeface="Tahoma"/>
              </a:rPr>
              <a:t>Food Prescriptions</a:t>
            </a:r>
            <a:endParaRPr lang="en-US" dirty="0">
              <a:solidFill>
                <a:schemeClr val="tx1"/>
              </a:solidFill>
            </a:endParaRPr>
          </a:p>
          <a:p>
            <a:pPr algn="ctr"/>
            <a:endParaRPr lang="en-US" sz="1100" dirty="0">
              <a:solidFill>
                <a:schemeClr val="tx1"/>
              </a:solidFill>
              <a:latin typeface="Lucida Sans"/>
              <a:ea typeface="Tahoma"/>
              <a:cs typeface="Tahoma"/>
            </a:endParaRPr>
          </a:p>
          <a:p>
            <a:pPr algn="ctr"/>
            <a:r>
              <a:rPr lang="en-US" sz="1600" dirty="0">
                <a:solidFill>
                  <a:schemeClr val="tx1"/>
                </a:solidFill>
                <a:latin typeface="Lucida Sans"/>
                <a:ea typeface="Tahoma"/>
                <a:cs typeface="Tahoma"/>
              </a:rPr>
              <a:t>Medically tailored/clinically appropriate food boxes or nutrition vouchers</a:t>
            </a:r>
          </a:p>
        </p:txBody>
      </p:sp>
      <p:sp>
        <p:nvSpPr>
          <p:cNvPr id="16" name="Rectangle: Rounded Corners 15">
            <a:extLst>
              <a:ext uri="{FF2B5EF4-FFF2-40B4-BE49-F238E27FC236}">
                <a16:creationId xmlns:a16="http://schemas.microsoft.com/office/drawing/2014/main" id="{5EB9C784-1B05-946D-522C-33D20921BD71}"/>
              </a:ext>
            </a:extLst>
          </p:cNvPr>
          <p:cNvSpPr/>
          <p:nvPr/>
        </p:nvSpPr>
        <p:spPr>
          <a:xfrm>
            <a:off x="4201611" y="3938648"/>
            <a:ext cx="2995807" cy="1722329"/>
          </a:xfrm>
          <a:prstGeom prst="roundRect">
            <a:avLst/>
          </a:prstGeom>
          <a:solidFill>
            <a:srgbClr val="6BC7B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dirty="0">
                <a:solidFill>
                  <a:schemeClr val="tx1"/>
                </a:solidFill>
                <a:latin typeface="Lucida Sans"/>
                <a:ea typeface="Tahoma"/>
                <a:cs typeface="Tahoma"/>
              </a:rPr>
              <a:t>Pantry Stocking*</a:t>
            </a:r>
          </a:p>
          <a:p>
            <a:pPr algn="ctr"/>
            <a:endParaRPr lang="en-US" sz="1100" dirty="0">
              <a:solidFill>
                <a:schemeClr val="tx1"/>
              </a:solidFill>
              <a:latin typeface="Lucida Sans"/>
              <a:ea typeface="Tahoma"/>
              <a:cs typeface="Tahoma"/>
            </a:endParaRPr>
          </a:p>
          <a:p>
            <a:pPr algn="ctr"/>
            <a:r>
              <a:rPr lang="en-US" sz="1600" dirty="0">
                <a:solidFill>
                  <a:schemeClr val="tx1"/>
                </a:solidFill>
                <a:latin typeface="Lucida Sans"/>
                <a:ea typeface="Tahoma"/>
                <a:cs typeface="Tahoma"/>
              </a:rPr>
              <a:t>Fresh produce and non-perishable groceries</a:t>
            </a:r>
          </a:p>
        </p:txBody>
      </p:sp>
      <p:sp>
        <p:nvSpPr>
          <p:cNvPr id="17" name="Rectangle: Rounded Corners 16">
            <a:extLst>
              <a:ext uri="{FF2B5EF4-FFF2-40B4-BE49-F238E27FC236}">
                <a16:creationId xmlns:a16="http://schemas.microsoft.com/office/drawing/2014/main" id="{39417139-CDF3-2607-94C9-64B0C27891FB}"/>
              </a:ext>
            </a:extLst>
          </p:cNvPr>
          <p:cNvSpPr/>
          <p:nvPr/>
        </p:nvSpPr>
        <p:spPr>
          <a:xfrm>
            <a:off x="892652" y="3938648"/>
            <a:ext cx="2995807" cy="1722329"/>
          </a:xfrm>
          <a:prstGeom prst="roundRect">
            <a:avLst/>
          </a:prstGeom>
          <a:solidFill>
            <a:srgbClr val="6BC7B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dirty="0">
                <a:solidFill>
                  <a:schemeClr val="tx1"/>
                </a:solidFill>
                <a:latin typeface="Lucida Sans"/>
                <a:ea typeface="Tahoma"/>
                <a:cs typeface="Tahoma"/>
              </a:rPr>
              <a:t>Clinically Appropriate Meals</a:t>
            </a:r>
            <a:endParaRPr lang="en-US" dirty="0">
              <a:solidFill>
                <a:schemeClr val="tx1"/>
              </a:solidFill>
            </a:endParaRPr>
          </a:p>
          <a:p>
            <a:pPr algn="ctr"/>
            <a:endParaRPr lang="en-US" sz="1100" dirty="0">
              <a:solidFill>
                <a:schemeClr val="tx1"/>
              </a:solidFill>
              <a:latin typeface="Lucida Sans"/>
              <a:ea typeface="Tahoma"/>
              <a:cs typeface="Tahoma"/>
            </a:endParaRPr>
          </a:p>
          <a:p>
            <a:pPr algn="ctr"/>
            <a:r>
              <a:rPr lang="en-US" sz="1600" dirty="0">
                <a:solidFill>
                  <a:schemeClr val="tx1"/>
                </a:solidFill>
                <a:latin typeface="Lucida Sans"/>
                <a:ea typeface="Tahoma"/>
                <a:cs typeface="Tahoma"/>
              </a:rPr>
              <a:t>Home delivered meals</a:t>
            </a:r>
          </a:p>
        </p:txBody>
      </p:sp>
      <p:sp>
        <p:nvSpPr>
          <p:cNvPr id="18" name="Rectangle: Rounded Corners 17">
            <a:extLst>
              <a:ext uri="{FF2B5EF4-FFF2-40B4-BE49-F238E27FC236}">
                <a16:creationId xmlns:a16="http://schemas.microsoft.com/office/drawing/2014/main" id="{31845970-51AB-9056-88EC-5F136AA65D1B}"/>
              </a:ext>
            </a:extLst>
          </p:cNvPr>
          <p:cNvSpPr/>
          <p:nvPr/>
        </p:nvSpPr>
        <p:spPr>
          <a:xfrm>
            <a:off x="892652" y="1757032"/>
            <a:ext cx="2995807" cy="1722329"/>
          </a:xfrm>
          <a:prstGeom prst="roundRect">
            <a:avLst/>
          </a:prstGeom>
          <a:solidFill>
            <a:srgbClr val="6BC7B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dirty="0">
                <a:solidFill>
                  <a:schemeClr val="tx1"/>
                </a:solidFill>
                <a:latin typeface="Lucida Sans"/>
                <a:ea typeface="Tahoma"/>
                <a:cs typeface="Tahoma"/>
              </a:rPr>
              <a:t>Medically Tailored Meals</a:t>
            </a:r>
            <a:endParaRPr lang="en-US" dirty="0">
              <a:solidFill>
                <a:schemeClr val="tx1"/>
              </a:solidFill>
            </a:endParaRPr>
          </a:p>
          <a:p>
            <a:pPr algn="ctr"/>
            <a:endParaRPr lang="en-US" sz="1100" dirty="0">
              <a:solidFill>
                <a:schemeClr val="tx1"/>
              </a:solidFill>
              <a:latin typeface="Lucida Sans"/>
              <a:ea typeface="Tahoma"/>
              <a:cs typeface="Tahoma"/>
            </a:endParaRPr>
          </a:p>
          <a:p>
            <a:pPr algn="ctr"/>
            <a:r>
              <a:rPr lang="en-US" sz="1600" dirty="0">
                <a:solidFill>
                  <a:schemeClr val="tx1"/>
                </a:solidFill>
                <a:latin typeface="Lucida Sans"/>
                <a:ea typeface="Tahoma"/>
                <a:cs typeface="Tahoma"/>
              </a:rPr>
              <a:t>Home delivered meals tailored to chronic conditions</a:t>
            </a:r>
          </a:p>
        </p:txBody>
      </p:sp>
      <p:sp>
        <p:nvSpPr>
          <p:cNvPr id="3" name="TextBox 2">
            <a:extLst>
              <a:ext uri="{FF2B5EF4-FFF2-40B4-BE49-F238E27FC236}">
                <a16:creationId xmlns:a16="http://schemas.microsoft.com/office/drawing/2014/main" id="{8E83FB15-0D80-B904-FD2F-84861FAD6ADE}"/>
              </a:ext>
            </a:extLst>
          </p:cNvPr>
          <p:cNvSpPr txBox="1"/>
          <p:nvPr/>
        </p:nvSpPr>
        <p:spPr>
          <a:xfrm>
            <a:off x="889145" y="1219875"/>
            <a:ext cx="683447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dirty="0">
                <a:latin typeface="Lucida Sans"/>
                <a:ea typeface="Tahoma"/>
                <a:cs typeface="Tahoma"/>
              </a:rPr>
              <a:t>Complete/supplement* 3 meals per day 7 days per week</a:t>
            </a:r>
            <a:endParaRPr lang="en-US" i="1" dirty="0">
              <a:latin typeface="Lucida Sans"/>
            </a:endParaRPr>
          </a:p>
        </p:txBody>
      </p:sp>
      <p:sp>
        <p:nvSpPr>
          <p:cNvPr id="7" name="Rectangle: Rounded Corners 6">
            <a:extLst>
              <a:ext uri="{FF2B5EF4-FFF2-40B4-BE49-F238E27FC236}">
                <a16:creationId xmlns:a16="http://schemas.microsoft.com/office/drawing/2014/main" id="{BE42E55A-F2D2-59E8-5FD6-7337ABE002FD}"/>
              </a:ext>
            </a:extLst>
          </p:cNvPr>
          <p:cNvSpPr/>
          <p:nvPr/>
        </p:nvSpPr>
        <p:spPr>
          <a:xfrm>
            <a:off x="8226127" y="3931968"/>
            <a:ext cx="2995807" cy="1722329"/>
          </a:xfrm>
          <a:prstGeom prst="roundRect">
            <a:avLst/>
          </a:prstGeom>
          <a:solidFill>
            <a:srgbClr val="6BC7B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dirty="0">
                <a:solidFill>
                  <a:schemeClr val="tx1"/>
                </a:solidFill>
                <a:latin typeface="Lucida Sans" panose="020B0602030504020204" pitchFamily="34" charset="0"/>
                <a:ea typeface="Tahoma"/>
                <a:cs typeface="Tahoma"/>
              </a:rPr>
              <a:t>Cooking Supplies</a:t>
            </a:r>
            <a:endParaRPr lang="en-US" dirty="0">
              <a:solidFill>
                <a:schemeClr val="tx1"/>
              </a:solidFill>
              <a:latin typeface="Lucida Sans" panose="020B0602030504020204" pitchFamily="34" charset="0"/>
            </a:endParaRPr>
          </a:p>
          <a:p>
            <a:pPr algn="ctr"/>
            <a:endParaRPr lang="en-US" sz="1100" dirty="0">
              <a:solidFill>
                <a:schemeClr val="tx1"/>
              </a:solidFill>
              <a:latin typeface="Lucida Sans" panose="020B0602030504020204" pitchFamily="34" charset="0"/>
              <a:ea typeface="Tahoma"/>
              <a:cs typeface="Tahoma"/>
            </a:endParaRPr>
          </a:p>
          <a:p>
            <a:pPr algn="ctr"/>
            <a:r>
              <a:rPr lang="en-US" sz="1600" dirty="0">
                <a:solidFill>
                  <a:schemeClr val="tx1"/>
                </a:solidFill>
                <a:latin typeface="Lucida Sans" panose="020B0602030504020204" pitchFamily="34" charset="0"/>
                <a:ea typeface="Tahoma"/>
                <a:cs typeface="Tahoma"/>
              </a:rPr>
              <a:t>Meal preparation supplies: kitchen supplies, microwave, refrigerator</a:t>
            </a:r>
          </a:p>
          <a:p>
            <a:pPr algn="ctr"/>
            <a:endParaRPr lang="en-US" dirty="0">
              <a:latin typeface="Lucida Sans" panose="020B0602030504020204" pitchFamily="34" charset="0"/>
              <a:ea typeface="Tahoma"/>
              <a:cs typeface="Tahoma"/>
            </a:endParaRPr>
          </a:p>
        </p:txBody>
      </p:sp>
      <p:sp>
        <p:nvSpPr>
          <p:cNvPr id="9" name="Rectangle: Rounded Corners 8">
            <a:extLst>
              <a:ext uri="{FF2B5EF4-FFF2-40B4-BE49-F238E27FC236}">
                <a16:creationId xmlns:a16="http://schemas.microsoft.com/office/drawing/2014/main" id="{92674B41-080D-13F4-EADB-1D600C879A91}"/>
              </a:ext>
            </a:extLst>
          </p:cNvPr>
          <p:cNvSpPr/>
          <p:nvPr/>
        </p:nvSpPr>
        <p:spPr>
          <a:xfrm>
            <a:off x="8170681" y="1767299"/>
            <a:ext cx="3110629" cy="1722330"/>
          </a:xfrm>
          <a:prstGeom prst="roundRect">
            <a:avLst/>
          </a:prstGeom>
          <a:solidFill>
            <a:srgbClr val="6BC7B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dirty="0">
                <a:solidFill>
                  <a:schemeClr val="tx1"/>
                </a:solidFill>
                <a:latin typeface="Lucida Sans"/>
                <a:ea typeface="Tahoma"/>
                <a:cs typeface="Tahoma"/>
              </a:rPr>
              <a:t>Nutrition Counseling &amp; Education</a:t>
            </a:r>
            <a:endParaRPr lang="en-US" dirty="0">
              <a:solidFill>
                <a:schemeClr val="tx1"/>
              </a:solidFill>
            </a:endParaRPr>
          </a:p>
          <a:p>
            <a:pPr algn="ctr"/>
            <a:endParaRPr lang="en-US" sz="1100" dirty="0">
              <a:solidFill>
                <a:schemeClr val="tx1"/>
              </a:solidFill>
              <a:latin typeface="Lucida Sans"/>
              <a:ea typeface="Tahoma"/>
              <a:cs typeface="Tahoma"/>
            </a:endParaRPr>
          </a:p>
          <a:p>
            <a:pPr algn="ctr"/>
            <a:r>
              <a:rPr lang="en-US" sz="1600" dirty="0">
                <a:solidFill>
                  <a:schemeClr val="tx1"/>
                </a:solidFill>
                <a:latin typeface="Lucida Sans"/>
                <a:ea typeface="Tahoma"/>
                <a:cs typeface="Tahoma"/>
              </a:rPr>
              <a:t>Food/diet related planning; meal prep education</a:t>
            </a:r>
            <a:endParaRPr lang="en-US" dirty="0">
              <a:solidFill>
                <a:schemeClr val="tx1"/>
              </a:solidFill>
            </a:endParaRPr>
          </a:p>
        </p:txBody>
      </p:sp>
      <p:sp>
        <p:nvSpPr>
          <p:cNvPr id="11" name="TextBox 10">
            <a:extLst>
              <a:ext uri="{FF2B5EF4-FFF2-40B4-BE49-F238E27FC236}">
                <a16:creationId xmlns:a16="http://schemas.microsoft.com/office/drawing/2014/main" id="{4E3581A6-C6C7-EBA3-23B7-E7A6074E2CEC}"/>
              </a:ext>
            </a:extLst>
          </p:cNvPr>
          <p:cNvSpPr txBox="1"/>
          <p:nvPr/>
        </p:nvSpPr>
        <p:spPr>
          <a:xfrm>
            <a:off x="7723621" y="978450"/>
            <a:ext cx="400081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i="1" dirty="0">
                <a:solidFill>
                  <a:srgbClr val="F36F55"/>
                </a:solidFill>
                <a:latin typeface="Lucida Sans"/>
                <a:ea typeface="Tahoma"/>
                <a:cs typeface="Tahoma"/>
              </a:rPr>
              <a:t>Standalone services or available alongside meal services</a:t>
            </a:r>
            <a:endParaRPr lang="en-US" b="1" dirty="0"/>
          </a:p>
        </p:txBody>
      </p:sp>
    </p:spTree>
    <p:extLst>
      <p:ext uri="{BB962C8B-B14F-4D97-AF65-F5344CB8AC3E}">
        <p14:creationId xmlns:p14="http://schemas.microsoft.com/office/powerpoint/2010/main" val="5947788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E71856-79D7-8FB7-C61E-5EAD2FC7E946}"/>
              </a:ext>
            </a:extLst>
          </p:cNvPr>
          <p:cNvSpPr>
            <a:spLocks noGrp="1"/>
          </p:cNvSpPr>
          <p:nvPr>
            <p:ph idx="1"/>
          </p:nvPr>
        </p:nvSpPr>
        <p:spPr>
          <a:xfrm>
            <a:off x="227899" y="599372"/>
            <a:ext cx="11125441" cy="5397983"/>
          </a:xfrm>
        </p:spPr>
        <p:txBody>
          <a:bodyPr vert="horz" lIns="91440" tIns="45720" rIns="91440" bIns="45720" rtlCol="0" anchor="t">
            <a:noAutofit/>
          </a:bodyPr>
          <a:lstStyle/>
          <a:p>
            <a:endParaRPr lang="en-US" sz="1800" dirty="0"/>
          </a:p>
          <a:p>
            <a:pPr marL="342900" indent="-342900">
              <a:buChar char="•"/>
            </a:pPr>
            <a:r>
              <a:rPr lang="en-US" sz="1800">
                <a:latin typeface="Lucida Sans"/>
                <a:ea typeface="Tahoma"/>
                <a:cs typeface="Tahoma"/>
              </a:rPr>
              <a:t>Nutrition Vouchers: </a:t>
            </a:r>
          </a:p>
          <a:p>
            <a:pPr marL="912495" lvl="1" indent="-340995">
              <a:buFont typeface="Courier New" panose="020B0604020202020204" pitchFamily="34" charset="0"/>
              <a:buChar char="o"/>
            </a:pPr>
            <a:r>
              <a:rPr lang="en-US" sz="1800">
                <a:latin typeface="Lucida Sans"/>
                <a:ea typeface="Tahoma"/>
                <a:cs typeface="Tahoma"/>
              </a:rPr>
              <a:t>Food Prescriptions issued in the form of vouchers or coupons may only be redeemed at food pharmacies, food pantries, grocery stores, farmer's markets, mobile markets, and Community Supported Agriculture (CSA) subscriptions.</a:t>
            </a:r>
            <a:endParaRPr lang="en-US" sz="1800" dirty="0"/>
          </a:p>
          <a:p>
            <a:pPr marL="912495" lvl="1" indent="-340995">
              <a:buFont typeface="Courier New" panose="020B0604020202020204" pitchFamily="34" charset="0"/>
              <a:buChar char="o"/>
            </a:pPr>
            <a:r>
              <a:rPr lang="en-US" sz="1800">
                <a:latin typeface="Lucida Sans"/>
                <a:ea typeface="Tahoma"/>
                <a:cs typeface="Tahoma"/>
              </a:rPr>
              <a:t>Must be curated and approved by an RDN/ CDN. </a:t>
            </a:r>
            <a:endParaRPr lang="en-US" sz="1800" dirty="0"/>
          </a:p>
          <a:p>
            <a:pPr marL="912495" lvl="1" indent="-340995">
              <a:buFont typeface="Courier New" panose="020B0604020202020204" pitchFamily="34" charset="0"/>
              <a:buChar char="o"/>
            </a:pPr>
            <a:r>
              <a:rPr lang="en-US" sz="1800">
                <a:latin typeface="Lucida Sans"/>
                <a:ea typeface="Tahoma"/>
                <a:cs typeface="Tahoma"/>
              </a:rPr>
              <a:t>Vouchers will have a stated dollar amount to reasonably cover the cost of preparing an estimated 3 meals a day, 7 days a week (21 total meals).</a:t>
            </a:r>
            <a:endParaRPr lang="en-US" sz="1800" dirty="0"/>
          </a:p>
          <a:p>
            <a:pPr marL="912495" lvl="1" indent="-340995">
              <a:buFont typeface="Courier New" panose="020B0604020202020204" pitchFamily="34" charset="0"/>
              <a:buChar char="o"/>
            </a:pPr>
            <a:r>
              <a:rPr lang="en-US" sz="1800">
                <a:latin typeface="Lucida Sans"/>
                <a:ea typeface="Tahoma"/>
                <a:cs typeface="Tahoma"/>
              </a:rPr>
              <a:t>Vouchers may be used to purchase dairy, produce, meat, grains and spices. </a:t>
            </a:r>
          </a:p>
          <a:p>
            <a:pPr marL="342900" indent="-342900">
              <a:buChar char="•"/>
            </a:pPr>
            <a:r>
              <a:rPr lang="en-US" sz="1800">
                <a:latin typeface="Lucida Sans"/>
                <a:ea typeface="Tahoma"/>
                <a:cs typeface="Tahoma"/>
              </a:rPr>
              <a:t>Food Boxes:</a:t>
            </a:r>
            <a:endParaRPr lang="en-US" sz="1800" dirty="0"/>
          </a:p>
          <a:p>
            <a:pPr marL="912495" lvl="1" indent="-342900">
              <a:buFont typeface="Courier New" panose="020B0604020202020204" pitchFamily="34" charset="0"/>
              <a:buChar char="o"/>
            </a:pPr>
            <a:r>
              <a:rPr lang="en-US" sz="1800">
                <a:latin typeface="Lucida Sans"/>
                <a:ea typeface="Tahoma"/>
                <a:cs typeface="Tahoma"/>
              </a:rPr>
              <a:t>Must be curated and approved by an RDN/ CDN. </a:t>
            </a:r>
            <a:endParaRPr lang="en-US" sz="1800" dirty="0"/>
          </a:p>
          <a:p>
            <a:pPr marL="912495" lvl="1" indent="-342900">
              <a:buFont typeface="Courier New" panose="020B0604020202020204" pitchFamily="34" charset="0"/>
              <a:buChar char="o"/>
            </a:pPr>
            <a:r>
              <a:rPr lang="en-US" sz="1800">
                <a:latin typeface="Lucida Sans"/>
                <a:ea typeface="Tahoma"/>
                <a:cs typeface="Tahoma"/>
              </a:rPr>
              <a:t>Boxes will include enough delivered items to create an estimated 3 meals a day, 7 days a week (21 total meals) with the amount of food meeting the Hunger Prevention and Nutritional Assistance Program (HPNAP) recommendations and should follow appropriate nutritional standards.</a:t>
            </a:r>
          </a:p>
          <a:p>
            <a:pPr marL="912495" lvl="1" indent="-342900">
              <a:buFont typeface="Courier New" panose="020B0604020202020204" pitchFamily="34" charset="0"/>
              <a:buChar char="o"/>
            </a:pPr>
            <a:r>
              <a:rPr lang="en-US" sz="1800">
                <a:latin typeface="Lucida Sans"/>
                <a:ea typeface="Tahoma"/>
                <a:cs typeface="Tahoma"/>
              </a:rPr>
              <a:t>Boxes may include dairy, produce, meat, grains and spices. </a:t>
            </a:r>
            <a:endParaRPr lang="en-US" sz="1800"/>
          </a:p>
          <a:p>
            <a:endParaRPr lang="en-US"/>
          </a:p>
        </p:txBody>
      </p:sp>
      <p:sp>
        <p:nvSpPr>
          <p:cNvPr id="4" name="Footer Placeholder 3">
            <a:extLst>
              <a:ext uri="{FF2B5EF4-FFF2-40B4-BE49-F238E27FC236}">
                <a16:creationId xmlns:a16="http://schemas.microsoft.com/office/drawing/2014/main" id="{12A94457-6E7E-BEA8-596D-4EFFE1C062D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5488224-DAF5-1646-9544-8E1B03277509}"/>
              </a:ext>
            </a:extLst>
          </p:cNvPr>
          <p:cNvSpPr>
            <a:spLocks noGrp="1"/>
          </p:cNvSpPr>
          <p:nvPr>
            <p:ph type="sldNum" sz="quarter" idx="12"/>
          </p:nvPr>
        </p:nvSpPr>
        <p:spPr/>
        <p:txBody>
          <a:bodyPr/>
          <a:lstStyle/>
          <a:p>
            <a:fld id="{046ED92C-19EC-4894-A451-DBF4F06AE3FB}" type="slidenum">
              <a:rPr lang="en-US" smtClean="0"/>
              <a:t>30</a:t>
            </a:fld>
            <a:endParaRPr lang="en-US"/>
          </a:p>
        </p:txBody>
      </p:sp>
      <p:sp>
        <p:nvSpPr>
          <p:cNvPr id="9" name="Title 1">
            <a:extLst>
              <a:ext uri="{FF2B5EF4-FFF2-40B4-BE49-F238E27FC236}">
                <a16:creationId xmlns:a16="http://schemas.microsoft.com/office/drawing/2014/main" id="{702CC3BF-24AF-5AE8-F286-947107106B52}"/>
              </a:ext>
            </a:extLst>
          </p:cNvPr>
          <p:cNvSpPr txBox="1">
            <a:spLocks/>
          </p:cNvSpPr>
          <p:nvPr/>
        </p:nvSpPr>
        <p:spPr>
          <a:xfrm>
            <a:off x="628280" y="264816"/>
            <a:ext cx="10069216" cy="54451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700" b="1" kern="1200">
                <a:solidFill>
                  <a:schemeClr val="accent1"/>
                </a:solidFill>
                <a:latin typeface="Lucida Sans" panose="020B0602030504020204" pitchFamily="34" charset="0"/>
                <a:ea typeface="Tahoma" panose="020B0604030504040204" pitchFamily="34" charset="0"/>
                <a:cs typeface="Tahoma" panose="020B0604030504040204" pitchFamily="34" charset="0"/>
              </a:defRPr>
            </a:lvl1pPr>
          </a:lstStyle>
          <a:p>
            <a:r>
              <a:rPr lang="en-US">
                <a:latin typeface="Lucida Sans"/>
                <a:ea typeface="Tahoma"/>
                <a:cs typeface="Tahoma"/>
              </a:rPr>
              <a:t>Food Prescriptions – Service Overview</a:t>
            </a:r>
          </a:p>
        </p:txBody>
      </p:sp>
    </p:spTree>
    <p:extLst>
      <p:ext uri="{BB962C8B-B14F-4D97-AF65-F5344CB8AC3E}">
        <p14:creationId xmlns:p14="http://schemas.microsoft.com/office/powerpoint/2010/main" val="37247489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1BD68-AC7F-81B6-6DEF-0192E34D9D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DFFDE8-65D4-D322-F050-7355A371228E}"/>
              </a:ext>
            </a:extLst>
          </p:cNvPr>
          <p:cNvSpPr>
            <a:spLocks noGrp="1"/>
          </p:cNvSpPr>
          <p:nvPr>
            <p:ph type="title"/>
          </p:nvPr>
        </p:nvSpPr>
        <p:spPr>
          <a:xfrm>
            <a:off x="628280" y="322873"/>
            <a:ext cx="10069216" cy="544513"/>
          </a:xfrm>
        </p:spPr>
        <p:txBody>
          <a:bodyPr>
            <a:normAutofit/>
          </a:bodyPr>
          <a:lstStyle/>
          <a:p>
            <a:r>
              <a:rPr lang="en-US">
                <a:latin typeface="Lucida Sans"/>
                <a:ea typeface="Tahoma"/>
                <a:cs typeface="Tahoma"/>
              </a:rPr>
              <a:t>Food Prescriptions – General Workflow</a:t>
            </a:r>
          </a:p>
        </p:txBody>
      </p:sp>
      <p:sp>
        <p:nvSpPr>
          <p:cNvPr id="5" name="Slide Number Placeholder 4">
            <a:extLst>
              <a:ext uri="{FF2B5EF4-FFF2-40B4-BE49-F238E27FC236}">
                <a16:creationId xmlns:a16="http://schemas.microsoft.com/office/drawing/2014/main" id="{4083DF9F-321B-E450-362B-CC330305C0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graphicFrame>
        <p:nvGraphicFramePr>
          <p:cNvPr id="7" name="Table 6">
            <a:extLst>
              <a:ext uri="{FF2B5EF4-FFF2-40B4-BE49-F238E27FC236}">
                <a16:creationId xmlns:a16="http://schemas.microsoft.com/office/drawing/2014/main" id="{DE339934-12CA-55B3-CC01-2EF796E3D79F}"/>
              </a:ext>
            </a:extLst>
          </p:cNvPr>
          <p:cNvGraphicFramePr>
            <a:graphicFrameLocks noGrp="1"/>
          </p:cNvGraphicFramePr>
          <p:nvPr>
            <p:extLst>
              <p:ext uri="{D42A27DB-BD31-4B8C-83A1-F6EECF244321}">
                <p14:modId xmlns:p14="http://schemas.microsoft.com/office/powerpoint/2010/main" val="3762549365"/>
              </p:ext>
            </p:extLst>
          </p:nvPr>
        </p:nvGraphicFramePr>
        <p:xfrm>
          <a:off x="486228" y="899885"/>
          <a:ext cx="10990801" cy="5227091"/>
        </p:xfrm>
        <a:graphic>
          <a:graphicData uri="http://schemas.openxmlformats.org/drawingml/2006/table">
            <a:tbl>
              <a:tblPr firstRow="1" bandRow="1">
                <a:tableStyleId>{5C22544A-7EE6-4342-B048-85BDC9FD1C3A}</a:tableStyleId>
              </a:tblPr>
              <a:tblGrid>
                <a:gridCol w="1230289">
                  <a:extLst>
                    <a:ext uri="{9D8B030D-6E8A-4147-A177-3AD203B41FA5}">
                      <a16:colId xmlns:a16="http://schemas.microsoft.com/office/drawing/2014/main" val="2343733707"/>
                    </a:ext>
                  </a:extLst>
                </a:gridCol>
                <a:gridCol w="9760512">
                  <a:extLst>
                    <a:ext uri="{9D8B030D-6E8A-4147-A177-3AD203B41FA5}">
                      <a16:colId xmlns:a16="http://schemas.microsoft.com/office/drawing/2014/main" val="4269818045"/>
                    </a:ext>
                  </a:extLst>
                </a:gridCol>
              </a:tblGrid>
              <a:tr h="350177">
                <a:tc>
                  <a:txBody>
                    <a:bodyPr/>
                    <a:lstStyle/>
                    <a:p>
                      <a:r>
                        <a:rPr lang="en-US" dirty="0">
                          <a:latin typeface="Lucida Sans" panose="020B0602030504020204" pitchFamily="34" charset="0"/>
                        </a:rPr>
                        <a:t>Step </a:t>
                      </a:r>
                    </a:p>
                  </a:txBody>
                  <a:tcPr/>
                </a:tc>
                <a:tc>
                  <a:txBody>
                    <a:bodyPr/>
                    <a:lstStyle/>
                    <a:p>
                      <a:r>
                        <a:rPr lang="en-US" dirty="0">
                          <a:latin typeface="Lucida Sans" panose="020B0602030504020204" pitchFamily="34" charset="0"/>
                        </a:rPr>
                        <a:t>Action</a:t>
                      </a:r>
                    </a:p>
                  </a:txBody>
                  <a:tcPr/>
                </a:tc>
                <a:extLst>
                  <a:ext uri="{0D108BD9-81ED-4DB2-BD59-A6C34878D82A}">
                    <a16:rowId xmlns:a16="http://schemas.microsoft.com/office/drawing/2014/main" val="521121606"/>
                  </a:ext>
                </a:extLst>
              </a:tr>
              <a:tr h="883056">
                <a:tc>
                  <a:txBody>
                    <a:bodyPr/>
                    <a:lstStyle/>
                    <a:p>
                      <a:r>
                        <a:rPr lang="en-US" dirty="0">
                          <a:latin typeface="Lucida Sans" panose="020B0602030504020204" pitchFamily="34" charset="0"/>
                        </a:rPr>
                        <a:t>1</a:t>
                      </a:r>
                    </a:p>
                  </a:txBody>
                  <a:tcPr/>
                </a:tc>
                <a:tc>
                  <a:txBody>
                    <a:bodyPr/>
                    <a:lstStyle/>
                    <a:p>
                      <a:r>
                        <a:rPr lang="en-US" dirty="0">
                          <a:latin typeface="Lucida Sans"/>
                        </a:rPr>
                        <a:t>Social Care Navigator identifies Member with unmet HRSN in nutrition domain </a:t>
                      </a:r>
                      <a:r>
                        <a:rPr lang="en-US">
                          <a:latin typeface="Lucida Sans"/>
                        </a:rPr>
                        <a:t>&amp; eligible for Food Prescriptions and creates/documents in Social Care Plan </a:t>
                      </a:r>
                    </a:p>
                  </a:txBody>
                  <a:tcPr/>
                </a:tc>
                <a:extLst>
                  <a:ext uri="{0D108BD9-81ED-4DB2-BD59-A6C34878D82A}">
                    <a16:rowId xmlns:a16="http://schemas.microsoft.com/office/drawing/2014/main" val="752161719"/>
                  </a:ext>
                </a:extLst>
              </a:tr>
              <a:tr h="624230">
                <a:tc>
                  <a:txBody>
                    <a:bodyPr/>
                    <a:lstStyle/>
                    <a:p>
                      <a:r>
                        <a:rPr lang="en-US" dirty="0">
                          <a:latin typeface="Lucida Sans" panose="020B0602030504020204" pitchFamily="34" charset="0"/>
                        </a:rPr>
                        <a:t>2</a:t>
                      </a:r>
                    </a:p>
                  </a:txBody>
                  <a:tcPr/>
                </a:tc>
                <a:tc>
                  <a:txBody>
                    <a:bodyPr/>
                    <a:lstStyle/>
                    <a:p>
                      <a:r>
                        <a:rPr lang="en-US">
                          <a:latin typeface="Lucida Sans"/>
                        </a:rPr>
                        <a:t>Navigator refers Member to Food Prescription Provider with in-house or contracted </a:t>
                      </a:r>
                      <a:r>
                        <a:rPr lang="en-US" dirty="0">
                          <a:latin typeface="Lucida Sans"/>
                        </a:rPr>
                        <a:t>RDN/CDN.</a:t>
                      </a:r>
                    </a:p>
                  </a:txBody>
                  <a:tcPr/>
                </a:tc>
                <a:extLst>
                  <a:ext uri="{0D108BD9-81ED-4DB2-BD59-A6C34878D82A}">
                    <a16:rowId xmlns:a16="http://schemas.microsoft.com/office/drawing/2014/main" val="3636002331"/>
                  </a:ext>
                </a:extLst>
              </a:tr>
              <a:tr h="624230">
                <a:tc>
                  <a:txBody>
                    <a:bodyPr/>
                    <a:lstStyle/>
                    <a:p>
                      <a:r>
                        <a:rPr lang="en-US" dirty="0">
                          <a:latin typeface="Lucida Sans" panose="020B0602030504020204" pitchFamily="34" charset="0"/>
                        </a:rPr>
                        <a:t>3</a:t>
                      </a:r>
                    </a:p>
                  </a:txBody>
                  <a:tcPr/>
                </a:tc>
                <a:tc>
                  <a:txBody>
                    <a:bodyPr/>
                    <a:lstStyle/>
                    <a:p>
                      <a:r>
                        <a:rPr lang="en-US" dirty="0">
                          <a:latin typeface="Lucida Sans" panose="020B0602030504020204" pitchFamily="34" charset="0"/>
                        </a:rPr>
                        <a:t>Authorization is approved by Care Compass; may be re-authorized if unmet need persists with appropriate documentation </a:t>
                      </a:r>
                    </a:p>
                  </a:txBody>
                  <a:tcPr/>
                </a:tc>
                <a:extLst>
                  <a:ext uri="{0D108BD9-81ED-4DB2-BD59-A6C34878D82A}">
                    <a16:rowId xmlns:a16="http://schemas.microsoft.com/office/drawing/2014/main" val="3594173484"/>
                  </a:ext>
                </a:extLst>
              </a:tr>
              <a:tr h="624230">
                <a:tc>
                  <a:txBody>
                    <a:bodyPr/>
                    <a:lstStyle/>
                    <a:p>
                      <a:r>
                        <a:rPr lang="en-US" dirty="0">
                          <a:latin typeface="Lucida Sans" panose="020B0602030504020204" pitchFamily="34" charset="0"/>
                        </a:rPr>
                        <a:t>4</a:t>
                      </a:r>
                    </a:p>
                  </a:txBody>
                  <a:tcPr/>
                </a:tc>
                <a:tc>
                  <a:txBody>
                    <a:bodyPr/>
                    <a:lstStyle/>
                    <a:p>
                      <a:r>
                        <a:rPr lang="en-US" dirty="0">
                          <a:latin typeface="Lucida Sans" panose="020B0602030504020204" pitchFamily="34" charset="0"/>
                        </a:rPr>
                        <a:t>RDN/CDN (or other staff) conduct initial assessment, which is approved by the RDN/CDN and uploaded into Unite Us. </a:t>
                      </a:r>
                    </a:p>
                  </a:txBody>
                  <a:tcPr/>
                </a:tc>
                <a:extLst>
                  <a:ext uri="{0D108BD9-81ED-4DB2-BD59-A6C34878D82A}">
                    <a16:rowId xmlns:a16="http://schemas.microsoft.com/office/drawing/2014/main" val="752334584"/>
                  </a:ext>
                </a:extLst>
              </a:tr>
              <a:tr h="624230">
                <a:tc>
                  <a:txBody>
                    <a:bodyPr/>
                    <a:lstStyle/>
                    <a:p>
                      <a:r>
                        <a:rPr lang="en-US" dirty="0">
                          <a:latin typeface="Lucida Sans" panose="020B0602030504020204" pitchFamily="34" charset="0"/>
                        </a:rPr>
                        <a:t>5</a:t>
                      </a:r>
                    </a:p>
                  </a:txBody>
                  <a:tcPr/>
                </a:tc>
                <a:tc>
                  <a:txBody>
                    <a:bodyPr/>
                    <a:lstStyle/>
                    <a:p>
                      <a:r>
                        <a:rPr lang="en-US">
                          <a:latin typeface="Lucida Sans"/>
                        </a:rPr>
                        <a:t>RDN/CDN designs a Member-specific box or voucher amount meeting all nutrition requirements, </a:t>
                      </a:r>
                      <a:r>
                        <a:rPr lang="en-US" dirty="0">
                          <a:latin typeface="Lucida Sans"/>
                        </a:rPr>
                        <a:t>which is uploaded into Unite Us. </a:t>
                      </a:r>
                    </a:p>
                  </a:txBody>
                  <a:tcPr/>
                </a:tc>
                <a:extLst>
                  <a:ext uri="{0D108BD9-81ED-4DB2-BD59-A6C34878D82A}">
                    <a16:rowId xmlns:a16="http://schemas.microsoft.com/office/drawing/2014/main" val="3880780951"/>
                  </a:ext>
                </a:extLst>
              </a:tr>
              <a:tr h="7778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Lucida Sans" panose="020B0602030504020204" pitchFamily="34" charset="0"/>
                        </a:rPr>
                        <a:t>6 </a:t>
                      </a:r>
                    </a:p>
                    <a:p>
                      <a:endParaRPr lang="en-US" dirty="0">
                        <a:latin typeface="Lucida Sans" panose="020B0602030504020204" pitchFamily="34" charset="0"/>
                      </a:endParaRPr>
                    </a:p>
                  </a:txBody>
                  <a:tcPr/>
                </a:tc>
                <a:tc>
                  <a:txBody>
                    <a:bodyPr/>
                    <a:lstStyle/>
                    <a:p>
                      <a:r>
                        <a:rPr lang="en-US" dirty="0">
                          <a:latin typeface="Lucida Sans" panose="020B0602030504020204" pitchFamily="34" charset="0"/>
                        </a:rPr>
                        <a:t>Provider determines appropriate billing tier based on RDN/CDN assessment and meal plan and begins meal service for member. </a:t>
                      </a:r>
                      <a:r>
                        <a:rPr lang="en-US" dirty="0">
                          <a:solidFill>
                            <a:schemeClr val="accent3"/>
                          </a:solidFill>
                          <a:latin typeface="Lucida Sans" panose="020B0602030504020204" pitchFamily="34" charset="0"/>
                        </a:rPr>
                        <a:t>Invoices weekly. </a:t>
                      </a:r>
                    </a:p>
                  </a:txBody>
                  <a:tcPr/>
                </a:tc>
                <a:extLst>
                  <a:ext uri="{0D108BD9-81ED-4DB2-BD59-A6C34878D82A}">
                    <a16:rowId xmlns:a16="http://schemas.microsoft.com/office/drawing/2014/main" val="3336321206"/>
                  </a:ext>
                </a:extLst>
              </a:tr>
              <a:tr h="624230">
                <a:tc>
                  <a:txBody>
                    <a:bodyPr/>
                    <a:lstStyle/>
                    <a:p>
                      <a:r>
                        <a:rPr lang="en-US" dirty="0">
                          <a:latin typeface="Lucida Sans" panose="020B0602030504020204" pitchFamily="34" charset="0"/>
                        </a:rPr>
                        <a:t>7</a:t>
                      </a:r>
                    </a:p>
                  </a:txBody>
                  <a:tcPr/>
                </a:tc>
                <a:tc>
                  <a:txBody>
                    <a:bodyPr/>
                    <a:lstStyle/>
                    <a:p>
                      <a:r>
                        <a:rPr lang="en-US" dirty="0">
                          <a:latin typeface="Lucida Sans" panose="020B0602030504020204" pitchFamily="34" charset="0"/>
                        </a:rPr>
                        <a:t>RDN/CDN maintains oversight of meal plan and documents adjustments. May also provide Nutritional Counseling &amp; Education under 3.1.</a:t>
                      </a:r>
                    </a:p>
                  </a:txBody>
                  <a:tcPr/>
                </a:tc>
                <a:extLst>
                  <a:ext uri="{0D108BD9-81ED-4DB2-BD59-A6C34878D82A}">
                    <a16:rowId xmlns:a16="http://schemas.microsoft.com/office/drawing/2014/main" val="691731111"/>
                  </a:ext>
                </a:extLst>
              </a:tr>
            </a:tbl>
          </a:graphicData>
        </a:graphic>
      </p:graphicFrame>
    </p:spTree>
    <p:extLst>
      <p:ext uri="{BB962C8B-B14F-4D97-AF65-F5344CB8AC3E}">
        <p14:creationId xmlns:p14="http://schemas.microsoft.com/office/powerpoint/2010/main" val="8931780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F7273-CED8-0EEB-9C71-BAD8351976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7B8D6E-E3C5-133E-9347-71B86D0BACFA}"/>
              </a:ext>
            </a:extLst>
          </p:cNvPr>
          <p:cNvSpPr>
            <a:spLocks noGrp="1"/>
          </p:cNvSpPr>
          <p:nvPr>
            <p:ph type="title"/>
          </p:nvPr>
        </p:nvSpPr>
        <p:spPr>
          <a:xfrm>
            <a:off x="533278" y="336882"/>
            <a:ext cx="10069216" cy="544513"/>
          </a:xfrm>
        </p:spPr>
        <p:txBody>
          <a:bodyPr>
            <a:normAutofit/>
          </a:bodyPr>
          <a:lstStyle/>
          <a:p>
            <a:r>
              <a:rPr lang="en-US">
                <a:latin typeface="Lucida Sans"/>
                <a:ea typeface="Tahoma"/>
                <a:cs typeface="Tahoma"/>
              </a:rPr>
              <a:t>Food Prescription – Referrals </a:t>
            </a:r>
          </a:p>
        </p:txBody>
      </p:sp>
      <p:sp>
        <p:nvSpPr>
          <p:cNvPr id="3" name="Content Placeholder 2">
            <a:extLst>
              <a:ext uri="{FF2B5EF4-FFF2-40B4-BE49-F238E27FC236}">
                <a16:creationId xmlns:a16="http://schemas.microsoft.com/office/drawing/2014/main" id="{38A2BACE-0116-94D4-2CC7-80A24047BFE3}"/>
              </a:ext>
            </a:extLst>
          </p:cNvPr>
          <p:cNvSpPr>
            <a:spLocks noGrp="1"/>
          </p:cNvSpPr>
          <p:nvPr>
            <p:ph idx="1"/>
          </p:nvPr>
        </p:nvSpPr>
        <p:spPr>
          <a:xfrm>
            <a:off x="533278" y="974264"/>
            <a:ext cx="11009538" cy="5382086"/>
          </a:xfrm>
        </p:spPr>
        <p:txBody>
          <a:bodyPr>
            <a:noAutofit/>
          </a:bodyPr>
          <a:lstStyle/>
          <a:p>
            <a:pPr fontAlgn="base"/>
            <a:r>
              <a:rPr lang="en-US" sz="1800" b="1" u="sng" dirty="0"/>
              <a:t>Eligible Medicaid Managed Care (MMC) Members must</a:t>
            </a:r>
            <a:r>
              <a:rPr lang="en-US" sz="1800" b="1" dirty="0"/>
              <a:t>:</a:t>
            </a:r>
          </a:p>
          <a:p>
            <a:pPr marL="285750" indent="-285750" fontAlgn="base">
              <a:buFont typeface="Arial" panose="020B0604020202020204" pitchFamily="34" charset="0"/>
              <a:buChar char="•"/>
            </a:pPr>
            <a:r>
              <a:rPr lang="en-US" sz="1800" dirty="0"/>
              <a:t>An unmet HRSN(s) in the nutrition domain/meet the USDA definition of low/very low food security as determined by AHC Screening </a:t>
            </a:r>
            <a:r>
              <a:rPr lang="en-US" sz="1800" u="sng" dirty="0">
                <a:solidFill>
                  <a:schemeClr val="accent1"/>
                </a:solidFill>
              </a:rPr>
              <a:t>and</a:t>
            </a:r>
            <a:endParaRPr lang="en-US" sz="1800" dirty="0"/>
          </a:p>
          <a:p>
            <a:pPr marL="285750" indent="-285750" fontAlgn="base">
              <a:buFont typeface="Arial" panose="020B0604020202020204" pitchFamily="34" charset="0"/>
              <a:buChar char="•"/>
            </a:pPr>
            <a:r>
              <a:rPr lang="en-US" sz="1800" dirty="0"/>
              <a:t>At least one of the Enhanced Population criteria (</a:t>
            </a:r>
            <a:r>
              <a:rPr lang="en-US" sz="1800" dirty="0">
                <a:hlinkClick r:id="rId3"/>
              </a:rPr>
              <a:t>SCN Operations Manual</a:t>
            </a:r>
            <a:r>
              <a:rPr lang="en-US" sz="1800" dirty="0"/>
              <a:t> Table 5-13), Social Risk Factors (Table 5-14), </a:t>
            </a:r>
            <a:r>
              <a:rPr lang="en-US" sz="1800" u="sng" dirty="0"/>
              <a:t>and</a:t>
            </a:r>
            <a:r>
              <a:rPr lang="en-US" sz="1800" dirty="0"/>
              <a:t> Clinical Criteria (Table 5-15)  </a:t>
            </a:r>
            <a:r>
              <a:rPr lang="en-US" sz="1800" u="sng" dirty="0">
                <a:solidFill>
                  <a:schemeClr val="accent1"/>
                </a:solidFill>
              </a:rPr>
              <a:t>and</a:t>
            </a:r>
            <a:endParaRPr lang="en-US" sz="1800" dirty="0"/>
          </a:p>
          <a:p>
            <a:pPr marL="285750" indent="-285750" fontAlgn="base">
              <a:buFont typeface="Arial" panose="020B0604020202020204" pitchFamily="34" charset="0"/>
              <a:buChar char="•"/>
            </a:pPr>
            <a:r>
              <a:rPr lang="en-US" sz="1800" dirty="0">
                <a:solidFill>
                  <a:schemeClr val="accent1"/>
                </a:solidFill>
              </a:rPr>
              <a:t>Be able to prepare their own meals. </a:t>
            </a:r>
          </a:p>
          <a:p>
            <a:pPr marL="285750" indent="-285750" fontAlgn="base">
              <a:buFont typeface="Arial" panose="020B0604020202020204" pitchFamily="34" charset="0"/>
              <a:buChar char="•"/>
            </a:pPr>
            <a:endParaRPr lang="en-US" sz="800" u="sng" dirty="0">
              <a:solidFill>
                <a:schemeClr val="accent1"/>
              </a:solidFill>
            </a:endParaRPr>
          </a:p>
          <a:p>
            <a:pPr fontAlgn="base"/>
            <a:r>
              <a:rPr lang="en-US" sz="1800" b="1" u="sng" dirty="0"/>
              <a:t>Duration</a:t>
            </a:r>
            <a:r>
              <a:rPr lang="en-US" sz="1800" b="1" dirty="0"/>
              <a:t>: </a:t>
            </a:r>
          </a:p>
          <a:p>
            <a:pPr marL="342900" indent="-342900" fontAlgn="base">
              <a:buFont typeface="Arial" panose="020B0604020202020204" pitchFamily="34" charset="0"/>
              <a:buChar char="•"/>
            </a:pPr>
            <a:r>
              <a:rPr lang="en-US" sz="1800" b="1" dirty="0"/>
              <a:t>Pregnant/postpartum individuals </a:t>
            </a:r>
            <a:r>
              <a:rPr lang="en-US" sz="1800" dirty="0"/>
              <a:t>may be eligible for services with each pregnancy, both throughout the pregnancy and up to 12-months post-partum. </a:t>
            </a:r>
          </a:p>
          <a:p>
            <a:pPr marL="342900" indent="-342900" fontAlgn="base">
              <a:buFont typeface="Arial" panose="020B0604020202020204" pitchFamily="34" charset="0"/>
              <a:buChar char="•"/>
            </a:pPr>
            <a:r>
              <a:rPr lang="en-US" sz="1800" b="1" dirty="0"/>
              <a:t>Other eligible individuals </a:t>
            </a:r>
            <a:r>
              <a:rPr lang="en-US" sz="1800" dirty="0"/>
              <a:t>may eligible up to 6-months at a time and may be re-authorized one-time for up to 6 additional months if the Member has an unmet need and is eligible to receive services. </a:t>
            </a:r>
            <a:endParaRPr lang="en-US" sz="1800" b="1" dirty="0">
              <a:solidFill>
                <a:schemeClr val="accent3"/>
              </a:solidFill>
            </a:endParaRPr>
          </a:p>
          <a:p>
            <a:pPr fontAlgn="base"/>
            <a:r>
              <a:rPr lang="en-US" sz="1800" b="1" u="sng" dirty="0">
                <a:solidFill>
                  <a:schemeClr val="accent3"/>
                </a:solidFill>
              </a:rPr>
              <a:t>Reminder</a:t>
            </a:r>
            <a:r>
              <a:rPr lang="en-US" sz="1800" b="1" dirty="0">
                <a:solidFill>
                  <a:schemeClr val="accent3"/>
                </a:solidFill>
              </a:rPr>
              <a:t>: Members should be referred for maximum dose &amp; duration = 6 months </a:t>
            </a:r>
          </a:p>
          <a:p>
            <a:pPr marL="285750" indent="-285750" fontAlgn="base"/>
            <a:endParaRPr lang="en-US" sz="1800" dirty="0"/>
          </a:p>
          <a:p>
            <a:pPr marL="285750" indent="-285750" fontAlgn="base"/>
            <a:endParaRPr lang="en-US" sz="2000" dirty="0"/>
          </a:p>
          <a:p>
            <a:pPr marL="285750" indent="-285750" fontAlgn="base"/>
            <a:endParaRPr lang="en-US" sz="2000" dirty="0"/>
          </a:p>
        </p:txBody>
      </p:sp>
      <p:sp>
        <p:nvSpPr>
          <p:cNvPr id="5" name="Slide Number Placeholder 4">
            <a:extLst>
              <a:ext uri="{FF2B5EF4-FFF2-40B4-BE49-F238E27FC236}">
                <a16:creationId xmlns:a16="http://schemas.microsoft.com/office/drawing/2014/main" id="{921BA887-FD98-27FE-3A58-E73EA90F678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084424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1D641-B13E-C5A3-6637-53969DDB80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8A0E04-E5AC-38EC-F9B2-8949B2E4430C}"/>
              </a:ext>
            </a:extLst>
          </p:cNvPr>
          <p:cNvSpPr>
            <a:spLocks noGrp="1"/>
          </p:cNvSpPr>
          <p:nvPr>
            <p:ph type="title"/>
          </p:nvPr>
        </p:nvSpPr>
        <p:spPr>
          <a:xfrm>
            <a:off x="628280" y="322873"/>
            <a:ext cx="10069216" cy="544513"/>
          </a:xfrm>
        </p:spPr>
        <p:txBody>
          <a:bodyPr>
            <a:normAutofit/>
          </a:bodyPr>
          <a:lstStyle/>
          <a:p>
            <a:r>
              <a:rPr lang="en-US">
                <a:latin typeface="Lucida Sans"/>
                <a:ea typeface="Tahoma"/>
                <a:cs typeface="Tahoma"/>
              </a:rPr>
              <a:t>Food Prescription – Service Delivery</a:t>
            </a:r>
          </a:p>
        </p:txBody>
      </p:sp>
      <p:sp>
        <p:nvSpPr>
          <p:cNvPr id="3" name="Content Placeholder 2">
            <a:extLst>
              <a:ext uri="{FF2B5EF4-FFF2-40B4-BE49-F238E27FC236}">
                <a16:creationId xmlns:a16="http://schemas.microsoft.com/office/drawing/2014/main" id="{1BB2FD84-72B0-FEFA-3E49-24A0AEB0DC72}"/>
              </a:ext>
            </a:extLst>
          </p:cNvPr>
          <p:cNvSpPr>
            <a:spLocks noGrp="1"/>
          </p:cNvSpPr>
          <p:nvPr>
            <p:ph idx="1"/>
          </p:nvPr>
        </p:nvSpPr>
        <p:spPr>
          <a:xfrm>
            <a:off x="736270" y="974264"/>
            <a:ext cx="10901548" cy="5382086"/>
          </a:xfrm>
        </p:spPr>
        <p:txBody>
          <a:bodyPr vert="horz" lIns="91440" tIns="45720" rIns="91440" bIns="45720" rtlCol="0" anchor="t">
            <a:noAutofit/>
          </a:bodyPr>
          <a:lstStyle/>
          <a:p>
            <a:pPr fontAlgn="base"/>
            <a:r>
              <a:rPr lang="en-US" sz="1800" b="1" dirty="0">
                <a:latin typeface="Lucida Sans"/>
                <a:ea typeface="Tahoma"/>
                <a:cs typeface="Tahoma"/>
              </a:rPr>
              <a:t>To streamline Member experience, it is </a:t>
            </a:r>
            <a:r>
              <a:rPr lang="en-US" sz="1800" b="1" dirty="0">
                <a:solidFill>
                  <a:schemeClr val="accent3"/>
                </a:solidFill>
                <a:latin typeface="Lucida Sans"/>
                <a:ea typeface="Tahoma"/>
                <a:cs typeface="Tahoma"/>
              </a:rPr>
              <a:t>recommended</a:t>
            </a:r>
            <a:r>
              <a:rPr lang="en-US" sz="1800" b="1">
                <a:latin typeface="Lucida Sans"/>
                <a:ea typeface="Tahoma"/>
                <a:cs typeface="Tahoma"/>
              </a:rPr>
              <a:t> that Food Prescription service </a:t>
            </a:r>
            <a:r>
              <a:rPr lang="en-US" sz="1800" b="1" dirty="0">
                <a:latin typeface="Lucida Sans"/>
                <a:ea typeface="Tahoma"/>
                <a:cs typeface="Tahoma"/>
              </a:rPr>
              <a:t>providers have </a:t>
            </a:r>
            <a:r>
              <a:rPr lang="en-US" sz="1800" b="1" u="sng" dirty="0">
                <a:latin typeface="Lucida Sans"/>
                <a:ea typeface="Tahoma"/>
                <a:cs typeface="Tahoma"/>
              </a:rPr>
              <a:t>in-house</a:t>
            </a:r>
            <a:r>
              <a:rPr lang="en-US" sz="1800" b="1" dirty="0">
                <a:latin typeface="Lucida Sans"/>
                <a:ea typeface="Tahoma"/>
                <a:cs typeface="Tahoma"/>
              </a:rPr>
              <a:t> RDN/CDN to conduct oversight and provide approval.  </a:t>
            </a:r>
            <a:r>
              <a:rPr lang="en-US" sz="1800" b="1" dirty="0">
                <a:solidFill>
                  <a:schemeClr val="accent3"/>
                </a:solidFill>
                <a:latin typeface="Lucida Sans"/>
                <a:ea typeface="Tahoma"/>
                <a:cs typeface="Tahoma"/>
              </a:rPr>
              <a:t>If necessary</a:t>
            </a:r>
            <a:r>
              <a:rPr lang="en-US" sz="1800" b="1" dirty="0">
                <a:latin typeface="Lucida Sans"/>
                <a:ea typeface="Tahoma"/>
                <a:cs typeface="Tahoma"/>
              </a:rPr>
              <a:t>, HRSN service providers may use a </a:t>
            </a:r>
            <a:r>
              <a:rPr lang="en-US" sz="1800" b="1" u="sng" dirty="0">
                <a:latin typeface="Lucida Sans"/>
                <a:ea typeface="Tahoma"/>
                <a:cs typeface="Tahoma"/>
              </a:rPr>
              <a:t>sub-contractor</a:t>
            </a:r>
            <a:r>
              <a:rPr lang="en-US" sz="1800" b="1" dirty="0">
                <a:latin typeface="Lucida Sans"/>
                <a:ea typeface="Tahoma"/>
                <a:cs typeface="Tahoma"/>
              </a:rPr>
              <a:t>. </a:t>
            </a:r>
          </a:p>
          <a:p>
            <a:pPr fontAlgn="base"/>
            <a:endParaRPr lang="en-US" sz="800" b="1" dirty="0"/>
          </a:p>
          <a:p>
            <a:pPr fontAlgn="base"/>
            <a:r>
              <a:rPr lang="en-US" sz="1800" b="1" u="sng" dirty="0">
                <a:solidFill>
                  <a:schemeClr val="accent1"/>
                </a:solidFill>
              </a:rPr>
              <a:t>RDN/CDN involvement is REQUIRED in two steps: </a:t>
            </a:r>
          </a:p>
          <a:p>
            <a:pPr marL="342900" indent="-342900" fontAlgn="base">
              <a:buFont typeface="+mj-lt"/>
              <a:buAutoNum type="arabicPeriod"/>
            </a:pPr>
            <a:r>
              <a:rPr lang="en-US" sz="1800" b="1" u="sng" dirty="0"/>
              <a:t>Conduct/approve an initial intake assessment with the Member</a:t>
            </a:r>
            <a:r>
              <a:rPr lang="en-US" sz="1800" b="1" dirty="0"/>
              <a:t>. </a:t>
            </a:r>
            <a:r>
              <a:rPr lang="en-US" sz="1800" dirty="0"/>
              <a:t>While it is allowable to have another staff member complete the intake assessment with the Member, </a:t>
            </a:r>
            <a:r>
              <a:rPr lang="en-US" sz="1800" dirty="0">
                <a:solidFill>
                  <a:schemeClr val="accent3"/>
                </a:solidFill>
              </a:rPr>
              <a:t>the RDN/CDN must review and approve/sign it </a:t>
            </a:r>
            <a:r>
              <a:rPr lang="en-US" sz="1800" dirty="0"/>
              <a:t>and is encouraged to provide support as needed.</a:t>
            </a:r>
          </a:p>
          <a:p>
            <a:pPr marL="342900" indent="-342900" fontAlgn="base">
              <a:buFont typeface="+mj-lt"/>
              <a:buAutoNum type="arabicPeriod"/>
            </a:pPr>
            <a:r>
              <a:rPr lang="en-US" sz="1800" b="1" u="sng" dirty="0"/>
              <a:t>Design/approve the Member meal plan</a:t>
            </a:r>
            <a:r>
              <a:rPr lang="en-US" sz="1800" b="1" dirty="0"/>
              <a:t>. </a:t>
            </a:r>
            <a:r>
              <a:rPr lang="en-US" sz="1800" dirty="0"/>
              <a:t>Using the intake assessment, </a:t>
            </a:r>
            <a:r>
              <a:rPr lang="en-US" sz="1800" dirty="0">
                <a:solidFill>
                  <a:schemeClr val="accent3"/>
                </a:solidFill>
              </a:rPr>
              <a:t>the RDN/CDN must design a clinically appropriate meal plan for the Member. </a:t>
            </a:r>
            <a:r>
              <a:rPr lang="en-US" sz="1800" dirty="0"/>
              <a:t>This meal plan should include narrative input as to how the plan is tailored to meet the specific nutritional requirements of the Member (as identified through the Member profile, initial intake assessment, etc.)</a:t>
            </a:r>
          </a:p>
          <a:p>
            <a:pPr marL="342900" indent="-342900" fontAlgn="base">
              <a:buFont typeface="+mj-lt"/>
              <a:buAutoNum type="arabicPeriod"/>
            </a:pPr>
            <a:endParaRPr lang="en-US" sz="1800" dirty="0"/>
          </a:p>
          <a:p>
            <a:pPr fontAlgn="base"/>
            <a:r>
              <a:rPr lang="en-US" sz="1800" b="1" dirty="0"/>
              <a:t>** Meals can only be delivered to the enrolled Member’s home or private residence. </a:t>
            </a:r>
          </a:p>
        </p:txBody>
      </p:sp>
      <p:sp>
        <p:nvSpPr>
          <p:cNvPr id="5" name="Slide Number Placeholder 4">
            <a:extLst>
              <a:ext uri="{FF2B5EF4-FFF2-40B4-BE49-F238E27FC236}">
                <a16:creationId xmlns:a16="http://schemas.microsoft.com/office/drawing/2014/main" id="{69F38435-6B85-3051-4F71-7FAAB94132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263766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2ADB3-3D46-977E-6C33-BB4C33E24A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780D9C-89A1-62BE-5421-35D097E944AD}"/>
              </a:ext>
            </a:extLst>
          </p:cNvPr>
          <p:cNvSpPr>
            <a:spLocks noGrp="1"/>
          </p:cNvSpPr>
          <p:nvPr>
            <p:ph type="title"/>
          </p:nvPr>
        </p:nvSpPr>
        <p:spPr>
          <a:xfrm>
            <a:off x="628280" y="322873"/>
            <a:ext cx="10069216" cy="544513"/>
          </a:xfrm>
        </p:spPr>
        <p:txBody>
          <a:bodyPr>
            <a:normAutofit/>
          </a:bodyPr>
          <a:lstStyle/>
          <a:p>
            <a:r>
              <a:rPr lang="en-US">
                <a:latin typeface="Lucida Sans"/>
                <a:ea typeface="Tahoma"/>
                <a:cs typeface="Tahoma"/>
              </a:rPr>
              <a:t>Food Prescription – Invoicing </a:t>
            </a:r>
          </a:p>
        </p:txBody>
      </p:sp>
      <p:sp>
        <p:nvSpPr>
          <p:cNvPr id="3" name="Content Placeholder 2">
            <a:extLst>
              <a:ext uri="{FF2B5EF4-FFF2-40B4-BE49-F238E27FC236}">
                <a16:creationId xmlns:a16="http://schemas.microsoft.com/office/drawing/2014/main" id="{29DFDB9F-CE9D-E859-0FE0-505969F1B22A}"/>
              </a:ext>
            </a:extLst>
          </p:cNvPr>
          <p:cNvSpPr>
            <a:spLocks noGrp="1"/>
          </p:cNvSpPr>
          <p:nvPr>
            <p:ph idx="1"/>
          </p:nvPr>
        </p:nvSpPr>
        <p:spPr>
          <a:xfrm>
            <a:off x="668420" y="891625"/>
            <a:ext cx="10855159" cy="5117290"/>
          </a:xfrm>
        </p:spPr>
        <p:txBody>
          <a:bodyPr vert="horz" lIns="91440" tIns="45720" rIns="91440" bIns="45720" rtlCol="0" anchor="t">
            <a:noAutofit/>
          </a:bodyPr>
          <a:lstStyle/>
          <a:p>
            <a:pPr marL="285750" indent="-285750" fontAlgn="base">
              <a:buFont typeface="Arial" panose="020B0604020202020204" pitchFamily="34" charset="0"/>
              <a:buChar char="•"/>
            </a:pPr>
            <a:r>
              <a:rPr lang="en-US" sz="1800" b="1" dirty="0">
                <a:solidFill>
                  <a:schemeClr val="accent3"/>
                </a:solidFill>
                <a:latin typeface="Lucida Sans"/>
                <a:ea typeface="Tahoma"/>
                <a:cs typeface="Tahoma"/>
              </a:rPr>
              <a:t>Food Prescription Boxes </a:t>
            </a:r>
            <a:r>
              <a:rPr lang="en-US" sz="1800" b="1" dirty="0">
                <a:latin typeface="Lucida Sans"/>
                <a:ea typeface="Tahoma"/>
                <a:cs typeface="Tahoma"/>
              </a:rPr>
              <a:t>are reimbursed per week, are cost-based, and have an </a:t>
            </a:r>
            <a:r>
              <a:rPr lang="en-US" sz="1800" b="1">
                <a:latin typeface="Lucida Sans"/>
                <a:ea typeface="Tahoma"/>
                <a:cs typeface="Tahoma"/>
              </a:rPr>
              <a:t>administrative cap of 15% per box.  </a:t>
            </a:r>
            <a:r>
              <a:rPr lang="en-US" sz="1800" b="1">
                <a:solidFill>
                  <a:schemeClr val="accent3"/>
                </a:solidFill>
                <a:latin typeface="Lucida Sans"/>
                <a:ea typeface="Tahoma"/>
                <a:cs typeface="Tahoma"/>
              </a:rPr>
              <a:t>Food Prescription Vouchers</a:t>
            </a:r>
            <a:r>
              <a:rPr lang="en-US" sz="1800" b="1">
                <a:latin typeface="Lucida Sans"/>
                <a:ea typeface="Tahoma"/>
                <a:cs typeface="Tahoma"/>
              </a:rPr>
              <a:t> are cost-based and have an administrative cap of $17.50 plus $3 card delivery fee </a:t>
            </a:r>
            <a:r>
              <a:rPr lang="en-US" sz="1800" b="1" u="sng">
                <a:latin typeface="Lucida Sans"/>
                <a:ea typeface="Tahoma"/>
                <a:cs typeface="Tahoma"/>
              </a:rPr>
              <a:t>per week</a:t>
            </a:r>
            <a:r>
              <a:rPr lang="en-US" sz="1800" b="1" dirty="0">
                <a:latin typeface="Lucida Sans"/>
                <a:ea typeface="Tahoma"/>
                <a:cs typeface="Tahoma"/>
              </a:rPr>
              <a:t>.</a:t>
            </a:r>
          </a:p>
          <a:p>
            <a:pPr marL="285750" indent="-285750" fontAlgn="base">
              <a:buFont typeface="Arial" panose="020B0604020202020204" pitchFamily="34" charset="0"/>
              <a:buChar char="•"/>
            </a:pPr>
            <a:endParaRPr lang="en-US" sz="800" b="1" dirty="0"/>
          </a:p>
          <a:p>
            <a:pPr marL="285750" indent="-285750" fontAlgn="base">
              <a:buFont typeface="Arial" panose="020B0604020202020204" pitchFamily="34" charset="0"/>
              <a:buChar char="•"/>
            </a:pPr>
            <a:r>
              <a:rPr lang="en-US" sz="1800" dirty="0"/>
              <a:t>Providers must invoice within the $97-$146 per week </a:t>
            </a:r>
            <a:r>
              <a:rPr lang="en-US" sz="1800" u="sng" dirty="0">
                <a:solidFill>
                  <a:schemeClr val="accent3"/>
                </a:solidFill>
              </a:rPr>
              <a:t>inclusive of</a:t>
            </a:r>
            <a:r>
              <a:rPr lang="en-US" sz="1800" dirty="0">
                <a:solidFill>
                  <a:schemeClr val="accent3"/>
                </a:solidFill>
              </a:rPr>
              <a:t> </a:t>
            </a:r>
            <a:r>
              <a:rPr lang="en-US" sz="1800" dirty="0"/>
              <a:t>RDN/CDN time (initial intake/assessment, meal plan design) and the cost of delivery. </a:t>
            </a:r>
          </a:p>
          <a:p>
            <a:pPr marL="285750" indent="-285750" fontAlgn="base">
              <a:buFont typeface="Arial" panose="020B0604020202020204" pitchFamily="34" charset="0"/>
              <a:buChar char="•"/>
            </a:pPr>
            <a:endParaRPr lang="en-US" sz="800" dirty="0"/>
          </a:p>
          <a:p>
            <a:pPr marL="342900" indent="-342900">
              <a:buFont typeface="Arial" panose="020B0604020202020204" pitchFamily="34" charset="0"/>
              <a:buChar char="•"/>
            </a:pPr>
            <a:r>
              <a:rPr lang="en-US" sz="1800">
                <a:latin typeface="Lucida Sans"/>
                <a:ea typeface="Tahoma"/>
                <a:cs typeface="Tahoma"/>
              </a:rPr>
              <a:t>Providers should invoice weekly through Unite Us. </a:t>
            </a:r>
          </a:p>
          <a:p>
            <a:pPr marL="912495" lvl="1" indent="-342900">
              <a:buFont typeface="Courier New" panose="020B0604020202020204" pitchFamily="34" charset="0"/>
              <a:buChar char="o"/>
            </a:pPr>
            <a:r>
              <a:rPr lang="en-US" sz="1600">
                <a:latin typeface="Lucida Sans"/>
                <a:ea typeface="Tahoma"/>
                <a:cs typeface="Tahoma"/>
              </a:rPr>
              <a:t>For boxes, each invoice should include a copy of an </a:t>
            </a:r>
            <a:r>
              <a:rPr lang="en-US" sz="1600" dirty="0">
                <a:latin typeface="Lucida Sans"/>
                <a:ea typeface="Tahoma"/>
                <a:cs typeface="Tahoma"/>
              </a:rPr>
              <a:t>itemized receipt showing the </a:t>
            </a:r>
            <a:r>
              <a:rPr lang="en-US" sz="1600" dirty="0">
                <a:solidFill>
                  <a:schemeClr val="accent1"/>
                </a:solidFill>
                <a:latin typeface="Lucida Sans"/>
                <a:ea typeface="Tahoma"/>
                <a:cs typeface="Tahoma"/>
              </a:rPr>
              <a:t>cost/quantities </a:t>
            </a:r>
            <a:r>
              <a:rPr lang="en-US" sz="1600">
                <a:solidFill>
                  <a:schemeClr val="accent1"/>
                </a:solidFill>
                <a:latin typeface="Lucida Sans"/>
                <a:ea typeface="Tahoma"/>
                <a:cs typeface="Tahoma"/>
              </a:rPr>
              <a:t>of the food box items </a:t>
            </a:r>
            <a:r>
              <a:rPr lang="en-US" sz="1600">
                <a:latin typeface="Lucida Sans"/>
                <a:ea typeface="Tahoma"/>
                <a:cs typeface="Tahoma"/>
              </a:rPr>
              <a:t>and any associated administrative or delivery fees. </a:t>
            </a:r>
            <a:endParaRPr lang="en-US" sz="1600" dirty="0"/>
          </a:p>
          <a:p>
            <a:pPr marL="912495" lvl="1" indent="-342900">
              <a:buFont typeface="Courier New" panose="020B0604020202020204" pitchFamily="34" charset="0"/>
              <a:buChar char="o"/>
            </a:pPr>
            <a:r>
              <a:rPr lang="en-US" sz="1600" dirty="0">
                <a:latin typeface="Lucida Sans"/>
                <a:ea typeface="Tahoma"/>
                <a:cs typeface="Tahoma"/>
              </a:rPr>
              <a:t>For Vouchers, each invoice should include a statement showing the amount of </a:t>
            </a:r>
            <a:r>
              <a:rPr lang="en-US" sz="1600" dirty="0">
                <a:solidFill>
                  <a:schemeClr val="accent1"/>
                </a:solidFill>
                <a:latin typeface="Lucida Sans"/>
                <a:ea typeface="Tahoma"/>
                <a:cs typeface="Tahoma"/>
              </a:rPr>
              <a:t>vouchers redeemed </a:t>
            </a:r>
            <a:r>
              <a:rPr lang="en-US" sz="1600" dirty="0">
                <a:latin typeface="Lucida Sans"/>
                <a:ea typeface="Tahoma"/>
                <a:cs typeface="Tahoma"/>
              </a:rPr>
              <a:t>and any administrative fees.</a:t>
            </a:r>
            <a:r>
              <a:rPr lang="en-US" sz="1600" dirty="0">
                <a:solidFill>
                  <a:schemeClr val="accent1"/>
                </a:solidFill>
                <a:latin typeface="Lucida Sans"/>
                <a:ea typeface="Tahoma"/>
                <a:cs typeface="Tahoma"/>
              </a:rPr>
              <a:t> </a:t>
            </a:r>
          </a:p>
          <a:p>
            <a:pPr fontAlgn="base"/>
            <a:endParaRPr lang="en-US" sz="800" dirty="0"/>
          </a:p>
          <a:p>
            <a:pPr marL="285750" indent="-285750" fontAlgn="base">
              <a:buFont typeface="Arial" panose="020B0604020202020204" pitchFamily="34" charset="0"/>
              <a:buChar char="•"/>
            </a:pPr>
            <a:r>
              <a:rPr lang="en-US" sz="1800" dirty="0"/>
              <a:t>It is important that Providers do not invoice at the top of the range as a standard business practice, instead, per Member invoicing should be aligned with their unique needs and follow the tiered structure included in this guidance. Care Compass is required to monitor costs to ensure service quality and program efficiency. </a:t>
            </a:r>
            <a:r>
              <a:rPr lang="en-US" sz="1800" dirty="0">
                <a:solidFill>
                  <a:schemeClr val="accent3"/>
                </a:solidFill>
              </a:rPr>
              <a:t>Invoices submitted outside of this guidance may require additional documentation or be rejected. </a:t>
            </a:r>
            <a:endParaRPr lang="en-US" sz="1800" dirty="0"/>
          </a:p>
          <a:p>
            <a:pPr marL="285750" indent="-285750" fontAlgn="base">
              <a:buFont typeface="Arial" panose="020B0604020202020204" pitchFamily="34" charset="0"/>
              <a:buChar char="•"/>
            </a:pPr>
            <a:endParaRPr lang="en-US" sz="1800" dirty="0"/>
          </a:p>
          <a:p>
            <a:pPr marL="285750" indent="-285750" fontAlgn="base">
              <a:buFont typeface="Arial" panose="020B0604020202020204" pitchFamily="34" charset="0"/>
              <a:buChar char="•"/>
            </a:pPr>
            <a:endParaRPr lang="en-US" sz="800" dirty="0">
              <a:solidFill>
                <a:schemeClr val="accent1"/>
              </a:solidFill>
            </a:endParaRPr>
          </a:p>
        </p:txBody>
      </p:sp>
      <p:sp>
        <p:nvSpPr>
          <p:cNvPr id="5" name="Slide Number Placeholder 4">
            <a:extLst>
              <a:ext uri="{FF2B5EF4-FFF2-40B4-BE49-F238E27FC236}">
                <a16:creationId xmlns:a16="http://schemas.microsoft.com/office/drawing/2014/main" id="{5FE02B6D-7C46-BC41-81E3-4208D5C828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635692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D8EA6-488D-9819-47E5-950A7B184D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8505AC-E918-FEC5-50F5-7FC1FD2E1036}"/>
              </a:ext>
            </a:extLst>
          </p:cNvPr>
          <p:cNvSpPr>
            <a:spLocks noGrp="1"/>
          </p:cNvSpPr>
          <p:nvPr>
            <p:ph type="title"/>
          </p:nvPr>
        </p:nvSpPr>
        <p:spPr>
          <a:xfrm>
            <a:off x="628279" y="322873"/>
            <a:ext cx="10725519" cy="544513"/>
          </a:xfrm>
        </p:spPr>
        <p:txBody>
          <a:bodyPr>
            <a:normAutofit/>
          </a:bodyPr>
          <a:lstStyle/>
          <a:p>
            <a:r>
              <a:rPr lang="en-US" dirty="0"/>
              <a:t>Food Prescription Boxes – Tiered Invoicing Criteria</a:t>
            </a:r>
          </a:p>
        </p:txBody>
      </p:sp>
      <p:sp>
        <p:nvSpPr>
          <p:cNvPr id="5" name="Slide Number Placeholder 4">
            <a:extLst>
              <a:ext uri="{FF2B5EF4-FFF2-40B4-BE49-F238E27FC236}">
                <a16:creationId xmlns:a16="http://schemas.microsoft.com/office/drawing/2014/main" id="{DFCE6934-119E-B894-7E11-38998F695E8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graphicFrame>
        <p:nvGraphicFramePr>
          <p:cNvPr id="7" name="Table 6">
            <a:extLst>
              <a:ext uri="{FF2B5EF4-FFF2-40B4-BE49-F238E27FC236}">
                <a16:creationId xmlns:a16="http://schemas.microsoft.com/office/drawing/2014/main" id="{41D23F22-0B54-F90D-B4CC-46BBEBF0B4DB}"/>
              </a:ext>
            </a:extLst>
          </p:cNvPr>
          <p:cNvGraphicFramePr>
            <a:graphicFrameLocks noGrp="1"/>
          </p:cNvGraphicFramePr>
          <p:nvPr>
            <p:extLst>
              <p:ext uri="{D42A27DB-BD31-4B8C-83A1-F6EECF244321}">
                <p14:modId xmlns:p14="http://schemas.microsoft.com/office/powerpoint/2010/main" val="1815417606"/>
              </p:ext>
            </p:extLst>
          </p:nvPr>
        </p:nvGraphicFramePr>
        <p:xfrm>
          <a:off x="838201" y="898120"/>
          <a:ext cx="10828975" cy="5303520"/>
        </p:xfrm>
        <a:graphic>
          <a:graphicData uri="http://schemas.openxmlformats.org/drawingml/2006/table">
            <a:tbl>
              <a:tblPr firstRow="1" bandRow="1">
                <a:tableStyleId>{5C22544A-7EE6-4342-B048-85BDC9FD1C3A}</a:tableStyleId>
              </a:tblPr>
              <a:tblGrid>
                <a:gridCol w="782451">
                  <a:extLst>
                    <a:ext uri="{9D8B030D-6E8A-4147-A177-3AD203B41FA5}">
                      <a16:colId xmlns:a16="http://schemas.microsoft.com/office/drawing/2014/main" val="4152897423"/>
                    </a:ext>
                  </a:extLst>
                </a:gridCol>
                <a:gridCol w="1158174">
                  <a:extLst>
                    <a:ext uri="{9D8B030D-6E8A-4147-A177-3AD203B41FA5}">
                      <a16:colId xmlns:a16="http://schemas.microsoft.com/office/drawing/2014/main" val="1522757277"/>
                    </a:ext>
                  </a:extLst>
                </a:gridCol>
                <a:gridCol w="5195125">
                  <a:extLst>
                    <a:ext uri="{9D8B030D-6E8A-4147-A177-3AD203B41FA5}">
                      <a16:colId xmlns:a16="http://schemas.microsoft.com/office/drawing/2014/main" val="1798324797"/>
                    </a:ext>
                  </a:extLst>
                </a:gridCol>
                <a:gridCol w="3693225">
                  <a:extLst>
                    <a:ext uri="{9D8B030D-6E8A-4147-A177-3AD203B41FA5}">
                      <a16:colId xmlns:a16="http://schemas.microsoft.com/office/drawing/2014/main" val="2942475571"/>
                    </a:ext>
                  </a:extLst>
                </a:gridCol>
              </a:tblGrid>
              <a:tr h="370840">
                <a:tc>
                  <a:txBody>
                    <a:bodyPr/>
                    <a:lstStyle/>
                    <a:p>
                      <a:r>
                        <a:rPr lang="en-US" sz="1800" dirty="0">
                          <a:latin typeface="Lucida Sans" panose="020B0602030504020204" pitchFamily="34" charset="0"/>
                        </a:rPr>
                        <a:t>Tier</a:t>
                      </a:r>
                    </a:p>
                  </a:txBody>
                  <a:tcPr/>
                </a:tc>
                <a:tc>
                  <a:txBody>
                    <a:bodyPr/>
                    <a:lstStyle/>
                    <a:p>
                      <a:r>
                        <a:rPr lang="en-US" sz="1800" dirty="0">
                          <a:latin typeface="Lucida Sans" panose="020B0602030504020204" pitchFamily="34" charset="0"/>
                        </a:rPr>
                        <a:t>Range</a:t>
                      </a:r>
                    </a:p>
                  </a:txBody>
                  <a:tcPr/>
                </a:tc>
                <a:tc>
                  <a:txBody>
                    <a:bodyPr/>
                    <a:lstStyle/>
                    <a:p>
                      <a:r>
                        <a:rPr lang="en-US" sz="1800" dirty="0">
                          <a:latin typeface="Lucida Sans" panose="020B0602030504020204" pitchFamily="34" charset="0"/>
                        </a:rPr>
                        <a:t>Service Criteria</a:t>
                      </a:r>
                    </a:p>
                  </a:txBody>
                  <a:tcPr/>
                </a:tc>
                <a:tc>
                  <a:txBody>
                    <a:bodyPr/>
                    <a:lstStyle/>
                    <a:p>
                      <a:r>
                        <a:rPr lang="en-US" sz="1800" dirty="0">
                          <a:latin typeface="Lucida Sans" panose="020B0602030504020204" pitchFamily="34" charset="0"/>
                        </a:rPr>
                        <a:t>Supporting Documentation Required** </a:t>
                      </a:r>
                    </a:p>
                  </a:txBody>
                  <a:tcPr/>
                </a:tc>
                <a:extLst>
                  <a:ext uri="{0D108BD9-81ED-4DB2-BD59-A6C34878D82A}">
                    <a16:rowId xmlns:a16="http://schemas.microsoft.com/office/drawing/2014/main" val="2671141000"/>
                  </a:ext>
                </a:extLst>
              </a:tr>
              <a:tr h="0">
                <a:tc>
                  <a:txBody>
                    <a:bodyPr/>
                    <a:lstStyle/>
                    <a:p>
                      <a:r>
                        <a:rPr lang="en-US" sz="1600" dirty="0">
                          <a:latin typeface="Lucida Sans" panose="020B0602030504020204" pitchFamily="34" charset="0"/>
                        </a:rPr>
                        <a:t>Low</a:t>
                      </a:r>
                    </a:p>
                  </a:txBody>
                  <a:tcPr/>
                </a:tc>
                <a:tc>
                  <a:txBody>
                    <a:bodyPr/>
                    <a:lstStyle/>
                    <a:p>
                      <a:r>
                        <a:rPr lang="en-US" sz="1600" dirty="0">
                          <a:latin typeface="Lucida Sans" panose="020B0602030504020204" pitchFamily="34" charset="0"/>
                        </a:rPr>
                        <a:t>$97-113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accent3"/>
                          </a:solidFill>
                          <a:latin typeface="Lucida Sans" panose="020B0602030504020204" pitchFamily="34" charset="0"/>
                        </a:rPr>
                        <a:t>Per Week</a:t>
                      </a:r>
                      <a:endParaRPr lang="en-US" sz="1600" dirty="0">
                        <a:latin typeface="Lucida Sans" panose="020B0602030504020204" pitchFamily="34" charset="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Packed shelf-stable in boxes.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Member does not have a chronic condition, special health need or food allergy.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Lucida Sans" panose="020B0602030504020204" pitchFamily="34" charset="0"/>
                        </a:rPr>
                        <a:t>Routine urban delivery (1/week) </a:t>
                      </a:r>
                    </a:p>
                  </a:txBody>
                  <a:tcPr/>
                </a:tc>
                <a:tc rowSpan="3">
                  <a:txBody>
                    <a:bodyPr/>
                    <a:lstStyle/>
                    <a:p>
                      <a:pPr marL="0" indent="0">
                        <a:buFont typeface="Arial" panose="020B0604020202020204" pitchFamily="34" charset="0"/>
                        <a:buNone/>
                      </a:pPr>
                      <a:r>
                        <a:rPr lang="en-US" sz="1600" b="1" dirty="0">
                          <a:solidFill>
                            <a:schemeClr val="accent3"/>
                          </a:solidFill>
                          <a:latin typeface="Lucida Sans"/>
                        </a:rPr>
                        <a:t>Member intake/assessment AND meal plan</a:t>
                      </a:r>
                      <a:r>
                        <a:rPr lang="en-US" sz="1600" dirty="0">
                          <a:solidFill>
                            <a:schemeClr val="accent3"/>
                          </a:solidFill>
                          <a:latin typeface="Lucida Sans"/>
                        </a:rPr>
                        <a:t> </a:t>
                      </a:r>
                      <a:r>
                        <a:rPr lang="en-US" sz="1600">
                          <a:solidFill>
                            <a:schemeClr val="tx1"/>
                          </a:solidFill>
                          <a:latin typeface="Lucida Sans"/>
                        </a:rPr>
                        <a:t>must be completed prior to service delivery </a:t>
                      </a:r>
                    </a:p>
                    <a:p>
                      <a:pPr marL="0" indent="0">
                        <a:buFont typeface="Arial" panose="020B0604020202020204" pitchFamily="34" charset="0"/>
                        <a:buNone/>
                      </a:pPr>
                      <a:endParaRPr lang="en-US" sz="1600" dirty="0">
                        <a:solidFill>
                          <a:schemeClr val="tx1"/>
                        </a:solidFill>
                        <a:latin typeface="Lucida Sans" panose="020B0602030504020204" pitchFamily="34" charset="0"/>
                      </a:endParaRPr>
                    </a:p>
                    <a:p>
                      <a:pPr marL="0" indent="0">
                        <a:buFont typeface="Arial" panose="020B0604020202020204" pitchFamily="34" charset="0"/>
                        <a:buNone/>
                      </a:pPr>
                      <a:r>
                        <a:rPr lang="en-US" sz="1600" b="1" dirty="0">
                          <a:solidFill>
                            <a:schemeClr val="accent3"/>
                          </a:solidFill>
                          <a:latin typeface="Lucida Sans"/>
                        </a:rPr>
                        <a:t>**Itemized list </a:t>
                      </a:r>
                      <a:r>
                        <a:rPr lang="en-US" sz="1600" b="1" dirty="0">
                          <a:solidFill>
                            <a:schemeClr val="tx1"/>
                          </a:solidFill>
                          <a:latin typeface="Lucida Sans"/>
                        </a:rPr>
                        <a:t>of contents in box and associated quantities and cost, receipts or purchase docs, admin costs and delivery costs if </a:t>
                      </a:r>
                      <a:r>
                        <a:rPr lang="en-US" sz="1600" b="1">
                          <a:solidFill>
                            <a:schemeClr val="tx1"/>
                          </a:solidFill>
                          <a:latin typeface="Lucida Sans"/>
                        </a:rPr>
                        <a:t>applicable should be included with invoice</a:t>
                      </a:r>
                      <a:endParaRPr lang="en-US" sz="1600">
                        <a:solidFill>
                          <a:schemeClr val="tx1"/>
                        </a:solidFill>
                        <a:latin typeface="Lucida Sans"/>
                      </a:endParaRPr>
                    </a:p>
                    <a:p>
                      <a:pPr marL="0" indent="0">
                        <a:buFont typeface="Arial" panose="020B0604020202020204" pitchFamily="34" charset="0"/>
                        <a:buNone/>
                      </a:pPr>
                      <a:endParaRPr lang="en-US" sz="1600" dirty="0">
                        <a:solidFill>
                          <a:schemeClr val="tx1"/>
                        </a:solidFill>
                        <a:latin typeface="Lucida Sans" panose="020B0602030504020204" pitchFamily="34" charset="0"/>
                      </a:endParaRPr>
                    </a:p>
                    <a:p>
                      <a:pPr marL="0" indent="0">
                        <a:buFont typeface="Arial" panose="020B0604020202020204" pitchFamily="34" charset="0"/>
                        <a:buNone/>
                      </a:pPr>
                      <a:r>
                        <a:rPr lang="en-US" sz="1600" b="1" dirty="0">
                          <a:solidFill>
                            <a:schemeClr val="accent3"/>
                          </a:solidFill>
                          <a:latin typeface="Lucida Sans" panose="020B0602030504020204" pitchFamily="34" charset="0"/>
                        </a:rPr>
                        <a:t>Other supporting documentation </a:t>
                      </a:r>
                      <a:r>
                        <a:rPr lang="en-US" sz="1600" dirty="0">
                          <a:solidFill>
                            <a:schemeClr val="tx1"/>
                          </a:solidFill>
                          <a:latin typeface="Lucida Sans" panose="020B0602030504020204" pitchFamily="34" charset="0"/>
                        </a:rPr>
                        <a:t>must be maintained in-house &amp; provided upon request, such as documented time spent by RDN/CDN, delivery details (mileage/frequency), photos of fresh meals, etc. </a:t>
                      </a:r>
                    </a:p>
                  </a:txBody>
                  <a:tcPr/>
                </a:tc>
                <a:extLst>
                  <a:ext uri="{0D108BD9-81ED-4DB2-BD59-A6C34878D82A}">
                    <a16:rowId xmlns:a16="http://schemas.microsoft.com/office/drawing/2014/main" val="3155203147"/>
                  </a:ext>
                </a:extLst>
              </a:tr>
              <a:tr h="370840">
                <a:tc>
                  <a:txBody>
                    <a:bodyPr/>
                    <a:lstStyle/>
                    <a:p>
                      <a:r>
                        <a:rPr lang="en-US" sz="1600" dirty="0">
                          <a:latin typeface="Lucida Sans" panose="020B0602030504020204" pitchFamily="34" charset="0"/>
                        </a:rPr>
                        <a:t>Med</a:t>
                      </a:r>
                    </a:p>
                  </a:txBody>
                  <a:tcPr/>
                </a:tc>
                <a:tc>
                  <a:txBody>
                    <a:bodyPr/>
                    <a:lstStyle/>
                    <a:p>
                      <a:r>
                        <a:rPr lang="en-US" sz="1600" dirty="0">
                          <a:latin typeface="Lucida Sans" panose="020B0602030504020204" pitchFamily="34" charset="0"/>
                        </a:rPr>
                        <a:t>$114-130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accent3"/>
                          </a:solidFill>
                          <a:latin typeface="Lucida Sans" panose="020B0602030504020204" pitchFamily="34" charset="0"/>
                        </a:rPr>
                        <a:t>Per Week</a:t>
                      </a:r>
                      <a:endParaRPr lang="en-US" sz="1600" dirty="0">
                        <a:latin typeface="Lucida Sans" panose="020B0602030504020204" pitchFamily="34" charset="0"/>
                      </a:endParaRPr>
                    </a:p>
                  </a:txBody>
                  <a:tcPr/>
                </a:tc>
                <a:tc>
                  <a:txBody>
                    <a:bodyPr/>
                    <a:lstStyle/>
                    <a:p>
                      <a:pPr marL="285750" indent="-285750">
                        <a:buFont typeface="Arial" panose="020B0604020202020204" pitchFamily="34" charset="0"/>
                        <a:buChar char="•"/>
                      </a:pPr>
                      <a:r>
                        <a:rPr lang="en-US" sz="1600" dirty="0">
                          <a:latin typeface="Lucida Sans" panose="020B0602030504020204" pitchFamily="34" charset="0"/>
                        </a:rPr>
                        <a:t>Minimally processed ingredients and offers culturally relevant, allergen-friendly or tailored options (gluten/dairy free, vegetarian/ vegan, kosher, halal) for chronic condition/special health need/dietary requirements. </a:t>
                      </a:r>
                    </a:p>
                    <a:p>
                      <a:pPr marL="285750" indent="-285750">
                        <a:buFont typeface="Arial" panose="020B0604020202020204" pitchFamily="34" charset="0"/>
                        <a:buChar char="•"/>
                      </a:pPr>
                      <a:r>
                        <a:rPr lang="en-US" sz="1600" dirty="0">
                          <a:latin typeface="Lucida Sans" panose="020B0602030504020204" pitchFamily="34" charset="0"/>
                        </a:rPr>
                        <a:t>May require &gt; 1 delivery/week. </a:t>
                      </a:r>
                    </a:p>
                  </a:txBody>
                  <a:tcPr/>
                </a:tc>
                <a:tc vMerge="1">
                  <a:txBody>
                    <a:bodyPr/>
                    <a:lstStyle/>
                    <a:p>
                      <a:endParaRPr lang="en-US" sz="1600" dirty="0">
                        <a:latin typeface="Lucida Sans" panose="020B0602030504020204" pitchFamily="34" charset="0"/>
                      </a:endParaRPr>
                    </a:p>
                  </a:txBody>
                  <a:tcPr/>
                </a:tc>
                <a:extLst>
                  <a:ext uri="{0D108BD9-81ED-4DB2-BD59-A6C34878D82A}">
                    <a16:rowId xmlns:a16="http://schemas.microsoft.com/office/drawing/2014/main" val="445640949"/>
                  </a:ext>
                </a:extLst>
              </a:tr>
              <a:tr h="370840">
                <a:tc>
                  <a:txBody>
                    <a:bodyPr/>
                    <a:lstStyle/>
                    <a:p>
                      <a:r>
                        <a:rPr lang="en-US" sz="1600" dirty="0">
                          <a:latin typeface="Lucida Sans" panose="020B0602030504020204" pitchFamily="34" charset="0"/>
                        </a:rPr>
                        <a:t>High </a:t>
                      </a:r>
                    </a:p>
                  </a:txBody>
                  <a:tcPr/>
                </a:tc>
                <a:tc>
                  <a:txBody>
                    <a:bodyPr/>
                    <a:lstStyle/>
                    <a:p>
                      <a:r>
                        <a:rPr lang="en-US" sz="1600" dirty="0">
                          <a:latin typeface="Lucida Sans" panose="020B0602030504020204" pitchFamily="34" charset="0"/>
                        </a:rPr>
                        <a:t>$131-146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accent3"/>
                          </a:solidFill>
                          <a:latin typeface="Lucida Sans" panose="020B0602030504020204" pitchFamily="34" charset="0"/>
                        </a:rPr>
                        <a:t>Per Week</a:t>
                      </a:r>
                      <a:endParaRPr lang="en-US" sz="1600" dirty="0">
                        <a:latin typeface="Lucida Sans" panose="020B0602030504020204" pitchFamily="34" charset="0"/>
                      </a:endParaRPr>
                    </a:p>
                    <a:p>
                      <a:endParaRPr lang="en-US" sz="1600" dirty="0">
                        <a:latin typeface="Lucida Sans" panose="020B0602030504020204" pitchFamily="34" charset="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Lucida Sans" panose="020B0602030504020204" pitchFamily="34" charset="0"/>
                        </a:rPr>
                        <a:t>Includes locally sourced products and fresh ingredients whenever possible.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Lucida Sans" panose="020B0602030504020204" pitchFamily="34" charset="0"/>
                        </a:rPr>
                        <a:t>Offers culturally relevant, allergen-friendly or tailored options (gluten/dairy free, vegetarian/ vegan, kosher, halal). Special health needs or &gt;1 chronic condition.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Lucida Sans" panose="020B0602030504020204" pitchFamily="34" charset="0"/>
                        </a:rPr>
                        <a:t>May require &gt; 1 delivery/week or has special delivery requirements. </a:t>
                      </a:r>
                    </a:p>
                  </a:txBody>
                  <a:tcPr/>
                </a:tc>
                <a:tc vMerge="1">
                  <a:txBody>
                    <a:bodyPr/>
                    <a:lstStyle/>
                    <a:p>
                      <a:endParaRPr lang="en-US" sz="1600" dirty="0">
                        <a:latin typeface="Lucida Sans" panose="020B0602030504020204" pitchFamily="34" charset="0"/>
                      </a:endParaRPr>
                    </a:p>
                  </a:txBody>
                  <a:tcPr/>
                </a:tc>
                <a:extLst>
                  <a:ext uri="{0D108BD9-81ED-4DB2-BD59-A6C34878D82A}">
                    <a16:rowId xmlns:a16="http://schemas.microsoft.com/office/drawing/2014/main" val="1832636601"/>
                  </a:ext>
                </a:extLst>
              </a:tr>
            </a:tbl>
          </a:graphicData>
        </a:graphic>
      </p:graphicFrame>
      <p:sp>
        <p:nvSpPr>
          <p:cNvPr id="9" name="TextBox 8">
            <a:extLst>
              <a:ext uri="{FF2B5EF4-FFF2-40B4-BE49-F238E27FC236}">
                <a16:creationId xmlns:a16="http://schemas.microsoft.com/office/drawing/2014/main" id="{F75C31DF-C3E8-D0D5-6A6A-622D8D4D15DD}"/>
              </a:ext>
            </a:extLst>
          </p:cNvPr>
          <p:cNvSpPr txBox="1"/>
          <p:nvPr/>
        </p:nvSpPr>
        <p:spPr>
          <a:xfrm>
            <a:off x="4577608" y="6445480"/>
            <a:ext cx="7089568" cy="307777"/>
          </a:xfrm>
          <a:prstGeom prst="rect">
            <a:avLst/>
          </a:prstGeom>
          <a:noFill/>
        </p:spPr>
        <p:txBody>
          <a:bodyPr wrap="square" rtlCol="0">
            <a:spAutoFit/>
          </a:bodyPr>
          <a:lstStyle/>
          <a:p>
            <a:r>
              <a:rPr lang="en-US" sz="1400" dirty="0">
                <a:effectLst/>
                <a:latin typeface="Lucida Sans" panose="020B0602030504020204" pitchFamily="34" charset="0"/>
                <a:ea typeface="Calibri" panose="020F0502020204030204" pitchFamily="34" charset="0"/>
              </a:rPr>
              <a:t>*All meals must be aligned with evidence-based nutrition standards </a:t>
            </a:r>
          </a:p>
        </p:txBody>
      </p:sp>
    </p:spTree>
    <p:extLst>
      <p:ext uri="{BB962C8B-B14F-4D97-AF65-F5344CB8AC3E}">
        <p14:creationId xmlns:p14="http://schemas.microsoft.com/office/powerpoint/2010/main" val="8751263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D8EA6-488D-9819-47E5-950A7B184D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8505AC-E918-FEC5-50F5-7FC1FD2E1036}"/>
              </a:ext>
            </a:extLst>
          </p:cNvPr>
          <p:cNvSpPr>
            <a:spLocks noGrp="1"/>
          </p:cNvSpPr>
          <p:nvPr>
            <p:ph type="title"/>
          </p:nvPr>
        </p:nvSpPr>
        <p:spPr>
          <a:xfrm>
            <a:off x="628279" y="322873"/>
            <a:ext cx="10725519" cy="544513"/>
          </a:xfrm>
        </p:spPr>
        <p:txBody>
          <a:bodyPr>
            <a:normAutofit/>
          </a:bodyPr>
          <a:lstStyle/>
          <a:p>
            <a:r>
              <a:rPr lang="en-US" dirty="0"/>
              <a:t>Food Prescription Vouchers – Tiered Invoicing Criteria</a:t>
            </a:r>
          </a:p>
        </p:txBody>
      </p:sp>
      <p:sp>
        <p:nvSpPr>
          <p:cNvPr id="5" name="Slide Number Placeholder 4">
            <a:extLst>
              <a:ext uri="{FF2B5EF4-FFF2-40B4-BE49-F238E27FC236}">
                <a16:creationId xmlns:a16="http://schemas.microsoft.com/office/drawing/2014/main" id="{DFCE6934-119E-B894-7E11-38998F695E8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graphicFrame>
        <p:nvGraphicFramePr>
          <p:cNvPr id="7" name="Table 6">
            <a:extLst>
              <a:ext uri="{FF2B5EF4-FFF2-40B4-BE49-F238E27FC236}">
                <a16:creationId xmlns:a16="http://schemas.microsoft.com/office/drawing/2014/main" id="{41D23F22-0B54-F90D-B4CC-46BBEBF0B4DB}"/>
              </a:ext>
            </a:extLst>
          </p:cNvPr>
          <p:cNvGraphicFramePr>
            <a:graphicFrameLocks noGrp="1"/>
          </p:cNvGraphicFramePr>
          <p:nvPr>
            <p:extLst>
              <p:ext uri="{D42A27DB-BD31-4B8C-83A1-F6EECF244321}">
                <p14:modId xmlns:p14="http://schemas.microsoft.com/office/powerpoint/2010/main" val="112818356"/>
              </p:ext>
            </p:extLst>
          </p:nvPr>
        </p:nvGraphicFramePr>
        <p:xfrm>
          <a:off x="838201" y="898120"/>
          <a:ext cx="10828975" cy="4145280"/>
        </p:xfrm>
        <a:graphic>
          <a:graphicData uri="http://schemas.openxmlformats.org/drawingml/2006/table">
            <a:tbl>
              <a:tblPr firstRow="1" bandRow="1">
                <a:tableStyleId>{5C22544A-7EE6-4342-B048-85BDC9FD1C3A}</a:tableStyleId>
              </a:tblPr>
              <a:tblGrid>
                <a:gridCol w="782451">
                  <a:extLst>
                    <a:ext uri="{9D8B030D-6E8A-4147-A177-3AD203B41FA5}">
                      <a16:colId xmlns:a16="http://schemas.microsoft.com/office/drawing/2014/main" val="4152897423"/>
                    </a:ext>
                  </a:extLst>
                </a:gridCol>
                <a:gridCol w="1158174">
                  <a:extLst>
                    <a:ext uri="{9D8B030D-6E8A-4147-A177-3AD203B41FA5}">
                      <a16:colId xmlns:a16="http://schemas.microsoft.com/office/drawing/2014/main" val="1522757277"/>
                    </a:ext>
                  </a:extLst>
                </a:gridCol>
                <a:gridCol w="5195125">
                  <a:extLst>
                    <a:ext uri="{9D8B030D-6E8A-4147-A177-3AD203B41FA5}">
                      <a16:colId xmlns:a16="http://schemas.microsoft.com/office/drawing/2014/main" val="1798324797"/>
                    </a:ext>
                  </a:extLst>
                </a:gridCol>
                <a:gridCol w="3693225">
                  <a:extLst>
                    <a:ext uri="{9D8B030D-6E8A-4147-A177-3AD203B41FA5}">
                      <a16:colId xmlns:a16="http://schemas.microsoft.com/office/drawing/2014/main" val="2942475571"/>
                    </a:ext>
                  </a:extLst>
                </a:gridCol>
              </a:tblGrid>
              <a:tr h="370840">
                <a:tc>
                  <a:txBody>
                    <a:bodyPr/>
                    <a:lstStyle/>
                    <a:p>
                      <a:r>
                        <a:rPr lang="en-US" sz="1800" dirty="0">
                          <a:latin typeface="Lucida Sans" panose="020B0602030504020204" pitchFamily="34" charset="0"/>
                        </a:rPr>
                        <a:t>Tier</a:t>
                      </a:r>
                    </a:p>
                  </a:txBody>
                  <a:tcPr/>
                </a:tc>
                <a:tc>
                  <a:txBody>
                    <a:bodyPr/>
                    <a:lstStyle/>
                    <a:p>
                      <a:r>
                        <a:rPr lang="en-US" sz="1800" dirty="0">
                          <a:latin typeface="Lucida Sans" panose="020B0602030504020204" pitchFamily="34" charset="0"/>
                        </a:rPr>
                        <a:t>Range</a:t>
                      </a:r>
                    </a:p>
                  </a:txBody>
                  <a:tcPr/>
                </a:tc>
                <a:tc>
                  <a:txBody>
                    <a:bodyPr/>
                    <a:lstStyle/>
                    <a:p>
                      <a:r>
                        <a:rPr lang="en-US" sz="1800" dirty="0">
                          <a:latin typeface="Lucida Sans" panose="020B0602030504020204" pitchFamily="34" charset="0"/>
                        </a:rPr>
                        <a:t>Service Criteria</a:t>
                      </a:r>
                    </a:p>
                  </a:txBody>
                  <a:tcPr/>
                </a:tc>
                <a:tc>
                  <a:txBody>
                    <a:bodyPr/>
                    <a:lstStyle/>
                    <a:p>
                      <a:r>
                        <a:rPr lang="en-US" sz="1800" dirty="0">
                          <a:latin typeface="Lucida Sans" panose="020B0602030504020204" pitchFamily="34" charset="0"/>
                        </a:rPr>
                        <a:t>Supporting Documentation Required** </a:t>
                      </a:r>
                    </a:p>
                  </a:txBody>
                  <a:tcPr/>
                </a:tc>
                <a:extLst>
                  <a:ext uri="{0D108BD9-81ED-4DB2-BD59-A6C34878D82A}">
                    <a16:rowId xmlns:a16="http://schemas.microsoft.com/office/drawing/2014/main" val="2671141000"/>
                  </a:ext>
                </a:extLst>
              </a:tr>
              <a:tr h="0">
                <a:tc>
                  <a:txBody>
                    <a:bodyPr/>
                    <a:lstStyle/>
                    <a:p>
                      <a:r>
                        <a:rPr lang="en-US" sz="1600" dirty="0">
                          <a:latin typeface="Lucida Sans" panose="020B0602030504020204" pitchFamily="34" charset="0"/>
                        </a:rPr>
                        <a:t>Low</a:t>
                      </a:r>
                    </a:p>
                  </a:txBody>
                  <a:tcPr/>
                </a:tc>
                <a:tc>
                  <a:txBody>
                    <a:bodyPr/>
                    <a:lstStyle/>
                    <a:p>
                      <a:r>
                        <a:rPr lang="en-US" sz="1600" dirty="0">
                          <a:latin typeface="Lucida Sans" panose="020B0602030504020204" pitchFamily="34" charset="0"/>
                        </a:rPr>
                        <a:t>$97-113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accent3"/>
                          </a:solidFill>
                          <a:latin typeface="Lucida Sans" panose="020B0602030504020204" pitchFamily="34" charset="0"/>
                        </a:rPr>
                        <a:t>Per Week</a:t>
                      </a:r>
                      <a:endParaRPr lang="en-US" sz="1600" dirty="0">
                        <a:latin typeface="Lucida Sans" panose="020B0602030504020204" pitchFamily="34" charset="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Lucida Sans" panose="020B0602030504020204" pitchFamily="34" charset="0"/>
                        </a:rPr>
                        <a:t>Intake/assessment completed by in-house HRSN staff w/RDN/CDN approval. </a:t>
                      </a:r>
                    </a:p>
                  </a:txBody>
                  <a:tcPr/>
                </a:tc>
                <a:tc rowSpan="3">
                  <a:txBody>
                    <a:bodyPr/>
                    <a:lstStyle/>
                    <a:p>
                      <a:pPr marL="0" lvl="0" indent="0">
                        <a:buNone/>
                      </a:pPr>
                      <a:r>
                        <a:rPr lang="en-US" sz="1600" b="1" i="0" u="none" strike="noStrike" noProof="0">
                          <a:solidFill>
                            <a:schemeClr val="accent3"/>
                          </a:solidFill>
                          <a:latin typeface="Lucida Sans"/>
                        </a:rPr>
                        <a:t>Member intake/assessment AND meal plan</a:t>
                      </a:r>
                      <a:r>
                        <a:rPr lang="en-US" sz="1600" b="0" i="0" u="none" strike="noStrike" noProof="0" dirty="0">
                          <a:solidFill>
                            <a:schemeClr val="accent3"/>
                          </a:solidFill>
                          <a:latin typeface="Lucida Sans"/>
                        </a:rPr>
                        <a:t> </a:t>
                      </a:r>
                      <a:r>
                        <a:rPr lang="en-US" sz="1600" b="0" i="0" u="none" strike="noStrike" noProof="0">
                          <a:solidFill>
                            <a:schemeClr val="tx1"/>
                          </a:solidFill>
                          <a:latin typeface="Lucida Sans"/>
                        </a:rPr>
                        <a:t>must be completed prior to service delivery </a:t>
                      </a:r>
                    </a:p>
                    <a:p>
                      <a:pPr marL="0" indent="0">
                        <a:buFont typeface="Arial" panose="020B0604020202020204" pitchFamily="34" charset="0"/>
                        <a:buNone/>
                      </a:pPr>
                      <a:endParaRPr lang="en-US" sz="1600" dirty="0">
                        <a:solidFill>
                          <a:schemeClr val="tx1"/>
                        </a:solidFill>
                        <a:latin typeface="Lucida Sans" panose="020B0602030504020204" pitchFamily="34" charset="0"/>
                      </a:endParaRPr>
                    </a:p>
                    <a:p>
                      <a:pPr marL="0" indent="0">
                        <a:buFont typeface="Arial" panose="020B0604020202020204" pitchFamily="34" charset="0"/>
                        <a:buNone/>
                      </a:pPr>
                      <a:r>
                        <a:rPr lang="en-US" sz="1600" b="1" dirty="0">
                          <a:solidFill>
                            <a:schemeClr val="accent3"/>
                          </a:solidFill>
                          <a:latin typeface="Lucida Sans" panose="020B0602030504020204" pitchFamily="34" charset="0"/>
                        </a:rPr>
                        <a:t>**Itemized receipts/statements </a:t>
                      </a:r>
                      <a:r>
                        <a:rPr lang="en-US" sz="1600" dirty="0">
                          <a:solidFill>
                            <a:schemeClr val="tx1"/>
                          </a:solidFill>
                          <a:latin typeface="Lucida Sans" panose="020B0602030504020204" pitchFamily="34" charset="0"/>
                        </a:rPr>
                        <a:t>including breakdown of voucher redemption amount/location and administrative charges. </a:t>
                      </a:r>
                    </a:p>
                    <a:p>
                      <a:pPr marL="0" indent="0">
                        <a:buFont typeface="Arial" panose="020B0604020202020204" pitchFamily="34" charset="0"/>
                        <a:buNone/>
                      </a:pPr>
                      <a:endParaRPr lang="en-US" sz="1600" dirty="0">
                        <a:solidFill>
                          <a:schemeClr val="tx1"/>
                        </a:solidFill>
                        <a:latin typeface="Lucida Sans" panose="020B0602030504020204" pitchFamily="34" charset="0"/>
                      </a:endParaRPr>
                    </a:p>
                    <a:p>
                      <a:pPr marL="0" indent="0">
                        <a:buFont typeface="Arial" panose="020B0604020202020204" pitchFamily="34" charset="0"/>
                        <a:buNone/>
                      </a:pPr>
                      <a:r>
                        <a:rPr lang="en-US" sz="1600" b="1" dirty="0">
                          <a:solidFill>
                            <a:schemeClr val="accent3"/>
                          </a:solidFill>
                          <a:latin typeface="Lucida Sans"/>
                        </a:rPr>
                        <a:t>Other supporting documentation </a:t>
                      </a:r>
                      <a:r>
                        <a:rPr lang="en-US" sz="1600" dirty="0">
                          <a:solidFill>
                            <a:schemeClr val="tx1"/>
                          </a:solidFill>
                          <a:latin typeface="Lucida Sans"/>
                        </a:rPr>
                        <a:t>must be maintained in-house &amp; provided upon request, such as documented time spent by </a:t>
                      </a:r>
                      <a:r>
                        <a:rPr lang="en-US" sz="1600">
                          <a:solidFill>
                            <a:schemeClr val="tx1"/>
                          </a:solidFill>
                          <a:latin typeface="Lucida Sans"/>
                        </a:rPr>
                        <a:t>RDN/CDN</a:t>
                      </a:r>
                    </a:p>
                  </a:txBody>
                  <a:tcPr/>
                </a:tc>
                <a:extLst>
                  <a:ext uri="{0D108BD9-81ED-4DB2-BD59-A6C34878D82A}">
                    <a16:rowId xmlns:a16="http://schemas.microsoft.com/office/drawing/2014/main" val="3155203147"/>
                  </a:ext>
                </a:extLst>
              </a:tr>
              <a:tr h="370840">
                <a:tc>
                  <a:txBody>
                    <a:bodyPr/>
                    <a:lstStyle/>
                    <a:p>
                      <a:r>
                        <a:rPr lang="en-US" sz="1600" dirty="0">
                          <a:latin typeface="Lucida Sans" panose="020B0602030504020204" pitchFamily="34" charset="0"/>
                        </a:rPr>
                        <a:t>Med</a:t>
                      </a:r>
                    </a:p>
                  </a:txBody>
                  <a:tcPr/>
                </a:tc>
                <a:tc>
                  <a:txBody>
                    <a:bodyPr/>
                    <a:lstStyle/>
                    <a:p>
                      <a:r>
                        <a:rPr lang="en-US" sz="1600" dirty="0">
                          <a:latin typeface="Lucida Sans" panose="020B0602030504020204" pitchFamily="34" charset="0"/>
                        </a:rPr>
                        <a:t>$114-130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accent3"/>
                          </a:solidFill>
                          <a:latin typeface="Lucida Sans" panose="020B0602030504020204" pitchFamily="34" charset="0"/>
                        </a:rPr>
                        <a:t>Per Week</a:t>
                      </a:r>
                      <a:endParaRPr lang="en-US" sz="1600" dirty="0">
                        <a:latin typeface="Lucida Sans" panose="020B0602030504020204" pitchFamily="34" charset="0"/>
                      </a:endParaRPr>
                    </a:p>
                  </a:txBody>
                  <a:tcPr/>
                </a:tc>
                <a:tc>
                  <a:txBody>
                    <a:bodyPr/>
                    <a:lstStyle/>
                    <a:p>
                      <a:pPr marL="285750" indent="-285750">
                        <a:buFont typeface="Arial" panose="020B0604020202020204" pitchFamily="34" charset="0"/>
                        <a:buChar char="•"/>
                      </a:pPr>
                      <a:r>
                        <a:rPr lang="en-US" sz="1600" dirty="0">
                          <a:latin typeface="Lucida Sans" panose="020B0602030504020204" pitchFamily="34" charset="0"/>
                        </a:rPr>
                        <a:t>Intake/assessment completed by in-house HRSN staff w/RDN/CDN approval. </a:t>
                      </a:r>
                    </a:p>
                  </a:txBody>
                  <a:tcPr/>
                </a:tc>
                <a:tc vMerge="1">
                  <a:txBody>
                    <a:bodyPr/>
                    <a:lstStyle/>
                    <a:p>
                      <a:endParaRPr lang="en-US" sz="1600" dirty="0">
                        <a:latin typeface="Lucida Sans" panose="020B0602030504020204" pitchFamily="34" charset="0"/>
                      </a:endParaRPr>
                    </a:p>
                  </a:txBody>
                  <a:tcPr/>
                </a:tc>
                <a:extLst>
                  <a:ext uri="{0D108BD9-81ED-4DB2-BD59-A6C34878D82A}">
                    <a16:rowId xmlns:a16="http://schemas.microsoft.com/office/drawing/2014/main" val="445640949"/>
                  </a:ext>
                </a:extLst>
              </a:tr>
              <a:tr h="370840">
                <a:tc>
                  <a:txBody>
                    <a:bodyPr/>
                    <a:lstStyle/>
                    <a:p>
                      <a:r>
                        <a:rPr lang="en-US" sz="1600" dirty="0">
                          <a:latin typeface="Lucida Sans" panose="020B0602030504020204" pitchFamily="34" charset="0"/>
                        </a:rPr>
                        <a:t>High </a:t>
                      </a:r>
                    </a:p>
                  </a:txBody>
                  <a:tcPr/>
                </a:tc>
                <a:tc>
                  <a:txBody>
                    <a:bodyPr/>
                    <a:lstStyle/>
                    <a:p>
                      <a:r>
                        <a:rPr lang="en-US" sz="1600" dirty="0">
                          <a:latin typeface="Lucida Sans" panose="020B0602030504020204" pitchFamily="34" charset="0"/>
                        </a:rPr>
                        <a:t>$131-146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accent3"/>
                          </a:solidFill>
                          <a:latin typeface="Lucida Sans" panose="020B0602030504020204" pitchFamily="34" charset="0"/>
                        </a:rPr>
                        <a:t>Per Week</a:t>
                      </a:r>
                      <a:endParaRPr lang="en-US" sz="1600" dirty="0">
                        <a:latin typeface="Lucida Sans" panose="020B0602030504020204" pitchFamily="34" charset="0"/>
                      </a:endParaRPr>
                    </a:p>
                    <a:p>
                      <a:endParaRPr lang="en-US" sz="1600" dirty="0">
                        <a:latin typeface="Lucida Sans" panose="020B0602030504020204" pitchFamily="34" charset="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Lucida Sans" panose="020B0602030504020204" pitchFamily="34" charset="0"/>
                        </a:rPr>
                        <a:t>Intake/assessment completed by in-house HRSN staff w/RDN/CDN approval.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Lucida Sans" panose="020B0602030504020204" pitchFamily="34" charset="0"/>
                        </a:rPr>
                        <a:t>Provider works with vendors that offer culturally relevant, allergen-friendly or tailored options (gluten/dairy free, vegetarian/ vegan, kosher, halal) to accommodate member special health need/chronic condition or diet. </a:t>
                      </a:r>
                    </a:p>
                  </a:txBody>
                  <a:tcPr/>
                </a:tc>
                <a:tc vMerge="1">
                  <a:txBody>
                    <a:bodyPr/>
                    <a:lstStyle/>
                    <a:p>
                      <a:endParaRPr lang="en-US" sz="1600" dirty="0">
                        <a:latin typeface="Lucida Sans" panose="020B0602030504020204" pitchFamily="34" charset="0"/>
                      </a:endParaRPr>
                    </a:p>
                  </a:txBody>
                  <a:tcPr/>
                </a:tc>
                <a:extLst>
                  <a:ext uri="{0D108BD9-81ED-4DB2-BD59-A6C34878D82A}">
                    <a16:rowId xmlns:a16="http://schemas.microsoft.com/office/drawing/2014/main" val="1832636601"/>
                  </a:ext>
                </a:extLst>
              </a:tr>
            </a:tbl>
          </a:graphicData>
        </a:graphic>
      </p:graphicFrame>
      <p:sp>
        <p:nvSpPr>
          <p:cNvPr id="9" name="TextBox 8">
            <a:extLst>
              <a:ext uri="{FF2B5EF4-FFF2-40B4-BE49-F238E27FC236}">
                <a16:creationId xmlns:a16="http://schemas.microsoft.com/office/drawing/2014/main" id="{F75C31DF-C3E8-D0D5-6A6A-622D8D4D15DD}"/>
              </a:ext>
            </a:extLst>
          </p:cNvPr>
          <p:cNvSpPr txBox="1"/>
          <p:nvPr/>
        </p:nvSpPr>
        <p:spPr>
          <a:xfrm>
            <a:off x="2323607" y="5375104"/>
            <a:ext cx="9343569" cy="1169551"/>
          </a:xfrm>
          <a:prstGeom prst="rect">
            <a:avLst/>
          </a:prstGeom>
          <a:noFill/>
        </p:spPr>
        <p:txBody>
          <a:bodyPr wrap="square" rtlCol="0">
            <a:spAutoFit/>
          </a:bodyPr>
          <a:lstStyle/>
          <a:p>
            <a:r>
              <a:rPr lang="en-US" sz="1400" dirty="0">
                <a:solidFill>
                  <a:schemeClr val="accent3"/>
                </a:solidFill>
                <a:effectLst/>
                <a:latin typeface="Lucida Sans" panose="020B0602030504020204" pitchFamily="34" charset="0"/>
                <a:ea typeface="Calibri" panose="020F0502020204030204" pitchFamily="34" charset="0"/>
              </a:rPr>
              <a:t>*All </a:t>
            </a:r>
            <a:r>
              <a:rPr lang="en-US" sz="1400" dirty="0">
                <a:solidFill>
                  <a:schemeClr val="accent3"/>
                </a:solidFill>
                <a:latin typeface="Lucida Sans" panose="020B0602030504020204" pitchFamily="34" charset="0"/>
                <a:ea typeface="Calibri" panose="020F0502020204030204" pitchFamily="34" charset="0"/>
              </a:rPr>
              <a:t>prescription vouchers</a:t>
            </a:r>
            <a:r>
              <a:rPr lang="en-US" sz="1400" dirty="0">
                <a:solidFill>
                  <a:schemeClr val="accent3"/>
                </a:solidFill>
                <a:effectLst/>
                <a:latin typeface="Lucida Sans" panose="020B0602030504020204" pitchFamily="34" charset="0"/>
                <a:ea typeface="Calibri" panose="020F0502020204030204" pitchFamily="34" charset="0"/>
              </a:rPr>
              <a:t> must be aligned with evidence-based nutrition standards</a:t>
            </a:r>
          </a:p>
          <a:p>
            <a:r>
              <a:rPr lang="en-US" sz="1400" dirty="0">
                <a:solidFill>
                  <a:schemeClr val="accent3"/>
                </a:solidFill>
                <a:latin typeface="Lucida Sans" panose="020B0602030504020204" pitchFamily="34" charset="0"/>
                <a:ea typeface="Calibri" panose="020F0502020204030204" pitchFamily="34" charset="0"/>
              </a:rPr>
              <a:t>*Provider should make every effort to </a:t>
            </a:r>
            <a:r>
              <a:rPr lang="en-US" sz="1400" u="sng" dirty="0">
                <a:solidFill>
                  <a:schemeClr val="accent3"/>
                </a:solidFill>
                <a:latin typeface="Lucida Sans" panose="020B0602030504020204" pitchFamily="34" charset="0"/>
                <a:ea typeface="Calibri" panose="020F0502020204030204" pitchFamily="34" charset="0"/>
              </a:rPr>
              <a:t>support voucher redemption </a:t>
            </a:r>
            <a:r>
              <a:rPr lang="en-US" sz="1400" dirty="0">
                <a:solidFill>
                  <a:schemeClr val="accent3"/>
                </a:solidFill>
                <a:latin typeface="Lucida Sans" panose="020B0602030504020204" pitchFamily="34" charset="0"/>
                <a:ea typeface="Calibri" panose="020F0502020204030204" pitchFamily="34" charset="0"/>
              </a:rPr>
              <a:t>weekly for each member being served. </a:t>
            </a:r>
          </a:p>
          <a:p>
            <a:r>
              <a:rPr lang="en-US" sz="1400" dirty="0">
                <a:solidFill>
                  <a:schemeClr val="accent3"/>
                </a:solidFill>
                <a:latin typeface="Lucida Sans" panose="020B0602030504020204" pitchFamily="34" charset="0"/>
                <a:ea typeface="Calibri" panose="020F0502020204030204" pitchFamily="34" charset="0"/>
              </a:rPr>
              <a:t>*Vouchers </a:t>
            </a:r>
            <a:r>
              <a:rPr lang="en-US" sz="1400" u="sng" dirty="0">
                <a:solidFill>
                  <a:schemeClr val="accent3"/>
                </a:solidFill>
                <a:latin typeface="Lucida Sans" panose="020B0602030504020204" pitchFamily="34" charset="0"/>
                <a:ea typeface="Calibri" panose="020F0502020204030204" pitchFamily="34" charset="0"/>
              </a:rPr>
              <a:t>cannot</a:t>
            </a:r>
            <a:r>
              <a:rPr lang="en-US" sz="1400" dirty="0">
                <a:solidFill>
                  <a:schemeClr val="accent3"/>
                </a:solidFill>
                <a:latin typeface="Lucida Sans" panose="020B0602030504020204" pitchFamily="34" charset="0"/>
                <a:ea typeface="Calibri" panose="020F0502020204030204" pitchFamily="34" charset="0"/>
              </a:rPr>
              <a:t> be invoiced unless they are redeemed. </a:t>
            </a:r>
          </a:p>
          <a:p>
            <a:r>
              <a:rPr lang="en-US" sz="1400" dirty="0">
                <a:solidFill>
                  <a:schemeClr val="accent3"/>
                </a:solidFill>
                <a:effectLst/>
                <a:latin typeface="Lucida Sans" panose="020B0602030504020204" pitchFamily="34" charset="0"/>
                <a:ea typeface="Calibri" panose="020F0502020204030204" pitchFamily="34" charset="0"/>
              </a:rPr>
              <a:t>*Administrative fees </a:t>
            </a:r>
            <a:r>
              <a:rPr lang="en-US" sz="1400" dirty="0">
                <a:solidFill>
                  <a:schemeClr val="accent3"/>
                </a:solidFill>
                <a:latin typeface="Lucida Sans" panose="020B0602030504020204" pitchFamily="34" charset="0"/>
                <a:ea typeface="Calibri" panose="020F0502020204030204" pitchFamily="34" charset="0"/>
              </a:rPr>
              <a:t>associated with vouchers </a:t>
            </a:r>
            <a:r>
              <a:rPr lang="en-US" sz="1400" u="sng" dirty="0">
                <a:solidFill>
                  <a:schemeClr val="accent3"/>
                </a:solidFill>
                <a:latin typeface="Lucida Sans" panose="020B0602030504020204" pitchFamily="34" charset="0"/>
                <a:ea typeface="Calibri" panose="020F0502020204030204" pitchFamily="34" charset="0"/>
              </a:rPr>
              <a:t>cannot</a:t>
            </a:r>
            <a:r>
              <a:rPr lang="en-US" sz="1400" dirty="0">
                <a:solidFill>
                  <a:schemeClr val="accent3"/>
                </a:solidFill>
                <a:latin typeface="Lucida Sans" panose="020B0602030504020204" pitchFamily="34" charset="0"/>
                <a:ea typeface="Calibri" panose="020F0502020204030204" pitchFamily="34" charset="0"/>
              </a:rPr>
              <a:t> be billed without a redeemed v</a:t>
            </a:r>
            <a:r>
              <a:rPr lang="en-US" sz="1400" dirty="0">
                <a:solidFill>
                  <a:schemeClr val="accent3"/>
                </a:solidFill>
                <a:effectLst/>
                <a:latin typeface="Lucida Sans" panose="020B0602030504020204" pitchFamily="34" charset="0"/>
                <a:ea typeface="Calibri" panose="020F0502020204030204" pitchFamily="34" charset="0"/>
              </a:rPr>
              <a:t>ouchers. Vouchers with administrative costs may be subject to minimum weekly redemption. </a:t>
            </a:r>
          </a:p>
        </p:txBody>
      </p:sp>
    </p:spTree>
    <p:extLst>
      <p:ext uri="{BB962C8B-B14F-4D97-AF65-F5344CB8AC3E}">
        <p14:creationId xmlns:p14="http://schemas.microsoft.com/office/powerpoint/2010/main" val="22522121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89195A-147B-FF17-A122-1CBDB7CF828A}"/>
              </a:ext>
            </a:extLst>
          </p:cNvPr>
          <p:cNvSpPr>
            <a:spLocks noGrp="1"/>
          </p:cNvSpPr>
          <p:nvPr>
            <p:ph type="body" sz="quarter" idx="11"/>
          </p:nvPr>
        </p:nvSpPr>
        <p:spPr>
          <a:xfrm>
            <a:off x="237565" y="2801073"/>
            <a:ext cx="5995219" cy="1250857"/>
          </a:xfrm>
        </p:spPr>
        <p:txBody>
          <a:bodyPr>
            <a:normAutofit fontScale="55000" lnSpcReduction="20000"/>
          </a:bodyPr>
          <a:lstStyle/>
          <a:p>
            <a:r>
              <a:rPr lang="en-US">
                <a:latin typeface="Lucida Sans"/>
                <a:ea typeface="Tahoma"/>
                <a:cs typeface="Tahoma"/>
              </a:rPr>
              <a:t>Enhanced HRSN Nutrition: </a:t>
            </a:r>
            <a:endParaRPr lang="en-US"/>
          </a:p>
          <a:p>
            <a:r>
              <a:rPr lang="en-US">
                <a:latin typeface="Lucida Sans"/>
                <a:ea typeface="Tahoma"/>
                <a:cs typeface="Tahoma"/>
              </a:rPr>
              <a:t>Fresh Produce and Non-Perishable Groceries (Pantry Stocking)</a:t>
            </a:r>
            <a:endParaRPr lang="en-US"/>
          </a:p>
        </p:txBody>
      </p:sp>
    </p:spTree>
    <p:extLst>
      <p:ext uri="{BB962C8B-B14F-4D97-AF65-F5344CB8AC3E}">
        <p14:creationId xmlns:p14="http://schemas.microsoft.com/office/powerpoint/2010/main" val="3147566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C1734-DE80-DCF3-71C4-82E58C8CDD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C1FDD8-8A9A-82EF-5DFD-632F23C3E782}"/>
              </a:ext>
            </a:extLst>
          </p:cNvPr>
          <p:cNvSpPr>
            <a:spLocks noGrp="1"/>
          </p:cNvSpPr>
          <p:nvPr>
            <p:ph type="title"/>
          </p:nvPr>
        </p:nvSpPr>
        <p:spPr>
          <a:xfrm>
            <a:off x="628280" y="322873"/>
            <a:ext cx="10069216" cy="544513"/>
          </a:xfrm>
        </p:spPr>
        <p:txBody>
          <a:bodyPr>
            <a:normAutofit/>
          </a:bodyPr>
          <a:lstStyle/>
          <a:p>
            <a:r>
              <a:rPr lang="en-US" dirty="0"/>
              <a:t>Pantry Stocking – Service Overview</a:t>
            </a:r>
          </a:p>
        </p:txBody>
      </p:sp>
      <p:sp>
        <p:nvSpPr>
          <p:cNvPr id="3" name="Content Placeholder 2">
            <a:extLst>
              <a:ext uri="{FF2B5EF4-FFF2-40B4-BE49-F238E27FC236}">
                <a16:creationId xmlns:a16="http://schemas.microsoft.com/office/drawing/2014/main" id="{61F23EB1-32E4-FB1A-F78C-FFE06C72638F}"/>
              </a:ext>
            </a:extLst>
          </p:cNvPr>
          <p:cNvSpPr>
            <a:spLocks noGrp="1"/>
          </p:cNvSpPr>
          <p:nvPr>
            <p:ph idx="1"/>
          </p:nvPr>
        </p:nvSpPr>
        <p:spPr>
          <a:xfrm>
            <a:off x="628280" y="867386"/>
            <a:ext cx="11294547" cy="5224656"/>
          </a:xfrm>
        </p:spPr>
        <p:txBody>
          <a:bodyPr vert="horz" lIns="91440" tIns="45720" rIns="91440" bIns="45720" rtlCol="0" anchor="t">
            <a:noAutofit/>
          </a:bodyPr>
          <a:lstStyle/>
          <a:p>
            <a:pPr marL="342900" indent="-342900" fontAlgn="base">
              <a:buFont typeface="Wingdings" panose="020B0604020202020204" pitchFamily="34" charset="0"/>
              <a:buChar char="ü"/>
            </a:pPr>
            <a:r>
              <a:rPr lang="en-US" sz="1800" dirty="0"/>
              <a:t>The </a:t>
            </a:r>
            <a:r>
              <a:rPr lang="en-US" sz="1800" b="1" dirty="0"/>
              <a:t>Fresh Produce &amp; Non-Perishable Groceries (Pantry Stocking) </a:t>
            </a:r>
            <a:r>
              <a:rPr lang="en-US" sz="1800" dirty="0"/>
              <a:t>service is designed to nutritionally supplement 21 meals per week specifically for High-Risk Children Under 18 and Pregnant/Postpartum Persons. </a:t>
            </a:r>
            <a:endParaRPr lang="en-US"/>
          </a:p>
          <a:p>
            <a:pPr marL="342900" indent="-342900" fontAlgn="base">
              <a:buFont typeface="Wingdings" panose="020B0604020202020204" pitchFamily="34" charset="0"/>
              <a:buChar char="ü"/>
            </a:pPr>
            <a:endParaRPr lang="en-US" sz="800" dirty="0"/>
          </a:p>
          <a:p>
            <a:pPr marL="342900" indent="-342900" fontAlgn="base">
              <a:buFont typeface="Wingdings" panose="020B0604020202020204" pitchFamily="34" charset="0"/>
              <a:buChar char="ü"/>
            </a:pPr>
            <a:r>
              <a:rPr lang="en-US" sz="1800" dirty="0"/>
              <a:t>Pantry Stocking includes nutritionally appropriate food items such as fresh, frozen, and/or canned fruits and vegetables; canned meats; shelf stable milk products; plant-based proteins; dried goods; seasonings; and spices. Pantry stocking cannot include perishable dairy or meat items. Hunger Prevention and Nutrition Assistance Program (HPNAP) may be used as a resource for HRSN service providers designing this service.</a:t>
            </a:r>
          </a:p>
          <a:p>
            <a:pPr fontAlgn="base"/>
            <a:endParaRPr lang="en-US" sz="800" dirty="0">
              <a:solidFill>
                <a:schemeClr val="accent1"/>
              </a:solidFill>
            </a:endParaRPr>
          </a:p>
          <a:p>
            <a:pPr marL="342900" indent="-342900" fontAlgn="base">
              <a:buFont typeface="Wingdings" panose="020B0604020202020204" pitchFamily="34" charset="0"/>
              <a:buChar char="ü"/>
            </a:pPr>
            <a:r>
              <a:rPr lang="en-US" sz="1800" dirty="0"/>
              <a:t>Members </a:t>
            </a:r>
            <a:r>
              <a:rPr lang="en-US" sz="1800" dirty="0">
                <a:solidFill>
                  <a:schemeClr val="accent3"/>
                </a:solidFill>
              </a:rPr>
              <a:t>cannot</a:t>
            </a:r>
            <a:r>
              <a:rPr lang="en-US" sz="1800" dirty="0"/>
              <a:t> </a:t>
            </a:r>
            <a:r>
              <a:rPr lang="en-US" sz="1800" dirty="0">
                <a:solidFill>
                  <a:schemeClr val="accent3"/>
                </a:solidFill>
              </a:rPr>
              <a:t>also receive </a:t>
            </a:r>
            <a:r>
              <a:rPr lang="en-US" sz="1800" dirty="0"/>
              <a:t>3.2 Medically Tailored or Clinically Appropriate Home Delivered Meals or 3.3 Medically Tailored or Nutritionally Appropriate Food Prescriptions.</a:t>
            </a:r>
          </a:p>
          <a:p>
            <a:pPr marL="342900" indent="-342900" fontAlgn="base">
              <a:buFont typeface="Wingdings" panose="020B0604020202020204" pitchFamily="34" charset="0"/>
              <a:buChar char="ü"/>
            </a:pPr>
            <a:endParaRPr lang="en-US" sz="800" dirty="0"/>
          </a:p>
          <a:p>
            <a:pPr marL="342900" indent="-342900" fontAlgn="base">
              <a:buFont typeface="Wingdings" panose="020B0604020202020204" pitchFamily="34" charset="0"/>
              <a:buChar char="ü"/>
            </a:pPr>
            <a:r>
              <a:rPr lang="en-US" sz="1800" dirty="0"/>
              <a:t>Providers must have knowledge of principles, methods, and procedures of the Nutrition services covered under the 1115 Waiver, or comparable services meant to support an individual in obtaining food security and meeting their nutritional needs. Nutrition service providers must follow best practice guidelines and industry standards for food safety.</a:t>
            </a:r>
          </a:p>
        </p:txBody>
      </p:sp>
      <p:sp>
        <p:nvSpPr>
          <p:cNvPr id="5" name="Slide Number Placeholder 4">
            <a:extLst>
              <a:ext uri="{FF2B5EF4-FFF2-40B4-BE49-F238E27FC236}">
                <a16:creationId xmlns:a16="http://schemas.microsoft.com/office/drawing/2014/main" id="{2EF25E93-3979-B0A7-92D1-37154E1EBE9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468641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F7273-CED8-0EEB-9C71-BAD8351976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7B8D6E-E3C5-133E-9347-71B86D0BACFA}"/>
              </a:ext>
            </a:extLst>
          </p:cNvPr>
          <p:cNvSpPr>
            <a:spLocks noGrp="1"/>
          </p:cNvSpPr>
          <p:nvPr>
            <p:ph type="title"/>
          </p:nvPr>
        </p:nvSpPr>
        <p:spPr>
          <a:xfrm>
            <a:off x="533278" y="336882"/>
            <a:ext cx="10069216" cy="544513"/>
          </a:xfrm>
        </p:spPr>
        <p:txBody>
          <a:bodyPr>
            <a:normAutofit/>
          </a:bodyPr>
          <a:lstStyle/>
          <a:p>
            <a:r>
              <a:rPr lang="en-US" dirty="0"/>
              <a:t>Pantry Stocking – Referrals </a:t>
            </a:r>
          </a:p>
        </p:txBody>
      </p:sp>
      <p:sp>
        <p:nvSpPr>
          <p:cNvPr id="3" name="Content Placeholder 2">
            <a:extLst>
              <a:ext uri="{FF2B5EF4-FFF2-40B4-BE49-F238E27FC236}">
                <a16:creationId xmlns:a16="http://schemas.microsoft.com/office/drawing/2014/main" id="{38A2BACE-0116-94D4-2CC7-80A24047BFE3}"/>
              </a:ext>
            </a:extLst>
          </p:cNvPr>
          <p:cNvSpPr>
            <a:spLocks noGrp="1"/>
          </p:cNvSpPr>
          <p:nvPr>
            <p:ph idx="1"/>
          </p:nvPr>
        </p:nvSpPr>
        <p:spPr>
          <a:xfrm>
            <a:off x="533278" y="974264"/>
            <a:ext cx="11009538" cy="5382086"/>
          </a:xfrm>
        </p:spPr>
        <p:txBody>
          <a:bodyPr>
            <a:noAutofit/>
          </a:bodyPr>
          <a:lstStyle/>
          <a:p>
            <a:pPr fontAlgn="base"/>
            <a:r>
              <a:rPr lang="en-US" sz="1800" b="1" u="sng" dirty="0"/>
              <a:t>Eligible Medicaid Managed Care (MMC) Members must</a:t>
            </a:r>
            <a:r>
              <a:rPr lang="en-US" sz="1800" b="1" dirty="0"/>
              <a:t>:</a:t>
            </a:r>
          </a:p>
          <a:p>
            <a:pPr marL="285750" indent="-285750" fontAlgn="base">
              <a:buFont typeface="Arial" panose="020B0604020202020204" pitchFamily="34" charset="0"/>
              <a:buChar char="•"/>
            </a:pPr>
            <a:r>
              <a:rPr lang="en-US" sz="1800" dirty="0"/>
              <a:t>An unmet HRSN(s) in the nutrition domain/meet the USDA definition of low/very low food security as determined by AHC Screening </a:t>
            </a:r>
            <a:r>
              <a:rPr lang="en-US" sz="1800" u="sng" dirty="0">
                <a:solidFill>
                  <a:schemeClr val="accent1"/>
                </a:solidFill>
              </a:rPr>
              <a:t>and</a:t>
            </a:r>
            <a:endParaRPr lang="en-US" sz="1800" dirty="0"/>
          </a:p>
          <a:p>
            <a:pPr marL="285750" indent="-285750" fontAlgn="base">
              <a:buFont typeface="Arial" panose="020B0604020202020204" pitchFamily="34" charset="0"/>
              <a:buChar char="•"/>
            </a:pPr>
            <a:r>
              <a:rPr lang="en-US" sz="1800" dirty="0"/>
              <a:t>Meet Criteria for High-Risk Children Under 18 or Pregnant/Post Partum Persons (</a:t>
            </a:r>
            <a:r>
              <a:rPr lang="en-US" sz="1800" dirty="0">
                <a:hlinkClick r:id="rId3"/>
              </a:rPr>
              <a:t>SCN Operations Manual</a:t>
            </a:r>
            <a:r>
              <a:rPr lang="en-US" sz="1800" dirty="0"/>
              <a:t> Table 5-13), Social Risk Factors (Table 5-14). </a:t>
            </a:r>
          </a:p>
          <a:p>
            <a:pPr marL="285750" indent="-285750" fontAlgn="base">
              <a:buFont typeface="Arial" panose="020B0604020202020204" pitchFamily="34" charset="0"/>
              <a:buChar char="•"/>
            </a:pPr>
            <a:endParaRPr lang="en-US" sz="800" u="sng" dirty="0">
              <a:solidFill>
                <a:schemeClr val="accent1"/>
              </a:solidFill>
            </a:endParaRPr>
          </a:p>
          <a:p>
            <a:pPr fontAlgn="base"/>
            <a:r>
              <a:rPr lang="en-US" sz="1800" b="1" u="sng" dirty="0"/>
              <a:t>Duration</a:t>
            </a:r>
            <a:r>
              <a:rPr lang="en-US" sz="1800" b="1" dirty="0"/>
              <a:t>: </a:t>
            </a:r>
          </a:p>
          <a:p>
            <a:pPr marL="342900" indent="-342900" fontAlgn="base">
              <a:buFont typeface="Arial" panose="020B0604020202020204" pitchFamily="34" charset="0"/>
              <a:buChar char="•"/>
            </a:pPr>
            <a:r>
              <a:rPr lang="en-US" sz="1800" b="1" dirty="0"/>
              <a:t>Pregnant/postpartum individuals </a:t>
            </a:r>
            <a:r>
              <a:rPr lang="en-US" sz="1800" dirty="0"/>
              <a:t>may be eligible for services with each pregnancy, both throughout the pregnancy and up to 12-months post-partum. </a:t>
            </a:r>
          </a:p>
          <a:p>
            <a:pPr marL="342900" indent="-342900" fontAlgn="base">
              <a:buFont typeface="Arial" panose="020B0604020202020204" pitchFamily="34" charset="0"/>
              <a:buChar char="•"/>
            </a:pPr>
            <a:r>
              <a:rPr lang="en-US" sz="1800" b="1" dirty="0"/>
              <a:t>Other eligible individuals </a:t>
            </a:r>
            <a:r>
              <a:rPr lang="en-US" sz="1800" dirty="0"/>
              <a:t>may eligible up to 6-months at a time and may be re-authorized one-time for up to 6 additional months if the Member has an unmet need and is eligible to receive services. </a:t>
            </a:r>
            <a:endParaRPr lang="en-US" sz="1800" b="1" dirty="0">
              <a:solidFill>
                <a:schemeClr val="accent3"/>
              </a:solidFill>
            </a:endParaRPr>
          </a:p>
          <a:p>
            <a:pPr fontAlgn="base"/>
            <a:r>
              <a:rPr lang="en-US" sz="1800" b="1" u="sng" dirty="0">
                <a:solidFill>
                  <a:schemeClr val="accent3"/>
                </a:solidFill>
              </a:rPr>
              <a:t>Reminder</a:t>
            </a:r>
            <a:r>
              <a:rPr lang="en-US" sz="1800" b="1" dirty="0">
                <a:solidFill>
                  <a:schemeClr val="accent3"/>
                </a:solidFill>
              </a:rPr>
              <a:t>: Members should be referred for maximum dose &amp; duration = 6 months </a:t>
            </a:r>
          </a:p>
          <a:p>
            <a:pPr marL="285750" indent="-285750" fontAlgn="base"/>
            <a:endParaRPr lang="en-US" sz="1800" dirty="0"/>
          </a:p>
          <a:p>
            <a:pPr marL="285750" indent="-285750" fontAlgn="base"/>
            <a:endParaRPr lang="en-US" sz="2000" dirty="0"/>
          </a:p>
          <a:p>
            <a:pPr marL="285750" indent="-285750" fontAlgn="base"/>
            <a:endParaRPr lang="en-US" sz="2000" dirty="0"/>
          </a:p>
        </p:txBody>
      </p:sp>
      <p:sp>
        <p:nvSpPr>
          <p:cNvPr id="5" name="Slide Number Placeholder 4">
            <a:extLst>
              <a:ext uri="{FF2B5EF4-FFF2-40B4-BE49-F238E27FC236}">
                <a16:creationId xmlns:a16="http://schemas.microsoft.com/office/drawing/2014/main" id="{921BA887-FD98-27FE-3A58-E73EA90F678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32153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F3E09-F2A5-C085-1512-0A0CD1461D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4AB625-EB41-5AD2-987C-08D429B4041C}"/>
              </a:ext>
            </a:extLst>
          </p:cNvPr>
          <p:cNvSpPr>
            <a:spLocks noGrp="1"/>
          </p:cNvSpPr>
          <p:nvPr>
            <p:ph type="title"/>
          </p:nvPr>
        </p:nvSpPr>
        <p:spPr>
          <a:xfrm>
            <a:off x="692816" y="-1363"/>
            <a:ext cx="11499933" cy="816655"/>
          </a:xfrm>
        </p:spPr>
        <p:txBody>
          <a:bodyPr>
            <a:noAutofit/>
          </a:bodyPr>
          <a:lstStyle/>
          <a:p>
            <a:r>
              <a:rPr lang="en-US">
                <a:latin typeface="Lucida Sans"/>
                <a:ea typeface="Tahoma"/>
                <a:cs typeface="Tahoma"/>
              </a:rPr>
              <a:t>Nutrition Screening Question and Social Risk Factors</a:t>
            </a:r>
            <a:endParaRPr lang="en-US">
              <a:ea typeface="Tahoma"/>
              <a:cs typeface="Tahoma"/>
            </a:endParaRPr>
          </a:p>
        </p:txBody>
      </p:sp>
      <p:graphicFrame>
        <p:nvGraphicFramePr>
          <p:cNvPr id="6" name="Content Placeholder 5">
            <a:extLst>
              <a:ext uri="{FF2B5EF4-FFF2-40B4-BE49-F238E27FC236}">
                <a16:creationId xmlns:a16="http://schemas.microsoft.com/office/drawing/2014/main" id="{963837F7-6016-1CAE-CA3E-70AD2DB32769}"/>
              </a:ext>
            </a:extLst>
          </p:cNvPr>
          <p:cNvGraphicFramePr>
            <a:graphicFrameLocks noGrp="1"/>
          </p:cNvGraphicFramePr>
          <p:nvPr>
            <p:ph idx="1"/>
          </p:nvPr>
        </p:nvGraphicFramePr>
        <p:xfrm>
          <a:off x="691587" y="1063392"/>
          <a:ext cx="9797141" cy="2199640"/>
        </p:xfrm>
        <a:graphic>
          <a:graphicData uri="http://schemas.openxmlformats.org/drawingml/2006/table">
            <a:tbl>
              <a:tblPr firstRow="1" bandRow="1">
                <a:tableStyleId>{5C22544A-7EE6-4342-B048-85BDC9FD1C3A}</a:tableStyleId>
              </a:tblPr>
              <a:tblGrid>
                <a:gridCol w="7434447">
                  <a:extLst>
                    <a:ext uri="{9D8B030D-6E8A-4147-A177-3AD203B41FA5}">
                      <a16:colId xmlns:a16="http://schemas.microsoft.com/office/drawing/2014/main" val="1541925765"/>
                    </a:ext>
                  </a:extLst>
                </a:gridCol>
                <a:gridCol w="2362694">
                  <a:extLst>
                    <a:ext uri="{9D8B030D-6E8A-4147-A177-3AD203B41FA5}">
                      <a16:colId xmlns:a16="http://schemas.microsoft.com/office/drawing/2014/main" val="767586447"/>
                    </a:ext>
                  </a:extLst>
                </a:gridCol>
              </a:tblGrid>
              <a:tr h="370840">
                <a:tc gridSpan="2">
                  <a:txBody>
                    <a:bodyPr/>
                    <a:lstStyle/>
                    <a:p>
                      <a:pPr lvl="0">
                        <a:buNone/>
                      </a:pPr>
                      <a:r>
                        <a:rPr lang="en-US" sz="1800" b="1" i="0" u="none" strike="noStrike" noProof="0">
                          <a:solidFill>
                            <a:srgbClr val="FFFFFF"/>
                          </a:solidFill>
                          <a:latin typeface="Lucida Sans"/>
                        </a:rPr>
                        <a:t>Accountable Health Communities (AHC) </a:t>
                      </a:r>
                      <a:r>
                        <a:rPr lang="en-US">
                          <a:latin typeface="Lucida Sans"/>
                        </a:rPr>
                        <a:t>HRSN Food Security Screening Questions</a:t>
                      </a:r>
                    </a:p>
                  </a:txBody>
                  <a:tcPr/>
                </a:tc>
                <a:tc hMerge="1">
                  <a:txBody>
                    <a:bodyPr/>
                    <a:lstStyle/>
                    <a:p>
                      <a:endParaRPr lang="en-US"/>
                    </a:p>
                  </a:txBody>
                  <a:tcPr/>
                </a:tc>
                <a:extLst>
                  <a:ext uri="{0D108BD9-81ED-4DB2-BD59-A6C34878D82A}">
                    <a16:rowId xmlns:a16="http://schemas.microsoft.com/office/drawing/2014/main" val="2619152288"/>
                  </a:ext>
                </a:extLst>
              </a:tr>
              <a:tr h="370840">
                <a:tc>
                  <a:txBody>
                    <a:bodyPr/>
                    <a:lstStyle/>
                    <a:p>
                      <a:r>
                        <a:rPr lang="en-US">
                          <a:latin typeface="Lucida Sans"/>
                        </a:rPr>
                        <a:t>Within the past 12 months, you worried that your food would run out before you got money to buy more.</a:t>
                      </a:r>
                    </a:p>
                  </a:txBody>
                  <a:tcPr/>
                </a:tc>
                <a:tc>
                  <a:txBody>
                    <a:bodyPr/>
                    <a:lstStyle/>
                    <a:p>
                      <a:r>
                        <a:rPr lang="en-US">
                          <a:latin typeface="Lucida Sans"/>
                        </a:rPr>
                        <a:t>    Often true</a:t>
                      </a:r>
                    </a:p>
                    <a:p>
                      <a:pPr lvl="0">
                        <a:buNone/>
                      </a:pPr>
                      <a:r>
                        <a:rPr lang="en-US">
                          <a:latin typeface="Lucida Sans"/>
                        </a:rPr>
                        <a:t>    Sometimes true</a:t>
                      </a:r>
                    </a:p>
                    <a:p>
                      <a:pPr lvl="0">
                        <a:buNone/>
                      </a:pPr>
                      <a:r>
                        <a:rPr lang="en-US">
                          <a:latin typeface="Lucida Sans"/>
                        </a:rPr>
                        <a:t>    Never true</a:t>
                      </a:r>
                    </a:p>
                  </a:txBody>
                  <a:tcPr/>
                </a:tc>
                <a:extLst>
                  <a:ext uri="{0D108BD9-81ED-4DB2-BD59-A6C34878D82A}">
                    <a16:rowId xmlns:a16="http://schemas.microsoft.com/office/drawing/2014/main" val="1357416760"/>
                  </a:ext>
                </a:extLst>
              </a:tr>
              <a:tr h="370839">
                <a:tc>
                  <a:txBody>
                    <a:bodyPr/>
                    <a:lstStyle/>
                    <a:p>
                      <a:pPr lvl="0">
                        <a:buNone/>
                      </a:pPr>
                      <a:r>
                        <a:rPr lang="en-US">
                          <a:latin typeface="Lucida Sans"/>
                        </a:rPr>
                        <a:t>Within the past 12 months, the food you bought just didn't last and you didn't have money to get more.</a:t>
                      </a:r>
                    </a:p>
                  </a:txBody>
                  <a:tcPr/>
                </a:tc>
                <a:tc>
                  <a:txBody>
                    <a:bodyPr/>
                    <a:lstStyle/>
                    <a:p>
                      <a:pPr lvl="0">
                        <a:buNone/>
                      </a:pPr>
                      <a:r>
                        <a:rPr lang="en-US" sz="1800" b="0" i="0" u="none" strike="noStrike" noProof="0">
                          <a:solidFill>
                            <a:srgbClr val="000000"/>
                          </a:solidFill>
                          <a:latin typeface="Lucida Sans"/>
                        </a:rPr>
                        <a:t>    Often true</a:t>
                      </a:r>
                    </a:p>
                    <a:p>
                      <a:pPr lvl="0">
                        <a:buNone/>
                      </a:pPr>
                      <a:r>
                        <a:rPr lang="en-US" sz="1800" b="0" i="0" u="none" strike="noStrike" noProof="0">
                          <a:solidFill>
                            <a:srgbClr val="000000"/>
                          </a:solidFill>
                          <a:latin typeface="Lucida Sans"/>
                        </a:rPr>
                        <a:t>    Sometimes true</a:t>
                      </a:r>
                    </a:p>
                    <a:p>
                      <a:pPr lvl="0">
                        <a:buNone/>
                      </a:pPr>
                      <a:r>
                        <a:rPr lang="en-US" sz="1800" b="0" i="0" u="none" strike="noStrike" noProof="0">
                          <a:solidFill>
                            <a:srgbClr val="000000"/>
                          </a:solidFill>
                          <a:latin typeface="Lucida Sans"/>
                        </a:rPr>
                        <a:t>    Never true</a:t>
                      </a:r>
                      <a:endParaRPr lang="en-US">
                        <a:latin typeface="Lucida Sans"/>
                      </a:endParaRPr>
                    </a:p>
                  </a:txBody>
                  <a:tcPr/>
                </a:tc>
                <a:extLst>
                  <a:ext uri="{0D108BD9-81ED-4DB2-BD59-A6C34878D82A}">
                    <a16:rowId xmlns:a16="http://schemas.microsoft.com/office/drawing/2014/main" val="1038563085"/>
                  </a:ext>
                </a:extLst>
              </a:tr>
            </a:tbl>
          </a:graphicData>
        </a:graphic>
      </p:graphicFrame>
      <p:sp>
        <p:nvSpPr>
          <p:cNvPr id="4" name="Footer Placeholder 3">
            <a:extLst>
              <a:ext uri="{FF2B5EF4-FFF2-40B4-BE49-F238E27FC236}">
                <a16:creationId xmlns:a16="http://schemas.microsoft.com/office/drawing/2014/main" id="{5A9BE29A-0191-2EA8-9F1C-3BAC6F0ECB7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3CBF0F5-B920-DB55-D096-B8E6FB883195}"/>
              </a:ext>
            </a:extLst>
          </p:cNvPr>
          <p:cNvSpPr>
            <a:spLocks noGrp="1"/>
          </p:cNvSpPr>
          <p:nvPr>
            <p:ph type="sldNum" sz="quarter" idx="12"/>
          </p:nvPr>
        </p:nvSpPr>
        <p:spPr/>
        <p:txBody>
          <a:bodyPr/>
          <a:lstStyle/>
          <a:p>
            <a:fld id="{046ED92C-19EC-4894-A451-DBF4F06AE3FB}" type="slidenum">
              <a:rPr lang="en-US" smtClean="0"/>
              <a:t>4</a:t>
            </a:fld>
            <a:endParaRPr lang="en-US"/>
          </a:p>
        </p:txBody>
      </p:sp>
      <p:sp>
        <p:nvSpPr>
          <p:cNvPr id="7" name="Rectangle 6">
            <a:extLst>
              <a:ext uri="{FF2B5EF4-FFF2-40B4-BE49-F238E27FC236}">
                <a16:creationId xmlns:a16="http://schemas.microsoft.com/office/drawing/2014/main" id="{4D841F82-D74C-5AD5-0935-866E3A01F88B}"/>
              </a:ext>
            </a:extLst>
          </p:cNvPr>
          <p:cNvSpPr/>
          <p:nvPr/>
        </p:nvSpPr>
        <p:spPr>
          <a:xfrm>
            <a:off x="8211247" y="1806223"/>
            <a:ext cx="133108" cy="152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CDCC66C-D0D3-87D1-CB86-5E03335DF904}"/>
              </a:ext>
            </a:extLst>
          </p:cNvPr>
          <p:cNvSpPr/>
          <p:nvPr/>
        </p:nvSpPr>
        <p:spPr>
          <a:xfrm>
            <a:off x="8211246" y="2076298"/>
            <a:ext cx="133108" cy="152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810F098-C53A-CF81-6775-98A4CD50E588}"/>
              </a:ext>
            </a:extLst>
          </p:cNvPr>
          <p:cNvSpPr/>
          <p:nvPr/>
        </p:nvSpPr>
        <p:spPr>
          <a:xfrm>
            <a:off x="8211247" y="2428419"/>
            <a:ext cx="133108" cy="152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50BA529-A3C1-A018-C784-CAAB110CFB5F}"/>
              </a:ext>
            </a:extLst>
          </p:cNvPr>
          <p:cNvSpPr/>
          <p:nvPr/>
        </p:nvSpPr>
        <p:spPr>
          <a:xfrm>
            <a:off x="8211246" y="2712905"/>
            <a:ext cx="133108" cy="152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79CD5E9-2F9C-FBC5-A1C1-18F8D4E5ACF7}"/>
              </a:ext>
            </a:extLst>
          </p:cNvPr>
          <p:cNvSpPr/>
          <p:nvPr/>
        </p:nvSpPr>
        <p:spPr>
          <a:xfrm>
            <a:off x="8211247" y="2982982"/>
            <a:ext cx="133108" cy="152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829362A-FA99-9C84-22DB-9788F27D5EEE}"/>
              </a:ext>
            </a:extLst>
          </p:cNvPr>
          <p:cNvSpPr/>
          <p:nvPr/>
        </p:nvSpPr>
        <p:spPr>
          <a:xfrm>
            <a:off x="8211246" y="1560090"/>
            <a:ext cx="133108" cy="152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E380D60-F65F-0F64-1C59-A468F93FB4B3}"/>
              </a:ext>
            </a:extLst>
          </p:cNvPr>
          <p:cNvSpPr txBox="1"/>
          <p:nvPr/>
        </p:nvSpPr>
        <p:spPr>
          <a:xfrm>
            <a:off x="692414" y="3430139"/>
            <a:ext cx="10206474"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u="sng">
                <a:latin typeface="Lucida Sans"/>
                <a:ea typeface="Tahoma"/>
                <a:cs typeface="Tahoma"/>
              </a:rPr>
              <a:t>Risk Factor Description</a:t>
            </a:r>
            <a:r>
              <a:rPr lang="en-US">
                <a:latin typeface="Lucida Sans"/>
                <a:ea typeface="Tahoma"/>
                <a:cs typeface="Tahoma"/>
              </a:rPr>
              <a:t>: An individual who screens often true or sometimes true to the nutrition questions on the AHC HRSN Screening Tool and meets the USDA definition of low food security in which the individual reports reduced quality, variety, or desirability of diet; little or no indication of reduced food intake; or very low food security in which the person reports multiple indications of disrupted eating patterns and reduced food intake. </a:t>
            </a:r>
          </a:p>
        </p:txBody>
      </p:sp>
    </p:spTree>
    <p:extLst>
      <p:ext uri="{BB962C8B-B14F-4D97-AF65-F5344CB8AC3E}">
        <p14:creationId xmlns:p14="http://schemas.microsoft.com/office/powerpoint/2010/main" val="9127565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1BD68-AC7F-81B6-6DEF-0192E34D9D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DFFDE8-65D4-D322-F050-7355A371228E}"/>
              </a:ext>
            </a:extLst>
          </p:cNvPr>
          <p:cNvSpPr>
            <a:spLocks noGrp="1"/>
          </p:cNvSpPr>
          <p:nvPr>
            <p:ph type="title"/>
          </p:nvPr>
        </p:nvSpPr>
        <p:spPr>
          <a:xfrm>
            <a:off x="628280" y="322873"/>
            <a:ext cx="10069216" cy="544513"/>
          </a:xfrm>
        </p:spPr>
        <p:txBody>
          <a:bodyPr>
            <a:normAutofit/>
          </a:bodyPr>
          <a:lstStyle/>
          <a:p>
            <a:r>
              <a:rPr lang="en-US" dirty="0"/>
              <a:t>Pantry Stocking – General Workflow</a:t>
            </a:r>
          </a:p>
        </p:txBody>
      </p:sp>
      <p:sp>
        <p:nvSpPr>
          <p:cNvPr id="5" name="Slide Number Placeholder 4">
            <a:extLst>
              <a:ext uri="{FF2B5EF4-FFF2-40B4-BE49-F238E27FC236}">
                <a16:creationId xmlns:a16="http://schemas.microsoft.com/office/drawing/2014/main" id="{4083DF9F-321B-E450-362B-CC330305C0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graphicFrame>
        <p:nvGraphicFramePr>
          <p:cNvPr id="7" name="Table 6">
            <a:extLst>
              <a:ext uri="{FF2B5EF4-FFF2-40B4-BE49-F238E27FC236}">
                <a16:creationId xmlns:a16="http://schemas.microsoft.com/office/drawing/2014/main" id="{DE339934-12CA-55B3-CC01-2EF796E3D79F}"/>
              </a:ext>
            </a:extLst>
          </p:cNvPr>
          <p:cNvGraphicFramePr>
            <a:graphicFrameLocks noGrp="1"/>
          </p:cNvGraphicFramePr>
          <p:nvPr/>
        </p:nvGraphicFramePr>
        <p:xfrm>
          <a:off x="831271" y="1001518"/>
          <a:ext cx="10165279" cy="3032760"/>
        </p:xfrm>
        <a:graphic>
          <a:graphicData uri="http://schemas.openxmlformats.org/drawingml/2006/table">
            <a:tbl>
              <a:tblPr firstRow="1" bandRow="1">
                <a:tableStyleId>{5C22544A-7EE6-4342-B048-85BDC9FD1C3A}</a:tableStyleId>
              </a:tblPr>
              <a:tblGrid>
                <a:gridCol w="1137882">
                  <a:extLst>
                    <a:ext uri="{9D8B030D-6E8A-4147-A177-3AD203B41FA5}">
                      <a16:colId xmlns:a16="http://schemas.microsoft.com/office/drawing/2014/main" val="2343733707"/>
                    </a:ext>
                  </a:extLst>
                </a:gridCol>
                <a:gridCol w="9027397">
                  <a:extLst>
                    <a:ext uri="{9D8B030D-6E8A-4147-A177-3AD203B41FA5}">
                      <a16:colId xmlns:a16="http://schemas.microsoft.com/office/drawing/2014/main" val="4269818045"/>
                    </a:ext>
                  </a:extLst>
                </a:gridCol>
              </a:tblGrid>
              <a:tr h="370840">
                <a:tc>
                  <a:txBody>
                    <a:bodyPr/>
                    <a:lstStyle/>
                    <a:p>
                      <a:r>
                        <a:rPr lang="en-US" dirty="0">
                          <a:latin typeface="Lucida Sans" panose="020B0602030504020204" pitchFamily="34" charset="0"/>
                        </a:rPr>
                        <a:t>Step </a:t>
                      </a:r>
                    </a:p>
                  </a:txBody>
                  <a:tcPr/>
                </a:tc>
                <a:tc>
                  <a:txBody>
                    <a:bodyPr/>
                    <a:lstStyle/>
                    <a:p>
                      <a:r>
                        <a:rPr lang="en-US" dirty="0">
                          <a:latin typeface="Lucida Sans" panose="020B0602030504020204" pitchFamily="34" charset="0"/>
                        </a:rPr>
                        <a:t>Action</a:t>
                      </a:r>
                    </a:p>
                  </a:txBody>
                  <a:tcPr/>
                </a:tc>
                <a:extLst>
                  <a:ext uri="{0D108BD9-81ED-4DB2-BD59-A6C34878D82A}">
                    <a16:rowId xmlns:a16="http://schemas.microsoft.com/office/drawing/2014/main" val="521121606"/>
                  </a:ext>
                </a:extLst>
              </a:tr>
              <a:tr h="370840">
                <a:tc>
                  <a:txBody>
                    <a:bodyPr/>
                    <a:lstStyle/>
                    <a:p>
                      <a:r>
                        <a:rPr lang="en-US" dirty="0">
                          <a:latin typeface="Lucida Sans" panose="020B0602030504020204" pitchFamily="34" charset="0"/>
                        </a:rPr>
                        <a:t>1</a:t>
                      </a:r>
                    </a:p>
                  </a:txBody>
                  <a:tcPr/>
                </a:tc>
                <a:tc>
                  <a:txBody>
                    <a:bodyPr/>
                    <a:lstStyle/>
                    <a:p>
                      <a:r>
                        <a:rPr lang="en-US" dirty="0">
                          <a:latin typeface="Lucida Sans" panose="020B0602030504020204" pitchFamily="34" charset="0"/>
                        </a:rPr>
                        <a:t>Social Care Navigator identifies Member with unmet HRSN in nutrition domain &amp; eligible for Pantry Stocking and creates/documents in Social Care Plan </a:t>
                      </a:r>
                    </a:p>
                  </a:txBody>
                  <a:tcPr/>
                </a:tc>
                <a:extLst>
                  <a:ext uri="{0D108BD9-81ED-4DB2-BD59-A6C34878D82A}">
                    <a16:rowId xmlns:a16="http://schemas.microsoft.com/office/drawing/2014/main" val="752161719"/>
                  </a:ext>
                </a:extLst>
              </a:tr>
              <a:tr h="370840">
                <a:tc>
                  <a:txBody>
                    <a:bodyPr/>
                    <a:lstStyle/>
                    <a:p>
                      <a:r>
                        <a:rPr lang="en-US" dirty="0">
                          <a:latin typeface="Lucida Sans" panose="020B0602030504020204" pitchFamily="34" charset="0"/>
                        </a:rPr>
                        <a:t>2</a:t>
                      </a:r>
                    </a:p>
                  </a:txBody>
                  <a:tcPr/>
                </a:tc>
                <a:tc>
                  <a:txBody>
                    <a:bodyPr/>
                    <a:lstStyle/>
                    <a:p>
                      <a:r>
                        <a:rPr lang="en-US" dirty="0">
                          <a:latin typeface="Lucida Sans" panose="020B0602030504020204" pitchFamily="34" charset="0"/>
                        </a:rPr>
                        <a:t>Navigator refers Member to Pantry Stocking Provider.</a:t>
                      </a:r>
                    </a:p>
                  </a:txBody>
                  <a:tcPr/>
                </a:tc>
                <a:extLst>
                  <a:ext uri="{0D108BD9-81ED-4DB2-BD59-A6C34878D82A}">
                    <a16:rowId xmlns:a16="http://schemas.microsoft.com/office/drawing/2014/main" val="3636002331"/>
                  </a:ext>
                </a:extLst>
              </a:tr>
              <a:tr h="370840">
                <a:tc>
                  <a:txBody>
                    <a:bodyPr/>
                    <a:lstStyle/>
                    <a:p>
                      <a:r>
                        <a:rPr lang="en-US" dirty="0">
                          <a:latin typeface="Lucida Sans" panose="020B0602030504020204" pitchFamily="34" charset="0"/>
                        </a:rPr>
                        <a:t>3</a:t>
                      </a:r>
                    </a:p>
                  </a:txBody>
                  <a:tcPr/>
                </a:tc>
                <a:tc>
                  <a:txBody>
                    <a:bodyPr/>
                    <a:lstStyle/>
                    <a:p>
                      <a:r>
                        <a:rPr lang="en-US" dirty="0">
                          <a:latin typeface="Lucida Sans" panose="020B0602030504020204" pitchFamily="34" charset="0"/>
                        </a:rPr>
                        <a:t>Authorization is approved by Care Compass; may be re-authorized if unmet need persists with appropriate documentation </a:t>
                      </a:r>
                    </a:p>
                  </a:txBody>
                  <a:tcPr/>
                </a:tc>
                <a:extLst>
                  <a:ext uri="{0D108BD9-81ED-4DB2-BD59-A6C34878D82A}">
                    <a16:rowId xmlns:a16="http://schemas.microsoft.com/office/drawing/2014/main" val="359417348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Lucida Sans" panose="020B0602030504020204" pitchFamily="34" charset="0"/>
                        </a:rPr>
                        <a:t>4</a:t>
                      </a:r>
                    </a:p>
                    <a:p>
                      <a:endParaRPr lang="en-US" dirty="0">
                        <a:latin typeface="Lucida Sans" panose="020B0602030504020204" pitchFamily="34" charset="0"/>
                      </a:endParaRPr>
                    </a:p>
                  </a:txBody>
                  <a:tcPr/>
                </a:tc>
                <a:tc>
                  <a:txBody>
                    <a:bodyPr/>
                    <a:lstStyle/>
                    <a:p>
                      <a:r>
                        <a:rPr lang="en-US" dirty="0">
                          <a:latin typeface="Lucida Sans" panose="020B0602030504020204" pitchFamily="34" charset="0"/>
                        </a:rPr>
                        <a:t>Provider determines appropriate billing tier based on Member need and begins meal service for member. </a:t>
                      </a:r>
                      <a:r>
                        <a:rPr lang="en-US" dirty="0">
                          <a:solidFill>
                            <a:schemeClr val="accent3"/>
                          </a:solidFill>
                          <a:latin typeface="Lucida Sans" panose="020B0602030504020204" pitchFamily="34" charset="0"/>
                        </a:rPr>
                        <a:t>Invoices weekly. </a:t>
                      </a:r>
                    </a:p>
                  </a:txBody>
                  <a:tcPr/>
                </a:tc>
                <a:extLst>
                  <a:ext uri="{0D108BD9-81ED-4DB2-BD59-A6C34878D82A}">
                    <a16:rowId xmlns:a16="http://schemas.microsoft.com/office/drawing/2014/main" val="3336321206"/>
                  </a:ext>
                </a:extLst>
              </a:tr>
              <a:tr h="370840">
                <a:tc>
                  <a:txBody>
                    <a:bodyPr/>
                    <a:lstStyle/>
                    <a:p>
                      <a:r>
                        <a:rPr lang="en-US" dirty="0">
                          <a:latin typeface="Lucida Sans" panose="020B0602030504020204" pitchFamily="34" charset="0"/>
                        </a:rPr>
                        <a:t>5</a:t>
                      </a:r>
                    </a:p>
                  </a:txBody>
                  <a:tcPr/>
                </a:tc>
                <a:tc>
                  <a:txBody>
                    <a:bodyPr/>
                    <a:lstStyle/>
                    <a:p>
                      <a:r>
                        <a:rPr lang="en-US" dirty="0">
                          <a:latin typeface="Lucida Sans" panose="020B0602030504020204" pitchFamily="34" charset="0"/>
                        </a:rPr>
                        <a:t>May also provide Nutritional Counseling &amp; Education under 3.1.</a:t>
                      </a:r>
                    </a:p>
                  </a:txBody>
                  <a:tcPr/>
                </a:tc>
                <a:extLst>
                  <a:ext uri="{0D108BD9-81ED-4DB2-BD59-A6C34878D82A}">
                    <a16:rowId xmlns:a16="http://schemas.microsoft.com/office/drawing/2014/main" val="691731111"/>
                  </a:ext>
                </a:extLst>
              </a:tr>
            </a:tbl>
          </a:graphicData>
        </a:graphic>
      </p:graphicFrame>
    </p:spTree>
    <p:extLst>
      <p:ext uri="{BB962C8B-B14F-4D97-AF65-F5344CB8AC3E}">
        <p14:creationId xmlns:p14="http://schemas.microsoft.com/office/powerpoint/2010/main" val="38644464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2ADB3-3D46-977E-6C33-BB4C33E24A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780D9C-89A1-62BE-5421-35D097E944AD}"/>
              </a:ext>
            </a:extLst>
          </p:cNvPr>
          <p:cNvSpPr>
            <a:spLocks noGrp="1"/>
          </p:cNvSpPr>
          <p:nvPr>
            <p:ph type="title"/>
          </p:nvPr>
        </p:nvSpPr>
        <p:spPr>
          <a:xfrm>
            <a:off x="628280" y="322873"/>
            <a:ext cx="10069216" cy="544513"/>
          </a:xfrm>
        </p:spPr>
        <p:txBody>
          <a:bodyPr>
            <a:normAutofit/>
          </a:bodyPr>
          <a:lstStyle/>
          <a:p>
            <a:r>
              <a:rPr lang="en-US" dirty="0"/>
              <a:t>Pantry Stocking – Invoicing </a:t>
            </a:r>
          </a:p>
        </p:txBody>
      </p:sp>
      <p:sp>
        <p:nvSpPr>
          <p:cNvPr id="3" name="Content Placeholder 2">
            <a:extLst>
              <a:ext uri="{FF2B5EF4-FFF2-40B4-BE49-F238E27FC236}">
                <a16:creationId xmlns:a16="http://schemas.microsoft.com/office/drawing/2014/main" id="{29DFDB9F-CE9D-E859-0FE0-505969F1B22A}"/>
              </a:ext>
            </a:extLst>
          </p:cNvPr>
          <p:cNvSpPr>
            <a:spLocks noGrp="1"/>
          </p:cNvSpPr>
          <p:nvPr>
            <p:ph idx="1"/>
          </p:nvPr>
        </p:nvSpPr>
        <p:spPr>
          <a:xfrm>
            <a:off x="668420" y="891625"/>
            <a:ext cx="10855159" cy="5117290"/>
          </a:xfrm>
        </p:spPr>
        <p:txBody>
          <a:bodyPr>
            <a:noAutofit/>
          </a:bodyPr>
          <a:lstStyle/>
          <a:p>
            <a:pPr marL="285750" indent="-285750" fontAlgn="base">
              <a:buFont typeface="Arial" panose="020B0604020202020204" pitchFamily="34" charset="0"/>
              <a:buChar char="•"/>
            </a:pPr>
            <a:r>
              <a:rPr lang="en-US" sz="1800" dirty="0"/>
              <a:t>Providers must invoice within the $30-78 per week </a:t>
            </a:r>
            <a:r>
              <a:rPr lang="en-US" sz="1800" u="sng" dirty="0">
                <a:solidFill>
                  <a:schemeClr val="accent3"/>
                </a:solidFill>
              </a:rPr>
              <a:t>inclusive of</a:t>
            </a:r>
            <a:r>
              <a:rPr lang="en-US" sz="1800" dirty="0">
                <a:solidFill>
                  <a:schemeClr val="accent3"/>
                </a:solidFill>
              </a:rPr>
              <a:t> </a:t>
            </a:r>
            <a:r>
              <a:rPr lang="en-US" sz="1800" dirty="0"/>
              <a:t>administrative time (capped at $17.50 per week) and the cost of delivery. </a:t>
            </a:r>
          </a:p>
          <a:p>
            <a:pPr marL="285750" indent="-285750" fontAlgn="base">
              <a:buFont typeface="Arial" panose="020B0604020202020204" pitchFamily="34" charset="0"/>
              <a:buChar char="•"/>
            </a:pPr>
            <a:endParaRPr lang="en-US" sz="800" dirty="0"/>
          </a:p>
          <a:p>
            <a:pPr marL="342900" indent="-342900">
              <a:buFont typeface="Arial" panose="020B0604020202020204" pitchFamily="34" charset="0"/>
              <a:buChar char="•"/>
            </a:pPr>
            <a:r>
              <a:rPr lang="en-US" sz="1800" dirty="0"/>
              <a:t>Providers should invoice weekly through Unite Us. Each invoice should include a copy of an itemized receipt showing the cost/quantities of food provided and the associated administrative fees. </a:t>
            </a:r>
          </a:p>
          <a:p>
            <a:pPr marL="342900" indent="-342900">
              <a:buFont typeface="Arial" panose="020B0604020202020204" pitchFamily="34" charset="0"/>
              <a:buChar char="•"/>
            </a:pPr>
            <a:endParaRPr lang="en-US" sz="800" dirty="0"/>
          </a:p>
          <a:p>
            <a:pPr marL="285750" indent="-285750" fontAlgn="base">
              <a:buFont typeface="Arial" panose="020B0604020202020204" pitchFamily="34" charset="0"/>
              <a:buChar char="•"/>
            </a:pPr>
            <a:r>
              <a:rPr lang="en-US" sz="1800" dirty="0"/>
              <a:t>Care Compass is required to monitor costs to ensure service quality/program efficiency. </a:t>
            </a:r>
            <a:r>
              <a:rPr lang="en-US" sz="1800" dirty="0">
                <a:solidFill>
                  <a:schemeClr val="accent3"/>
                </a:solidFill>
              </a:rPr>
              <a:t>Invoices submitted outside of this guidance will be rejected. </a:t>
            </a:r>
            <a:endParaRPr lang="en-US" sz="1800" dirty="0"/>
          </a:p>
          <a:p>
            <a:pPr marL="285750" indent="-285750" fontAlgn="base">
              <a:buFont typeface="Arial" panose="020B0604020202020204" pitchFamily="34" charset="0"/>
              <a:buChar char="•"/>
            </a:pPr>
            <a:endParaRPr lang="en-US" sz="1800" dirty="0"/>
          </a:p>
          <a:p>
            <a:pPr marL="285750" indent="-285750" fontAlgn="base">
              <a:buFont typeface="Arial" panose="020B0604020202020204" pitchFamily="34" charset="0"/>
              <a:buChar char="•"/>
            </a:pPr>
            <a:endParaRPr lang="en-US" sz="800" dirty="0">
              <a:solidFill>
                <a:schemeClr val="accent1"/>
              </a:solidFill>
            </a:endParaRPr>
          </a:p>
        </p:txBody>
      </p:sp>
      <p:sp>
        <p:nvSpPr>
          <p:cNvPr id="5" name="Slide Number Placeholder 4">
            <a:extLst>
              <a:ext uri="{FF2B5EF4-FFF2-40B4-BE49-F238E27FC236}">
                <a16:creationId xmlns:a16="http://schemas.microsoft.com/office/drawing/2014/main" id="{5FE02B6D-7C46-BC41-81E3-4208D5C828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357721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89195A-147B-FF17-A122-1CBDB7CF828A}"/>
              </a:ext>
            </a:extLst>
          </p:cNvPr>
          <p:cNvSpPr>
            <a:spLocks noGrp="1"/>
          </p:cNvSpPr>
          <p:nvPr>
            <p:ph type="body" sz="quarter" idx="11"/>
          </p:nvPr>
        </p:nvSpPr>
        <p:spPr>
          <a:xfrm>
            <a:off x="237565" y="2801073"/>
            <a:ext cx="5995219" cy="1250857"/>
          </a:xfrm>
        </p:spPr>
        <p:txBody>
          <a:bodyPr>
            <a:normAutofit fontScale="77500" lnSpcReduction="20000"/>
          </a:bodyPr>
          <a:lstStyle/>
          <a:p>
            <a:r>
              <a:rPr lang="en-US" dirty="0">
                <a:latin typeface="Lucida Sans"/>
                <a:ea typeface="Tahoma"/>
                <a:cs typeface="Tahoma"/>
              </a:rPr>
              <a:t>Enhanced HRSN Nutrition: </a:t>
            </a:r>
            <a:r>
              <a:rPr lang="en-US">
                <a:latin typeface="Lucida Sans"/>
                <a:ea typeface="Tahoma"/>
                <a:cs typeface="Tahoma"/>
              </a:rPr>
              <a:t>3.5 Cooking Supplies</a:t>
            </a:r>
            <a:endParaRPr lang="en-US"/>
          </a:p>
        </p:txBody>
      </p:sp>
    </p:spTree>
    <p:extLst>
      <p:ext uri="{BB962C8B-B14F-4D97-AF65-F5344CB8AC3E}">
        <p14:creationId xmlns:p14="http://schemas.microsoft.com/office/powerpoint/2010/main" val="26089322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C1734-DE80-DCF3-71C4-82E58C8CDD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C1FDD8-8A9A-82EF-5DFD-632F23C3E782}"/>
              </a:ext>
            </a:extLst>
          </p:cNvPr>
          <p:cNvSpPr>
            <a:spLocks noGrp="1"/>
          </p:cNvSpPr>
          <p:nvPr>
            <p:ph type="title"/>
          </p:nvPr>
        </p:nvSpPr>
        <p:spPr>
          <a:xfrm>
            <a:off x="628280" y="322873"/>
            <a:ext cx="10069216" cy="544513"/>
          </a:xfrm>
        </p:spPr>
        <p:txBody>
          <a:bodyPr>
            <a:normAutofit/>
          </a:bodyPr>
          <a:lstStyle/>
          <a:p>
            <a:r>
              <a:rPr lang="en-US" dirty="0"/>
              <a:t>Cooking Supplies – Service Overview</a:t>
            </a:r>
          </a:p>
        </p:txBody>
      </p:sp>
      <p:sp>
        <p:nvSpPr>
          <p:cNvPr id="3" name="Content Placeholder 2">
            <a:extLst>
              <a:ext uri="{FF2B5EF4-FFF2-40B4-BE49-F238E27FC236}">
                <a16:creationId xmlns:a16="http://schemas.microsoft.com/office/drawing/2014/main" id="{61F23EB1-32E4-FB1A-F78C-FFE06C72638F}"/>
              </a:ext>
            </a:extLst>
          </p:cNvPr>
          <p:cNvSpPr>
            <a:spLocks noGrp="1"/>
          </p:cNvSpPr>
          <p:nvPr>
            <p:ph idx="1"/>
          </p:nvPr>
        </p:nvSpPr>
        <p:spPr>
          <a:xfrm>
            <a:off x="628280" y="867386"/>
            <a:ext cx="11294547" cy="5224656"/>
          </a:xfrm>
        </p:spPr>
        <p:txBody>
          <a:bodyPr vert="horz" lIns="91440" tIns="45720" rIns="91440" bIns="45720" rtlCol="0" anchor="t">
            <a:noAutofit/>
          </a:bodyPr>
          <a:lstStyle/>
          <a:p>
            <a:pPr marL="342900" indent="-342900" fontAlgn="base">
              <a:buFont typeface="Wingdings" panose="020B0604020202020204" pitchFamily="34" charset="0"/>
              <a:buChar char="ü"/>
            </a:pPr>
            <a:r>
              <a:rPr lang="en-US" sz="1800" b="1" dirty="0"/>
              <a:t>Cooking Supplies </a:t>
            </a:r>
            <a:r>
              <a:rPr lang="en-US" sz="1800" dirty="0"/>
              <a:t>are available to eligible Members (inclusive of MLTCP and MAP Members) when needed for meal preparation and nutritional welfare and not available through other programs. Cooking supplies specifically include kitchenware (plates, bowls, cooking utensils, mixing bowls, pots/pans, chef’s knife, cutting board, eating utensils, silverware, glassware, can opener, colander, and small appliances (blenders); microwaves, and </a:t>
            </a:r>
            <a:r>
              <a:rPr lang="en-US" sz="1800" b="1" dirty="0">
                <a:solidFill>
                  <a:schemeClr val="accent3"/>
                </a:solidFill>
              </a:rPr>
              <a:t>full-size</a:t>
            </a:r>
            <a:r>
              <a:rPr lang="en-US" sz="1800" dirty="0"/>
              <a:t> refrigerators. </a:t>
            </a:r>
            <a:endParaRPr lang="en-US"/>
          </a:p>
          <a:p>
            <a:pPr marL="342900" indent="-342900" fontAlgn="base">
              <a:buFont typeface="Wingdings" panose="020B0604020202020204" pitchFamily="34" charset="0"/>
              <a:buChar char="ü"/>
            </a:pPr>
            <a:endParaRPr lang="en-US" sz="1800" dirty="0"/>
          </a:p>
          <a:p>
            <a:pPr marL="342900" indent="-342900" fontAlgn="base">
              <a:buFont typeface="Wingdings" panose="020B0604020202020204" pitchFamily="34" charset="0"/>
              <a:buChar char="ü"/>
            </a:pPr>
            <a:r>
              <a:rPr lang="en-US" sz="1800" dirty="0"/>
              <a:t>When appropriate, Social Care Navigators may coordinate the purchase of a Member’s cooking supplies if more efficient than referring to an HRSN service provider. In this case, the Navigator would refer the Member and then accept the referral as the Service Provider to deliver the service. Coordination time would be billed to Enhanced Care Management. </a:t>
            </a:r>
          </a:p>
          <a:p>
            <a:pPr marL="342900" indent="-342900" fontAlgn="base">
              <a:buFont typeface="Wingdings" panose="020B0604020202020204" pitchFamily="34" charset="0"/>
              <a:buChar char="ü"/>
            </a:pPr>
            <a:endParaRPr lang="en-US" sz="1800" dirty="0"/>
          </a:p>
          <a:p>
            <a:pPr marL="342900" indent="-342900" fontAlgn="base">
              <a:buFont typeface="Wingdings" panose="020B0604020202020204" pitchFamily="34" charset="0"/>
              <a:buChar char="ü"/>
            </a:pPr>
            <a:r>
              <a:rPr lang="en-US" sz="1800" dirty="0">
                <a:latin typeface="Lucida Sans"/>
                <a:ea typeface="Tahoma"/>
                <a:cs typeface="Tahoma"/>
              </a:rPr>
              <a:t>Members </a:t>
            </a:r>
            <a:r>
              <a:rPr lang="en-US" sz="1800" dirty="0">
                <a:solidFill>
                  <a:schemeClr val="accent3"/>
                </a:solidFill>
                <a:latin typeface="Lucida Sans"/>
                <a:ea typeface="Tahoma"/>
                <a:cs typeface="Tahoma"/>
              </a:rPr>
              <a:t>may not qualify </a:t>
            </a:r>
            <a:r>
              <a:rPr lang="en-US" sz="1800" dirty="0">
                <a:latin typeface="Lucida Sans"/>
                <a:ea typeface="Tahoma"/>
                <a:cs typeface="Tahoma"/>
              </a:rPr>
              <a:t>if </a:t>
            </a:r>
            <a:r>
              <a:rPr lang="en-US" sz="1800">
                <a:latin typeface="Lucida Sans"/>
                <a:ea typeface="Tahoma"/>
                <a:cs typeface="Tahoma"/>
              </a:rPr>
              <a:t>they</a:t>
            </a:r>
            <a:r>
              <a:rPr lang="en-US" sz="1800" dirty="0">
                <a:latin typeface="Lucida Sans"/>
                <a:ea typeface="Tahoma"/>
                <a:cs typeface="Tahoma"/>
              </a:rPr>
              <a:t> are receiving cooking supplies through another program, or if the Member received them through the Community Transitional Supports (CTS) service.  </a:t>
            </a:r>
          </a:p>
          <a:p>
            <a:pPr marL="342900" indent="-342900" fontAlgn="base">
              <a:buFont typeface="Wingdings" panose="020B0604020202020204" pitchFamily="34" charset="0"/>
              <a:buChar char="ü"/>
            </a:pPr>
            <a:endParaRPr lang="en-US" sz="800" dirty="0"/>
          </a:p>
        </p:txBody>
      </p:sp>
      <p:sp>
        <p:nvSpPr>
          <p:cNvPr id="5" name="Slide Number Placeholder 4">
            <a:extLst>
              <a:ext uri="{FF2B5EF4-FFF2-40B4-BE49-F238E27FC236}">
                <a16:creationId xmlns:a16="http://schemas.microsoft.com/office/drawing/2014/main" id="{2EF25E93-3979-B0A7-92D1-37154E1EBE9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100825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80D86-2B1D-4CB9-579C-AAEB0F49AF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AE7ED8-55F8-6953-DF5A-58F8327E60DC}"/>
              </a:ext>
            </a:extLst>
          </p:cNvPr>
          <p:cNvSpPr>
            <a:spLocks noGrp="1"/>
          </p:cNvSpPr>
          <p:nvPr>
            <p:ph type="title"/>
          </p:nvPr>
        </p:nvSpPr>
        <p:spPr>
          <a:xfrm>
            <a:off x="628280" y="322873"/>
            <a:ext cx="10069216" cy="544513"/>
          </a:xfrm>
        </p:spPr>
        <p:txBody>
          <a:bodyPr>
            <a:normAutofit/>
          </a:bodyPr>
          <a:lstStyle/>
          <a:p>
            <a:r>
              <a:rPr lang="en-US" dirty="0"/>
              <a:t>Cooking Supplies – HRSN Provider Workflow</a:t>
            </a:r>
          </a:p>
        </p:txBody>
      </p:sp>
      <p:sp>
        <p:nvSpPr>
          <p:cNvPr id="5" name="Slide Number Placeholder 4">
            <a:extLst>
              <a:ext uri="{FF2B5EF4-FFF2-40B4-BE49-F238E27FC236}">
                <a16:creationId xmlns:a16="http://schemas.microsoft.com/office/drawing/2014/main" id="{87E49F36-B68B-DDF8-BC52-285B2D8BC9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graphicFrame>
        <p:nvGraphicFramePr>
          <p:cNvPr id="7" name="Table 6">
            <a:extLst>
              <a:ext uri="{FF2B5EF4-FFF2-40B4-BE49-F238E27FC236}">
                <a16:creationId xmlns:a16="http://schemas.microsoft.com/office/drawing/2014/main" id="{DC9EE5AE-B2B4-5CC3-8335-8DAB2BD002B1}"/>
              </a:ext>
            </a:extLst>
          </p:cNvPr>
          <p:cNvGraphicFramePr>
            <a:graphicFrameLocks noGrp="1"/>
          </p:cNvGraphicFramePr>
          <p:nvPr/>
        </p:nvGraphicFramePr>
        <p:xfrm>
          <a:off x="831271" y="1001518"/>
          <a:ext cx="10165279" cy="3307080"/>
        </p:xfrm>
        <a:graphic>
          <a:graphicData uri="http://schemas.openxmlformats.org/drawingml/2006/table">
            <a:tbl>
              <a:tblPr firstRow="1" bandRow="1">
                <a:tableStyleId>{5C22544A-7EE6-4342-B048-85BDC9FD1C3A}</a:tableStyleId>
              </a:tblPr>
              <a:tblGrid>
                <a:gridCol w="1137882">
                  <a:extLst>
                    <a:ext uri="{9D8B030D-6E8A-4147-A177-3AD203B41FA5}">
                      <a16:colId xmlns:a16="http://schemas.microsoft.com/office/drawing/2014/main" val="2343733707"/>
                    </a:ext>
                  </a:extLst>
                </a:gridCol>
                <a:gridCol w="9027397">
                  <a:extLst>
                    <a:ext uri="{9D8B030D-6E8A-4147-A177-3AD203B41FA5}">
                      <a16:colId xmlns:a16="http://schemas.microsoft.com/office/drawing/2014/main" val="4269818045"/>
                    </a:ext>
                  </a:extLst>
                </a:gridCol>
              </a:tblGrid>
              <a:tr h="370840">
                <a:tc>
                  <a:txBody>
                    <a:bodyPr/>
                    <a:lstStyle/>
                    <a:p>
                      <a:r>
                        <a:rPr lang="en-US" dirty="0">
                          <a:latin typeface="Lucida Sans" panose="020B0602030504020204" pitchFamily="34" charset="0"/>
                        </a:rPr>
                        <a:t>Step </a:t>
                      </a:r>
                    </a:p>
                  </a:txBody>
                  <a:tcPr/>
                </a:tc>
                <a:tc>
                  <a:txBody>
                    <a:bodyPr/>
                    <a:lstStyle/>
                    <a:p>
                      <a:r>
                        <a:rPr lang="en-US" dirty="0">
                          <a:latin typeface="Lucida Sans" panose="020B0602030504020204" pitchFamily="34" charset="0"/>
                        </a:rPr>
                        <a:t>Action</a:t>
                      </a:r>
                    </a:p>
                  </a:txBody>
                  <a:tcPr/>
                </a:tc>
                <a:extLst>
                  <a:ext uri="{0D108BD9-81ED-4DB2-BD59-A6C34878D82A}">
                    <a16:rowId xmlns:a16="http://schemas.microsoft.com/office/drawing/2014/main" val="521121606"/>
                  </a:ext>
                </a:extLst>
              </a:tr>
              <a:tr h="370840">
                <a:tc>
                  <a:txBody>
                    <a:bodyPr/>
                    <a:lstStyle/>
                    <a:p>
                      <a:r>
                        <a:rPr lang="en-US" dirty="0">
                          <a:latin typeface="Lucida Sans" panose="020B0602030504020204" pitchFamily="34" charset="0"/>
                        </a:rPr>
                        <a:t>1</a:t>
                      </a:r>
                    </a:p>
                  </a:txBody>
                  <a:tcPr/>
                </a:tc>
                <a:tc>
                  <a:txBody>
                    <a:bodyPr/>
                    <a:lstStyle/>
                    <a:p>
                      <a:r>
                        <a:rPr lang="en-US" dirty="0">
                          <a:latin typeface="Lucida Sans" panose="020B0602030504020204" pitchFamily="34" charset="0"/>
                        </a:rPr>
                        <a:t>Social Care Navigator identifies Member with unmet HRSN in nutrition domain &amp; eligible for Cooking Supplies and creates/documents in Social Care Plan </a:t>
                      </a:r>
                    </a:p>
                  </a:txBody>
                  <a:tcPr/>
                </a:tc>
                <a:extLst>
                  <a:ext uri="{0D108BD9-81ED-4DB2-BD59-A6C34878D82A}">
                    <a16:rowId xmlns:a16="http://schemas.microsoft.com/office/drawing/2014/main" val="752161719"/>
                  </a:ext>
                </a:extLst>
              </a:tr>
              <a:tr h="370840">
                <a:tc>
                  <a:txBody>
                    <a:bodyPr/>
                    <a:lstStyle/>
                    <a:p>
                      <a:r>
                        <a:rPr lang="en-US" dirty="0">
                          <a:latin typeface="Lucida Sans" panose="020B0602030504020204" pitchFamily="34" charset="0"/>
                        </a:rPr>
                        <a:t>2</a:t>
                      </a:r>
                    </a:p>
                  </a:txBody>
                  <a:tcPr/>
                </a:tc>
                <a:tc>
                  <a:txBody>
                    <a:bodyPr/>
                    <a:lstStyle/>
                    <a:p>
                      <a:r>
                        <a:rPr lang="en-US" dirty="0">
                          <a:latin typeface="Lucida Sans" panose="020B0602030504020204" pitchFamily="34" charset="0"/>
                        </a:rPr>
                        <a:t>Navigator creates referral(s) for Cooking Supplies individually based on Member need for kitchenware, microwave, full-size refrigerator. </a:t>
                      </a:r>
                    </a:p>
                  </a:txBody>
                  <a:tcPr/>
                </a:tc>
                <a:extLst>
                  <a:ext uri="{0D108BD9-81ED-4DB2-BD59-A6C34878D82A}">
                    <a16:rowId xmlns:a16="http://schemas.microsoft.com/office/drawing/2014/main" val="3636002331"/>
                  </a:ext>
                </a:extLst>
              </a:tr>
              <a:tr h="370840">
                <a:tc>
                  <a:txBody>
                    <a:bodyPr/>
                    <a:lstStyle/>
                    <a:p>
                      <a:r>
                        <a:rPr lang="en-US" dirty="0">
                          <a:latin typeface="Lucida Sans" panose="020B0602030504020204" pitchFamily="34" charset="0"/>
                        </a:rPr>
                        <a:t>3</a:t>
                      </a:r>
                    </a:p>
                  </a:txBody>
                  <a:tcPr/>
                </a:tc>
                <a:tc>
                  <a:txBody>
                    <a:bodyPr/>
                    <a:lstStyle/>
                    <a:p>
                      <a:r>
                        <a:rPr lang="en-US" dirty="0">
                          <a:latin typeface="Lucida Sans" panose="020B0602030504020204" pitchFamily="34" charset="0"/>
                        </a:rPr>
                        <a:t>Referral is reviewed/authorization is approved by Care Compass.</a:t>
                      </a:r>
                    </a:p>
                  </a:txBody>
                  <a:tcPr/>
                </a:tc>
                <a:extLst>
                  <a:ext uri="{0D108BD9-81ED-4DB2-BD59-A6C34878D82A}">
                    <a16:rowId xmlns:a16="http://schemas.microsoft.com/office/drawing/2014/main" val="359417348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Lucida Sans" panose="020B0602030504020204" pitchFamily="34" charset="0"/>
                        </a:rPr>
                        <a:t>4</a:t>
                      </a:r>
                    </a:p>
                    <a:p>
                      <a:endParaRPr lang="en-US" dirty="0">
                        <a:latin typeface="Lucida Sans" panose="020B0602030504020204" pitchFamily="34" charset="0"/>
                      </a:endParaRPr>
                    </a:p>
                  </a:txBody>
                  <a:tcPr/>
                </a:tc>
                <a:tc>
                  <a:txBody>
                    <a:bodyPr/>
                    <a:lstStyle/>
                    <a:p>
                      <a:r>
                        <a:rPr lang="en-US" dirty="0">
                          <a:latin typeface="Lucida Sans" panose="020B0602030504020204" pitchFamily="34" charset="0"/>
                        </a:rPr>
                        <a:t>HRSN Service Provider completes the purchase &amp; invoices for the cooking supply item(s) under the HRSN service and bills coordination time under the Cooking Supplies service. </a:t>
                      </a:r>
                      <a:endParaRPr lang="en-US" dirty="0">
                        <a:solidFill>
                          <a:schemeClr val="accent3"/>
                        </a:solidFill>
                        <a:latin typeface="Lucida Sans" panose="020B0602030504020204" pitchFamily="34" charset="0"/>
                      </a:endParaRPr>
                    </a:p>
                  </a:txBody>
                  <a:tcPr/>
                </a:tc>
                <a:extLst>
                  <a:ext uri="{0D108BD9-81ED-4DB2-BD59-A6C34878D82A}">
                    <a16:rowId xmlns:a16="http://schemas.microsoft.com/office/drawing/2014/main" val="3336321206"/>
                  </a:ext>
                </a:extLst>
              </a:tr>
              <a:tr h="370840">
                <a:tc>
                  <a:txBody>
                    <a:bodyPr/>
                    <a:lstStyle/>
                    <a:p>
                      <a:r>
                        <a:rPr lang="en-US" dirty="0">
                          <a:latin typeface="Lucida Sans" panose="020B0602030504020204" pitchFamily="34" charset="0"/>
                        </a:rPr>
                        <a:t>5</a:t>
                      </a:r>
                    </a:p>
                  </a:txBody>
                  <a:tcPr/>
                </a:tc>
                <a:tc>
                  <a:txBody>
                    <a:bodyPr/>
                    <a:lstStyle/>
                    <a:p>
                      <a:r>
                        <a:rPr lang="en-US" dirty="0">
                          <a:latin typeface="Lucida Sans" panose="020B0602030504020204" pitchFamily="34" charset="0"/>
                        </a:rPr>
                        <a:t>May also refer to Nutritional Counseling &amp; Education under 3.1.</a:t>
                      </a:r>
                    </a:p>
                  </a:txBody>
                  <a:tcPr/>
                </a:tc>
                <a:extLst>
                  <a:ext uri="{0D108BD9-81ED-4DB2-BD59-A6C34878D82A}">
                    <a16:rowId xmlns:a16="http://schemas.microsoft.com/office/drawing/2014/main" val="691731111"/>
                  </a:ext>
                </a:extLst>
              </a:tr>
            </a:tbl>
          </a:graphicData>
        </a:graphic>
      </p:graphicFrame>
    </p:spTree>
    <p:extLst>
      <p:ext uri="{BB962C8B-B14F-4D97-AF65-F5344CB8AC3E}">
        <p14:creationId xmlns:p14="http://schemas.microsoft.com/office/powerpoint/2010/main" val="32606806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844DF-AB25-3027-6522-912BBD40E5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626865-A87E-2EF1-501B-28FAAC0C92D6}"/>
              </a:ext>
            </a:extLst>
          </p:cNvPr>
          <p:cNvSpPr>
            <a:spLocks noGrp="1"/>
          </p:cNvSpPr>
          <p:nvPr>
            <p:ph type="title"/>
          </p:nvPr>
        </p:nvSpPr>
        <p:spPr>
          <a:xfrm>
            <a:off x="628280" y="322873"/>
            <a:ext cx="10069216" cy="544513"/>
          </a:xfrm>
        </p:spPr>
        <p:txBody>
          <a:bodyPr>
            <a:normAutofit/>
          </a:bodyPr>
          <a:lstStyle/>
          <a:p>
            <a:r>
              <a:rPr lang="en-US"/>
              <a:t>Cooking Supplies – Navigator Workflow</a:t>
            </a:r>
          </a:p>
        </p:txBody>
      </p:sp>
      <p:sp>
        <p:nvSpPr>
          <p:cNvPr id="5" name="Slide Number Placeholder 4">
            <a:extLst>
              <a:ext uri="{FF2B5EF4-FFF2-40B4-BE49-F238E27FC236}">
                <a16:creationId xmlns:a16="http://schemas.microsoft.com/office/drawing/2014/main" id="{98CA35EA-7FC7-32B6-EA22-711C923278F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000" b="0" i="0" u="none" strike="noStrike" kern="1200" cap="none" spc="0" normalizeH="0" baseline="0" noProof="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graphicFrame>
        <p:nvGraphicFramePr>
          <p:cNvPr id="7" name="Table 6">
            <a:extLst>
              <a:ext uri="{FF2B5EF4-FFF2-40B4-BE49-F238E27FC236}">
                <a16:creationId xmlns:a16="http://schemas.microsoft.com/office/drawing/2014/main" id="{A40E1194-048D-7457-F39A-C66B2E13465A}"/>
              </a:ext>
            </a:extLst>
          </p:cNvPr>
          <p:cNvGraphicFramePr>
            <a:graphicFrameLocks noGrp="1"/>
          </p:cNvGraphicFramePr>
          <p:nvPr/>
        </p:nvGraphicFramePr>
        <p:xfrm>
          <a:off x="831271" y="1001518"/>
          <a:ext cx="10165279" cy="3850640"/>
        </p:xfrm>
        <a:graphic>
          <a:graphicData uri="http://schemas.openxmlformats.org/drawingml/2006/table">
            <a:tbl>
              <a:tblPr firstRow="1" bandRow="1">
                <a:tableStyleId>{5C22544A-7EE6-4342-B048-85BDC9FD1C3A}</a:tableStyleId>
              </a:tblPr>
              <a:tblGrid>
                <a:gridCol w="1137882">
                  <a:extLst>
                    <a:ext uri="{9D8B030D-6E8A-4147-A177-3AD203B41FA5}">
                      <a16:colId xmlns:a16="http://schemas.microsoft.com/office/drawing/2014/main" val="2343733707"/>
                    </a:ext>
                  </a:extLst>
                </a:gridCol>
                <a:gridCol w="9027397">
                  <a:extLst>
                    <a:ext uri="{9D8B030D-6E8A-4147-A177-3AD203B41FA5}">
                      <a16:colId xmlns:a16="http://schemas.microsoft.com/office/drawing/2014/main" val="4269818045"/>
                    </a:ext>
                  </a:extLst>
                </a:gridCol>
              </a:tblGrid>
              <a:tr h="370840">
                <a:tc>
                  <a:txBody>
                    <a:bodyPr/>
                    <a:lstStyle/>
                    <a:p>
                      <a:r>
                        <a:rPr lang="en-US">
                          <a:latin typeface="Lucida Sans" panose="020B0602030504020204" pitchFamily="34" charset="0"/>
                        </a:rPr>
                        <a:t>Step </a:t>
                      </a:r>
                    </a:p>
                  </a:txBody>
                  <a:tcPr/>
                </a:tc>
                <a:tc>
                  <a:txBody>
                    <a:bodyPr/>
                    <a:lstStyle/>
                    <a:p>
                      <a:r>
                        <a:rPr lang="en-US">
                          <a:latin typeface="Lucida Sans" panose="020B0602030504020204" pitchFamily="34" charset="0"/>
                        </a:rPr>
                        <a:t>Action</a:t>
                      </a:r>
                    </a:p>
                  </a:txBody>
                  <a:tcPr/>
                </a:tc>
                <a:extLst>
                  <a:ext uri="{0D108BD9-81ED-4DB2-BD59-A6C34878D82A}">
                    <a16:rowId xmlns:a16="http://schemas.microsoft.com/office/drawing/2014/main" val="521121606"/>
                  </a:ext>
                </a:extLst>
              </a:tr>
              <a:tr h="370840">
                <a:tc>
                  <a:txBody>
                    <a:bodyPr/>
                    <a:lstStyle/>
                    <a:p>
                      <a:r>
                        <a:rPr lang="en-US">
                          <a:latin typeface="Lucida Sans" panose="020B0602030504020204" pitchFamily="34" charset="0"/>
                        </a:rPr>
                        <a:t>1</a:t>
                      </a:r>
                    </a:p>
                  </a:txBody>
                  <a:tcPr/>
                </a:tc>
                <a:tc>
                  <a:txBody>
                    <a:bodyPr/>
                    <a:lstStyle/>
                    <a:p>
                      <a:r>
                        <a:rPr lang="en-US">
                          <a:latin typeface="Lucida Sans" panose="020B0602030504020204" pitchFamily="34" charset="0"/>
                        </a:rPr>
                        <a:t>Social Care Navigator identifies Member with unmet HRSN in nutrition domain &amp; eligible for Cooking Supplies and creates/documents in Social Care Plan </a:t>
                      </a:r>
                    </a:p>
                  </a:txBody>
                  <a:tcPr/>
                </a:tc>
                <a:extLst>
                  <a:ext uri="{0D108BD9-81ED-4DB2-BD59-A6C34878D82A}">
                    <a16:rowId xmlns:a16="http://schemas.microsoft.com/office/drawing/2014/main" val="752161719"/>
                  </a:ext>
                </a:extLst>
              </a:tr>
              <a:tr h="370840">
                <a:tc>
                  <a:txBody>
                    <a:bodyPr/>
                    <a:lstStyle/>
                    <a:p>
                      <a:r>
                        <a:rPr lang="en-US">
                          <a:latin typeface="Lucida Sans" panose="020B0602030504020204" pitchFamily="34" charset="0"/>
                        </a:rPr>
                        <a:t>2</a:t>
                      </a:r>
                    </a:p>
                  </a:txBody>
                  <a:tcPr/>
                </a:tc>
                <a:tc>
                  <a:txBody>
                    <a:bodyPr/>
                    <a:lstStyle/>
                    <a:p>
                      <a:r>
                        <a:rPr lang="en-US">
                          <a:latin typeface="Lucida Sans"/>
                        </a:rPr>
                        <a:t>Navigator creates internal referral for Cooking Supplies individually based on Member need for kitchenware, microwave, full-size refrigerator &amp; accepts the referral(s) as the HRSN Service Provider. </a:t>
                      </a:r>
                    </a:p>
                  </a:txBody>
                  <a:tcPr/>
                </a:tc>
                <a:extLst>
                  <a:ext uri="{0D108BD9-81ED-4DB2-BD59-A6C34878D82A}">
                    <a16:rowId xmlns:a16="http://schemas.microsoft.com/office/drawing/2014/main" val="3636002331"/>
                  </a:ext>
                </a:extLst>
              </a:tr>
              <a:tr h="370840">
                <a:tc>
                  <a:txBody>
                    <a:bodyPr/>
                    <a:lstStyle/>
                    <a:p>
                      <a:r>
                        <a:rPr lang="en-US">
                          <a:latin typeface="Lucida Sans" panose="020B0602030504020204" pitchFamily="34" charset="0"/>
                        </a:rPr>
                        <a:t>3</a:t>
                      </a:r>
                    </a:p>
                  </a:txBody>
                  <a:tcPr/>
                </a:tc>
                <a:tc>
                  <a:txBody>
                    <a:bodyPr/>
                    <a:lstStyle/>
                    <a:p>
                      <a:r>
                        <a:rPr lang="en-US">
                          <a:latin typeface="Lucida Sans" panose="020B0602030504020204" pitchFamily="34" charset="0"/>
                        </a:rPr>
                        <a:t>Referral is reviewed/authorization is approved by Care Compass.</a:t>
                      </a:r>
                    </a:p>
                  </a:txBody>
                  <a:tcPr/>
                </a:tc>
                <a:extLst>
                  <a:ext uri="{0D108BD9-81ED-4DB2-BD59-A6C34878D82A}">
                    <a16:rowId xmlns:a16="http://schemas.microsoft.com/office/drawing/2014/main" val="359417348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Lucida Sans" panose="020B0602030504020204" pitchFamily="34" charset="0"/>
                        </a:rPr>
                        <a:t>4</a:t>
                      </a:r>
                    </a:p>
                    <a:p>
                      <a:endParaRPr lang="en-US">
                        <a:latin typeface="Lucida Sans" panose="020B0602030504020204" pitchFamily="34" charset="0"/>
                      </a:endParaRPr>
                    </a:p>
                  </a:txBody>
                  <a:tcPr/>
                </a:tc>
                <a:tc>
                  <a:txBody>
                    <a:bodyPr/>
                    <a:lstStyle/>
                    <a:p>
                      <a:r>
                        <a:rPr lang="en-US">
                          <a:latin typeface="Lucida Sans" panose="020B0602030504020204" pitchFamily="34" charset="0"/>
                        </a:rPr>
                        <a:t>Navigator completes the purchase &amp; invoices for the cooking supply item under the HRSN service, and coordination time (ordering supplies) under Enhanced Care Management. </a:t>
                      </a:r>
                      <a:endParaRPr lang="en-US">
                        <a:solidFill>
                          <a:schemeClr val="accent3"/>
                        </a:solidFill>
                        <a:latin typeface="Lucida Sans" panose="020B0602030504020204" pitchFamily="34" charset="0"/>
                      </a:endParaRPr>
                    </a:p>
                  </a:txBody>
                  <a:tcPr/>
                </a:tc>
                <a:extLst>
                  <a:ext uri="{0D108BD9-81ED-4DB2-BD59-A6C34878D82A}">
                    <a16:rowId xmlns:a16="http://schemas.microsoft.com/office/drawing/2014/main" val="3336321206"/>
                  </a:ext>
                </a:extLst>
              </a:tr>
              <a:tr h="370840">
                <a:tc>
                  <a:txBody>
                    <a:bodyPr/>
                    <a:lstStyle/>
                    <a:p>
                      <a:r>
                        <a:rPr lang="en-US">
                          <a:latin typeface="Lucida Sans" panose="020B0602030504020204" pitchFamily="34" charset="0"/>
                        </a:rPr>
                        <a:t>5</a:t>
                      </a:r>
                    </a:p>
                  </a:txBody>
                  <a:tcPr/>
                </a:tc>
                <a:tc>
                  <a:txBody>
                    <a:bodyPr/>
                    <a:lstStyle/>
                    <a:p>
                      <a:r>
                        <a:rPr lang="en-US">
                          <a:latin typeface="Lucida Sans" panose="020B0602030504020204" pitchFamily="34" charset="0"/>
                        </a:rPr>
                        <a:t>May also refer to Nutritional Counseling &amp; Education under 3.1 or another food provision service</a:t>
                      </a:r>
                    </a:p>
                  </a:txBody>
                  <a:tcPr/>
                </a:tc>
                <a:extLst>
                  <a:ext uri="{0D108BD9-81ED-4DB2-BD59-A6C34878D82A}">
                    <a16:rowId xmlns:a16="http://schemas.microsoft.com/office/drawing/2014/main" val="691731111"/>
                  </a:ext>
                </a:extLst>
              </a:tr>
            </a:tbl>
          </a:graphicData>
        </a:graphic>
      </p:graphicFrame>
    </p:spTree>
    <p:extLst>
      <p:ext uri="{BB962C8B-B14F-4D97-AF65-F5344CB8AC3E}">
        <p14:creationId xmlns:p14="http://schemas.microsoft.com/office/powerpoint/2010/main" val="20612620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F7273-CED8-0EEB-9C71-BAD8351976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7B8D6E-E3C5-133E-9347-71B86D0BACFA}"/>
              </a:ext>
            </a:extLst>
          </p:cNvPr>
          <p:cNvSpPr>
            <a:spLocks noGrp="1"/>
          </p:cNvSpPr>
          <p:nvPr>
            <p:ph type="title"/>
          </p:nvPr>
        </p:nvSpPr>
        <p:spPr>
          <a:xfrm>
            <a:off x="533278" y="336882"/>
            <a:ext cx="10069216" cy="544513"/>
          </a:xfrm>
        </p:spPr>
        <p:txBody>
          <a:bodyPr>
            <a:normAutofit/>
          </a:bodyPr>
          <a:lstStyle/>
          <a:p>
            <a:r>
              <a:rPr lang="en-US" dirty="0"/>
              <a:t>Cooking Supplies – Referrals </a:t>
            </a:r>
          </a:p>
        </p:txBody>
      </p:sp>
      <p:sp>
        <p:nvSpPr>
          <p:cNvPr id="3" name="Content Placeholder 2">
            <a:extLst>
              <a:ext uri="{FF2B5EF4-FFF2-40B4-BE49-F238E27FC236}">
                <a16:creationId xmlns:a16="http://schemas.microsoft.com/office/drawing/2014/main" id="{38A2BACE-0116-94D4-2CC7-80A24047BFE3}"/>
              </a:ext>
            </a:extLst>
          </p:cNvPr>
          <p:cNvSpPr>
            <a:spLocks noGrp="1"/>
          </p:cNvSpPr>
          <p:nvPr>
            <p:ph idx="1"/>
          </p:nvPr>
        </p:nvSpPr>
        <p:spPr>
          <a:xfrm>
            <a:off x="533278" y="974264"/>
            <a:ext cx="11009538" cy="5382086"/>
          </a:xfrm>
        </p:spPr>
        <p:txBody>
          <a:bodyPr vert="horz" lIns="91440" tIns="45720" rIns="91440" bIns="45720" rtlCol="0" anchor="t">
            <a:noAutofit/>
          </a:bodyPr>
          <a:lstStyle/>
          <a:p>
            <a:pPr fontAlgn="base"/>
            <a:r>
              <a:rPr lang="en-US" sz="1800" b="1" u="sng" dirty="0"/>
              <a:t>Eligible Medicaid Managed Care (MMC) Members must</a:t>
            </a:r>
            <a:r>
              <a:rPr lang="en-US" sz="1800" b="1" dirty="0"/>
              <a:t>:</a:t>
            </a:r>
          </a:p>
          <a:p>
            <a:pPr marL="285750" indent="-285750" fontAlgn="base">
              <a:buFont typeface="Arial" panose="020B0604020202020204" pitchFamily="34" charset="0"/>
              <a:buChar char="•"/>
            </a:pPr>
            <a:r>
              <a:rPr lang="en-US" sz="1800" dirty="0"/>
              <a:t>Have an unmet HRSN(s) in the nutrition domain/meet the USDA definition of low/very low food security as determined by AHC Screening </a:t>
            </a:r>
            <a:r>
              <a:rPr lang="en-US" sz="1800" u="sng" dirty="0">
                <a:solidFill>
                  <a:schemeClr val="accent1"/>
                </a:solidFill>
              </a:rPr>
              <a:t>and</a:t>
            </a:r>
            <a:endParaRPr lang="en-US" sz="1800" dirty="0"/>
          </a:p>
          <a:p>
            <a:pPr marL="285750" indent="-285750" fontAlgn="base">
              <a:buFont typeface="Arial" panose="020B0604020202020204" pitchFamily="34" charset="0"/>
              <a:buChar char="•"/>
            </a:pPr>
            <a:r>
              <a:rPr lang="en-US" sz="1800" dirty="0"/>
              <a:t>Meet at least one of the Enhanced Population criteria (</a:t>
            </a:r>
            <a:r>
              <a:rPr lang="en-US" sz="1800" dirty="0">
                <a:hlinkClick r:id="rId3"/>
              </a:rPr>
              <a:t>SCN Operations Manual</a:t>
            </a:r>
            <a:r>
              <a:rPr lang="en-US" sz="1800" dirty="0"/>
              <a:t> Table 5-13), Social Risk Factors (Table 5-14), </a:t>
            </a:r>
            <a:r>
              <a:rPr lang="en-US" sz="1800" u="sng" dirty="0"/>
              <a:t>and</a:t>
            </a:r>
            <a:r>
              <a:rPr lang="en-US" sz="1800" dirty="0"/>
              <a:t> Clinical Criteria (Table 5-15)  </a:t>
            </a:r>
            <a:r>
              <a:rPr lang="en-US" sz="1800" u="sng" dirty="0">
                <a:solidFill>
                  <a:schemeClr val="accent1"/>
                </a:solidFill>
              </a:rPr>
              <a:t>and</a:t>
            </a:r>
          </a:p>
          <a:p>
            <a:pPr marL="285750" indent="-285750" fontAlgn="base">
              <a:buFont typeface="Arial" panose="020B0604020202020204" pitchFamily="34" charset="0"/>
              <a:buChar char="•"/>
            </a:pPr>
            <a:r>
              <a:rPr lang="en-US" sz="1800" dirty="0"/>
              <a:t>Not be in an excluded population </a:t>
            </a:r>
            <a:r>
              <a:rPr lang="en-US" sz="1800" u="sng" dirty="0">
                <a:solidFill>
                  <a:schemeClr val="accent1"/>
                </a:solidFill>
              </a:rPr>
              <a:t>and</a:t>
            </a:r>
            <a:endParaRPr lang="en-US" sz="1800" dirty="0"/>
          </a:p>
          <a:p>
            <a:pPr marL="285750" indent="-285750" fontAlgn="base">
              <a:buFont typeface="Arial" panose="020B0604020202020204" pitchFamily="34" charset="0"/>
              <a:buChar char="•"/>
            </a:pPr>
            <a:r>
              <a:rPr lang="en-US" sz="1800" dirty="0">
                <a:latin typeface="Lucida Sans"/>
                <a:ea typeface="Tahoma"/>
                <a:cs typeface="Tahoma"/>
              </a:rPr>
              <a:t>Not be receiving cooking supplies through another program or have received them through the Community Transitional Supports (CTS) service. </a:t>
            </a:r>
            <a:endParaRPr lang="en-US">
              <a:latin typeface="Lucida Sans"/>
              <a:ea typeface="Tahoma"/>
              <a:cs typeface="Tahoma"/>
            </a:endParaRPr>
          </a:p>
          <a:p>
            <a:pPr marL="285750" indent="-285750">
              <a:buFont typeface="Arial" panose="020B0604020202020204" pitchFamily="34" charset="0"/>
              <a:buChar char="•"/>
            </a:pPr>
            <a:r>
              <a:rPr lang="en-US" sz="1800">
                <a:latin typeface="Lucida Sans"/>
                <a:ea typeface="Tahoma"/>
                <a:cs typeface="Tahoma"/>
              </a:rPr>
              <a:t>Available for Members u</a:t>
            </a:r>
            <a:r>
              <a:rPr lang="en-US" sz="1800" dirty="0">
                <a:latin typeface="Lucida Sans"/>
                <a:ea typeface="Tahoma"/>
                <a:cs typeface="Tahoma"/>
              </a:rPr>
              <a:t>p to capped amount during the waiver period if Member is eligible.</a:t>
            </a:r>
            <a:endParaRPr lang="en-US" dirty="0">
              <a:latin typeface="Lucida Sans"/>
              <a:ea typeface="Tahoma"/>
              <a:cs typeface="Tahoma"/>
            </a:endParaRPr>
          </a:p>
          <a:p>
            <a:pPr marL="285750" indent="-285750" fontAlgn="base"/>
            <a:endParaRPr lang="en-US" sz="2000" dirty="0"/>
          </a:p>
          <a:p>
            <a:pPr marL="285750" indent="-285750" fontAlgn="base"/>
            <a:endParaRPr lang="en-US" sz="2000" dirty="0"/>
          </a:p>
        </p:txBody>
      </p:sp>
      <p:sp>
        <p:nvSpPr>
          <p:cNvPr id="5" name="Slide Number Placeholder 4">
            <a:extLst>
              <a:ext uri="{FF2B5EF4-FFF2-40B4-BE49-F238E27FC236}">
                <a16:creationId xmlns:a16="http://schemas.microsoft.com/office/drawing/2014/main" id="{921BA887-FD98-27FE-3A58-E73EA90F678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824636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D8EA6-488D-9819-47E5-950A7B184D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8505AC-E918-FEC5-50F5-7FC1FD2E1036}"/>
              </a:ext>
            </a:extLst>
          </p:cNvPr>
          <p:cNvSpPr>
            <a:spLocks noGrp="1"/>
          </p:cNvSpPr>
          <p:nvPr>
            <p:ph type="title"/>
          </p:nvPr>
        </p:nvSpPr>
        <p:spPr>
          <a:xfrm>
            <a:off x="628279" y="322873"/>
            <a:ext cx="10725519" cy="544513"/>
          </a:xfrm>
        </p:spPr>
        <p:txBody>
          <a:bodyPr>
            <a:normAutofit/>
          </a:bodyPr>
          <a:lstStyle/>
          <a:p>
            <a:r>
              <a:rPr lang="en-US" dirty="0"/>
              <a:t>Cooking Supplies– Tiered Invoicing Criteria</a:t>
            </a:r>
          </a:p>
        </p:txBody>
      </p:sp>
      <p:sp>
        <p:nvSpPr>
          <p:cNvPr id="5" name="Slide Number Placeholder 4">
            <a:extLst>
              <a:ext uri="{FF2B5EF4-FFF2-40B4-BE49-F238E27FC236}">
                <a16:creationId xmlns:a16="http://schemas.microsoft.com/office/drawing/2014/main" id="{DFCE6934-119E-B894-7E11-38998F695E8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graphicFrame>
        <p:nvGraphicFramePr>
          <p:cNvPr id="7" name="Table 6">
            <a:extLst>
              <a:ext uri="{FF2B5EF4-FFF2-40B4-BE49-F238E27FC236}">
                <a16:creationId xmlns:a16="http://schemas.microsoft.com/office/drawing/2014/main" id="{41D23F22-0B54-F90D-B4CC-46BBEBF0B4DB}"/>
              </a:ext>
            </a:extLst>
          </p:cNvPr>
          <p:cNvGraphicFramePr>
            <a:graphicFrameLocks noGrp="1"/>
          </p:cNvGraphicFramePr>
          <p:nvPr/>
        </p:nvGraphicFramePr>
        <p:xfrm>
          <a:off x="838201" y="898120"/>
          <a:ext cx="10828975" cy="4084320"/>
        </p:xfrm>
        <a:graphic>
          <a:graphicData uri="http://schemas.openxmlformats.org/drawingml/2006/table">
            <a:tbl>
              <a:tblPr firstRow="1" bandRow="1">
                <a:tableStyleId>{5C22544A-7EE6-4342-B048-85BDC9FD1C3A}</a:tableStyleId>
              </a:tblPr>
              <a:tblGrid>
                <a:gridCol w="1703118">
                  <a:extLst>
                    <a:ext uri="{9D8B030D-6E8A-4147-A177-3AD203B41FA5}">
                      <a16:colId xmlns:a16="http://schemas.microsoft.com/office/drawing/2014/main" val="4152897423"/>
                    </a:ext>
                  </a:extLst>
                </a:gridCol>
                <a:gridCol w="1187533">
                  <a:extLst>
                    <a:ext uri="{9D8B030D-6E8A-4147-A177-3AD203B41FA5}">
                      <a16:colId xmlns:a16="http://schemas.microsoft.com/office/drawing/2014/main" val="1522757277"/>
                    </a:ext>
                  </a:extLst>
                </a:gridCol>
                <a:gridCol w="4245099">
                  <a:extLst>
                    <a:ext uri="{9D8B030D-6E8A-4147-A177-3AD203B41FA5}">
                      <a16:colId xmlns:a16="http://schemas.microsoft.com/office/drawing/2014/main" val="1798324797"/>
                    </a:ext>
                  </a:extLst>
                </a:gridCol>
                <a:gridCol w="3693225">
                  <a:extLst>
                    <a:ext uri="{9D8B030D-6E8A-4147-A177-3AD203B41FA5}">
                      <a16:colId xmlns:a16="http://schemas.microsoft.com/office/drawing/2014/main" val="2942475571"/>
                    </a:ext>
                  </a:extLst>
                </a:gridCol>
              </a:tblGrid>
              <a:tr h="370840">
                <a:tc>
                  <a:txBody>
                    <a:bodyPr/>
                    <a:lstStyle/>
                    <a:p>
                      <a:r>
                        <a:rPr lang="en-US" sz="1800" dirty="0">
                          <a:latin typeface="Lucida Sans" panose="020B0602030504020204" pitchFamily="34" charset="0"/>
                        </a:rPr>
                        <a:t>Item</a:t>
                      </a:r>
                    </a:p>
                  </a:txBody>
                  <a:tcPr/>
                </a:tc>
                <a:tc>
                  <a:txBody>
                    <a:bodyPr/>
                    <a:lstStyle/>
                    <a:p>
                      <a:r>
                        <a:rPr lang="en-US" sz="1800" dirty="0">
                          <a:latin typeface="Lucida Sans" panose="020B0602030504020204" pitchFamily="34" charset="0"/>
                        </a:rPr>
                        <a:t>Max</a:t>
                      </a:r>
                    </a:p>
                  </a:txBody>
                  <a:tcPr/>
                </a:tc>
                <a:tc>
                  <a:txBody>
                    <a:bodyPr/>
                    <a:lstStyle/>
                    <a:p>
                      <a:r>
                        <a:rPr lang="en-US" sz="1800" dirty="0">
                          <a:latin typeface="Lucida Sans" panose="020B0602030504020204" pitchFamily="34" charset="0"/>
                        </a:rPr>
                        <a:t>Criteria/Restrictions </a:t>
                      </a:r>
                    </a:p>
                  </a:txBody>
                  <a:tcPr/>
                </a:tc>
                <a:tc>
                  <a:txBody>
                    <a:bodyPr/>
                    <a:lstStyle/>
                    <a:p>
                      <a:r>
                        <a:rPr lang="en-US" sz="1800" dirty="0">
                          <a:latin typeface="Lucida Sans" panose="020B0602030504020204" pitchFamily="34" charset="0"/>
                        </a:rPr>
                        <a:t>Supporting Documentation Required** </a:t>
                      </a:r>
                    </a:p>
                  </a:txBody>
                  <a:tcPr/>
                </a:tc>
                <a:extLst>
                  <a:ext uri="{0D108BD9-81ED-4DB2-BD59-A6C34878D82A}">
                    <a16:rowId xmlns:a16="http://schemas.microsoft.com/office/drawing/2014/main" val="2671141000"/>
                  </a:ext>
                </a:extLst>
              </a:tr>
              <a:tr h="0">
                <a:tc>
                  <a:txBody>
                    <a:bodyPr/>
                    <a:lstStyle/>
                    <a:p>
                      <a:r>
                        <a:rPr lang="en-US" sz="1600" dirty="0">
                          <a:latin typeface="Lucida Sans" panose="020B0602030504020204" pitchFamily="34" charset="0"/>
                        </a:rPr>
                        <a:t>Kitchenware</a:t>
                      </a:r>
                    </a:p>
                  </a:txBody>
                  <a:tcPr/>
                </a:tc>
                <a:tc>
                  <a:txBody>
                    <a:bodyPr/>
                    <a:lstStyle/>
                    <a:p>
                      <a:r>
                        <a:rPr lang="en-US" sz="1600" b="1" dirty="0">
                          <a:latin typeface="Lucida Sans" panose="020B0602030504020204" pitchFamily="34" charset="0"/>
                        </a:rPr>
                        <a:t>$355 </a:t>
                      </a:r>
                      <a:r>
                        <a:rPr lang="en-US" sz="1600" dirty="0">
                          <a:solidFill>
                            <a:schemeClr val="accent3"/>
                          </a:solidFill>
                          <a:latin typeface="Lucida Sans" panose="020B0602030504020204" pitchFamily="34" charset="0"/>
                        </a:rPr>
                        <a:t>including admin/ delivery</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dirty="0">
                          <a:latin typeface="Lucida Sans" panose="020B0602030504020204" pitchFamily="34" charset="0"/>
                        </a:rPr>
                        <a:t>Plates, bowls, cooking utensils, mixing bowls, pots/pans, chef’s knife, cutting board, eating utensils, silverware, glassware, can opener, colander, and small appliances (such as a blender)</a:t>
                      </a:r>
                    </a:p>
                  </a:txBody>
                  <a:tcPr/>
                </a:tc>
                <a:tc rowSpan="3">
                  <a:txBody>
                    <a:bodyPr/>
                    <a:lstStyle/>
                    <a:p>
                      <a:pPr marL="0" indent="0">
                        <a:buFont typeface="Arial" panose="020B0604020202020204" pitchFamily="34" charset="0"/>
                        <a:buNone/>
                      </a:pPr>
                      <a:r>
                        <a:rPr lang="en-US" sz="1600" dirty="0">
                          <a:solidFill>
                            <a:schemeClr val="tx1"/>
                          </a:solidFill>
                          <a:latin typeface="Lucida Sans" panose="020B0602030504020204" pitchFamily="34" charset="0"/>
                        </a:rPr>
                        <a:t>Upload itemized receipt with invoice. For HRSN service providers, add the 5% admin cap to the total invoice and label it appropriately. </a:t>
                      </a:r>
                    </a:p>
                  </a:txBody>
                  <a:tcPr/>
                </a:tc>
                <a:extLst>
                  <a:ext uri="{0D108BD9-81ED-4DB2-BD59-A6C34878D82A}">
                    <a16:rowId xmlns:a16="http://schemas.microsoft.com/office/drawing/2014/main" val="3155203147"/>
                  </a:ext>
                </a:extLst>
              </a:tr>
              <a:tr h="370840">
                <a:tc>
                  <a:txBody>
                    <a:bodyPr/>
                    <a:lstStyle/>
                    <a:p>
                      <a:r>
                        <a:rPr lang="en-US" sz="1600" dirty="0">
                          <a:latin typeface="Lucida Sans" panose="020B0602030504020204" pitchFamily="34" charset="0"/>
                        </a:rPr>
                        <a:t>Microwave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latin typeface="Lucida Sans" panose="020B0602030504020204" pitchFamily="34" charset="0"/>
                        </a:rPr>
                        <a:t>$120 </a:t>
                      </a:r>
                      <a:r>
                        <a:rPr lang="en-US" sz="1600" dirty="0">
                          <a:solidFill>
                            <a:schemeClr val="accent3"/>
                          </a:solidFill>
                          <a:latin typeface="Lucida Sans" panose="020B0602030504020204" pitchFamily="34" charset="0"/>
                        </a:rPr>
                        <a:t>including admin/ delivery</a:t>
                      </a:r>
                      <a:endParaRPr lang="en-US" sz="1600" dirty="0">
                        <a:latin typeface="Lucida Sans" panose="020B0602030504020204" pitchFamily="34" charset="0"/>
                      </a:endParaRPr>
                    </a:p>
                  </a:txBody>
                  <a:tcPr/>
                </a:tc>
                <a:tc>
                  <a:txBody>
                    <a:bodyPr/>
                    <a:lstStyle/>
                    <a:p>
                      <a:pPr marL="0" indent="0">
                        <a:buFont typeface="Arial" panose="020B0604020202020204" pitchFamily="34" charset="0"/>
                        <a:buNone/>
                      </a:pPr>
                      <a:r>
                        <a:rPr lang="en-US" sz="1600" dirty="0">
                          <a:latin typeface="Lucida Sans" panose="020B0602030504020204" pitchFamily="34" charset="0"/>
                        </a:rPr>
                        <a:t>N/A</a:t>
                      </a:r>
                    </a:p>
                  </a:txBody>
                  <a:tcPr/>
                </a:tc>
                <a:tc vMerge="1">
                  <a:txBody>
                    <a:bodyPr/>
                    <a:lstStyle/>
                    <a:p>
                      <a:endParaRPr lang="en-US" sz="1600" dirty="0">
                        <a:latin typeface="Lucida Sans" panose="020B0602030504020204" pitchFamily="34" charset="0"/>
                      </a:endParaRPr>
                    </a:p>
                  </a:txBody>
                  <a:tcPr/>
                </a:tc>
                <a:extLst>
                  <a:ext uri="{0D108BD9-81ED-4DB2-BD59-A6C34878D82A}">
                    <a16:rowId xmlns:a16="http://schemas.microsoft.com/office/drawing/2014/main" val="445640949"/>
                  </a:ext>
                </a:extLst>
              </a:tr>
              <a:tr h="370840">
                <a:tc>
                  <a:txBody>
                    <a:bodyPr/>
                    <a:lstStyle/>
                    <a:p>
                      <a:r>
                        <a:rPr lang="en-US" sz="1600" dirty="0">
                          <a:latin typeface="Lucida Sans" panose="020B0602030504020204" pitchFamily="34" charset="0"/>
                        </a:rPr>
                        <a:t>Full-size Refrigerator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latin typeface="Lucida Sans" panose="020B0602030504020204" pitchFamily="34" charset="0"/>
                        </a:rPr>
                        <a:t>$600 </a:t>
                      </a:r>
                      <a:r>
                        <a:rPr lang="en-US" sz="1600" dirty="0">
                          <a:solidFill>
                            <a:schemeClr val="accent3"/>
                          </a:solidFill>
                          <a:latin typeface="Lucida Sans" panose="020B0602030504020204" pitchFamily="34" charset="0"/>
                        </a:rPr>
                        <a:t>including admin/ delivery</a:t>
                      </a:r>
                      <a:endParaRPr lang="en-US" sz="1600" dirty="0">
                        <a:latin typeface="Lucida Sans" panose="020B0602030504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dirty="0">
                          <a:latin typeface="Lucida Sans" panose="020B0602030504020204" pitchFamily="34" charset="0"/>
                        </a:rPr>
                        <a:t>Full-size refrigerators only per programmatic guidance. </a:t>
                      </a:r>
                    </a:p>
                  </a:txBody>
                  <a:tcPr/>
                </a:tc>
                <a:tc vMerge="1">
                  <a:txBody>
                    <a:bodyPr/>
                    <a:lstStyle/>
                    <a:p>
                      <a:endParaRPr lang="en-US" sz="1600" dirty="0">
                        <a:latin typeface="Lucida Sans" panose="020B0602030504020204" pitchFamily="34" charset="0"/>
                      </a:endParaRPr>
                    </a:p>
                  </a:txBody>
                  <a:tcPr/>
                </a:tc>
                <a:extLst>
                  <a:ext uri="{0D108BD9-81ED-4DB2-BD59-A6C34878D82A}">
                    <a16:rowId xmlns:a16="http://schemas.microsoft.com/office/drawing/2014/main" val="1832636601"/>
                  </a:ext>
                </a:extLst>
              </a:tr>
            </a:tbl>
          </a:graphicData>
        </a:graphic>
      </p:graphicFrame>
    </p:spTree>
    <p:extLst>
      <p:ext uri="{BB962C8B-B14F-4D97-AF65-F5344CB8AC3E}">
        <p14:creationId xmlns:p14="http://schemas.microsoft.com/office/powerpoint/2010/main" val="41858406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714F3-A94E-1D70-3A46-EF60A0A991C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86F7BC-17B4-30D6-30D8-A812A5101C0C}"/>
              </a:ext>
            </a:extLst>
          </p:cNvPr>
          <p:cNvSpPr>
            <a:spLocks noGrp="1"/>
          </p:cNvSpPr>
          <p:nvPr>
            <p:ph type="sldNum" sz="quarter" idx="12"/>
          </p:nvPr>
        </p:nvSpPr>
        <p:spPr/>
        <p:txBody>
          <a:bodyPr/>
          <a:lstStyle/>
          <a:p>
            <a:fld id="{046ED92C-19EC-4894-A451-DBF4F06AE3FB}" type="slidenum">
              <a:rPr lang="en-US" smtClean="0"/>
              <a:pPr/>
              <a:t>48</a:t>
            </a:fld>
            <a:endParaRPr lang="en-US"/>
          </a:p>
        </p:txBody>
      </p:sp>
      <p:sp>
        <p:nvSpPr>
          <p:cNvPr id="3" name="Text Placeholder 2">
            <a:extLst>
              <a:ext uri="{FF2B5EF4-FFF2-40B4-BE49-F238E27FC236}">
                <a16:creationId xmlns:a16="http://schemas.microsoft.com/office/drawing/2014/main" id="{8E642F0B-85B4-BCBA-7D3E-B50036A13B08}"/>
              </a:ext>
            </a:extLst>
          </p:cNvPr>
          <p:cNvSpPr>
            <a:spLocks noGrp="1"/>
          </p:cNvSpPr>
          <p:nvPr>
            <p:ph type="body" sz="quarter" idx="13"/>
          </p:nvPr>
        </p:nvSpPr>
        <p:spPr>
          <a:xfrm>
            <a:off x="5366635" y="2563761"/>
            <a:ext cx="5636077" cy="1665163"/>
          </a:xfrm>
        </p:spPr>
        <p:txBody>
          <a:bodyPr vert="horz" lIns="91440" tIns="45720" rIns="91440" bIns="45720" rtlCol="0" anchor="t">
            <a:normAutofit/>
          </a:bodyPr>
          <a:lstStyle/>
          <a:p>
            <a:r>
              <a:rPr lang="en-US">
                <a:latin typeface="Lucida Sans"/>
                <a:ea typeface="Tahoma"/>
                <a:cs typeface="Tahoma"/>
              </a:rPr>
              <a:t>Special Considerations </a:t>
            </a:r>
            <a:endParaRPr lang="en-US"/>
          </a:p>
        </p:txBody>
      </p:sp>
      <p:sp>
        <p:nvSpPr>
          <p:cNvPr id="4" name="TextBox 3">
            <a:extLst>
              <a:ext uri="{FF2B5EF4-FFF2-40B4-BE49-F238E27FC236}">
                <a16:creationId xmlns:a16="http://schemas.microsoft.com/office/drawing/2014/main" id="{D865D718-DFD3-A3D8-006D-C02E901572A2}"/>
              </a:ext>
            </a:extLst>
          </p:cNvPr>
          <p:cNvSpPr txBox="1"/>
          <p:nvPr/>
        </p:nvSpPr>
        <p:spPr>
          <a:xfrm>
            <a:off x="3471333" y="6180667"/>
            <a:ext cx="6096000"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0" i="0" u="none" strike="noStrike" baseline="0">
                <a:solidFill>
                  <a:srgbClr val="FFFFFF"/>
                </a:solidFill>
                <a:latin typeface="Segoe UI"/>
                <a:ea typeface="Segoe UI"/>
                <a:cs typeface="Segoe UI"/>
              </a:rPr>
              <a:t>Please note that sharing, disclosing, or discussing Protected Health Information (PHI) or Personally Identifiable Information (PII), in any format, is strictly prohibited during this workshop. </a:t>
            </a:r>
            <a:r>
              <a:rPr lang="en-US" sz="1000" b="0" i="0">
                <a:solidFill>
                  <a:srgbClr val="FFFFFF"/>
                </a:solidFill>
                <a:latin typeface="Segoe UI"/>
                <a:ea typeface="Segoe UI"/>
                <a:cs typeface="Segoe UI"/>
              </a:rPr>
              <a:t>​</a:t>
            </a:r>
            <a:endParaRPr lang="en-US">
              <a:solidFill>
                <a:srgbClr val="FFFFFF"/>
              </a:solidFill>
            </a:endParaRPr>
          </a:p>
          <a:p>
            <a:pPr algn="ctr"/>
            <a:endParaRPr lang="en-US">
              <a:solidFill>
                <a:srgbClr val="FFFFFF"/>
              </a:solidFill>
            </a:endParaRPr>
          </a:p>
        </p:txBody>
      </p:sp>
    </p:spTree>
    <p:extLst>
      <p:ext uri="{BB962C8B-B14F-4D97-AF65-F5344CB8AC3E}">
        <p14:creationId xmlns:p14="http://schemas.microsoft.com/office/powerpoint/2010/main" val="30721063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5C11F-EF09-75E0-D667-3F6FFA0473FB}"/>
              </a:ext>
            </a:extLst>
          </p:cNvPr>
          <p:cNvSpPr>
            <a:spLocks noGrp="1"/>
          </p:cNvSpPr>
          <p:nvPr>
            <p:ph type="title"/>
          </p:nvPr>
        </p:nvSpPr>
        <p:spPr>
          <a:xfrm>
            <a:off x="692816" y="350747"/>
            <a:ext cx="10804367" cy="600542"/>
          </a:xfrm>
        </p:spPr>
        <p:txBody>
          <a:bodyPr>
            <a:noAutofit/>
          </a:bodyPr>
          <a:lstStyle/>
          <a:p>
            <a:r>
              <a:rPr lang="en-US">
                <a:solidFill>
                  <a:srgbClr val="00A892"/>
                </a:solidFill>
                <a:latin typeface="Lucida Sans"/>
                <a:ea typeface="Tahoma"/>
                <a:cs typeface="Tahoma"/>
              </a:rPr>
              <a:t>Household Referrals</a:t>
            </a:r>
            <a:endParaRPr lang="en-US"/>
          </a:p>
        </p:txBody>
      </p:sp>
      <p:sp>
        <p:nvSpPr>
          <p:cNvPr id="3" name="Content Placeholder 2">
            <a:extLst>
              <a:ext uri="{FF2B5EF4-FFF2-40B4-BE49-F238E27FC236}">
                <a16:creationId xmlns:a16="http://schemas.microsoft.com/office/drawing/2014/main" id="{F9E71856-79D7-8FB7-C61E-5EAD2FC7E946}"/>
              </a:ext>
            </a:extLst>
          </p:cNvPr>
          <p:cNvSpPr>
            <a:spLocks noGrp="1"/>
          </p:cNvSpPr>
          <p:nvPr>
            <p:ph idx="1"/>
          </p:nvPr>
        </p:nvSpPr>
        <p:spPr>
          <a:xfrm>
            <a:off x="375795" y="741236"/>
            <a:ext cx="11125441" cy="4909472"/>
          </a:xfrm>
        </p:spPr>
        <p:txBody>
          <a:bodyPr vert="horz" lIns="91440" tIns="45720" rIns="91440" bIns="45720" rtlCol="0" anchor="t">
            <a:normAutofit/>
          </a:bodyPr>
          <a:lstStyle/>
          <a:p>
            <a:endParaRPr lang="en-US" sz="1700" dirty="0">
              <a:latin typeface="Lucida Sans"/>
              <a:ea typeface="Tahoma"/>
              <a:cs typeface="Tahoma"/>
            </a:endParaRPr>
          </a:p>
          <a:p>
            <a:pPr marL="285750" indent="-285750">
              <a:buFont typeface="Arial" panose="020B0604020202020204" pitchFamily="34" charset="0"/>
              <a:buChar char="•"/>
            </a:pPr>
            <a:r>
              <a:rPr lang="en-US" sz="1700" b="1">
                <a:latin typeface="Lucida Sans"/>
                <a:ea typeface="Tahoma"/>
                <a:cs typeface="Tahoma"/>
              </a:rPr>
              <a:t>Household Referral Guidance for Clinically Appropriate/ Medically Tailored Meals, Food Prescriptions and Pantry Stocking:  </a:t>
            </a:r>
            <a:endParaRPr lang="en-US" sz="1700" dirty="0">
              <a:latin typeface="Lucida Sans"/>
              <a:ea typeface="Tahoma"/>
              <a:cs typeface="Tahoma"/>
            </a:endParaRPr>
          </a:p>
          <a:p>
            <a:pPr marL="912495" lvl="1" indent="-342900">
              <a:buFont typeface="Courier New" panose="020B0604020202020204" pitchFamily="34" charset="0"/>
              <a:buChar char="o"/>
            </a:pPr>
            <a:r>
              <a:rPr lang="en-US" sz="1700">
                <a:latin typeface="Lucida Sans"/>
                <a:ea typeface="Tahoma"/>
                <a:cs typeface="Tahoma"/>
              </a:rPr>
              <a:t>Eligible Members who are high risk children under 18 or pregnant/postpartum may receive additional services for other Medicaid Managed Care (MMC) enrolled individuals in the member’s household. </a:t>
            </a:r>
            <a:endParaRPr lang="en-US" sz="1700" dirty="0">
              <a:latin typeface="Lucida Sans"/>
              <a:ea typeface="Tahoma"/>
              <a:cs typeface="Tahoma"/>
            </a:endParaRPr>
          </a:p>
          <a:p>
            <a:pPr marL="912495" lvl="1" indent="-169545">
              <a:buFont typeface="Courier New" panose="020B0604020202020204" pitchFamily="34" charset="0"/>
              <a:buChar char="o"/>
            </a:pPr>
            <a:r>
              <a:rPr lang="en-US" sz="1700" dirty="0">
                <a:latin typeface="Lucida Sans"/>
                <a:ea typeface="Tahoma"/>
                <a:cs typeface="Tahoma"/>
              </a:rPr>
              <a:t>Additional MMC enrolled individuals in the household must have an unmet HRSN in the Nutrition domain (as determined through screening/eligibility assessment). They do not need to meet enhanced population or clinical criteria, however. </a:t>
            </a:r>
            <a:r>
              <a:rPr lang="en-US" sz="1700" dirty="0">
                <a:solidFill>
                  <a:schemeClr val="accent3"/>
                </a:solidFill>
                <a:latin typeface="Lucida Sans"/>
                <a:ea typeface="Tahoma"/>
                <a:cs typeface="Tahoma"/>
              </a:rPr>
              <a:t>Only the enhanced service-eligible Member should be referred to enhanced nutrition support. </a:t>
            </a:r>
            <a:r>
              <a:rPr lang="en-US" sz="1700" dirty="0">
                <a:latin typeface="Lucida Sans"/>
                <a:ea typeface="Tahoma"/>
                <a:cs typeface="Tahoma"/>
              </a:rPr>
              <a:t>Referrals should be made under "household" referrals in Unite US, and </a:t>
            </a:r>
            <a:r>
              <a:rPr lang="en-US" sz="1700">
                <a:latin typeface="Lucida Sans"/>
                <a:ea typeface="Tahoma"/>
                <a:cs typeface="Tahoma"/>
              </a:rPr>
              <a:t>the</a:t>
            </a:r>
            <a:r>
              <a:rPr lang="en-US" sz="1700" dirty="0">
                <a:latin typeface="Lucida Sans"/>
                <a:ea typeface="Tahoma"/>
                <a:cs typeface="Tahoma"/>
              </a:rPr>
              <a:t> appropriate billing code with household modifier “TT” should be included on the invoice to indicate that additional nutrition support was provided for multiple individuals with the eligible member's house</a:t>
            </a:r>
            <a:endParaRPr lang="en-US" sz="1700"/>
          </a:p>
          <a:p>
            <a:pPr marL="342900" indent="-342900">
              <a:buFont typeface="Arial,Sans-Serif" panose="020B0604020202020204" pitchFamily="34" charset="0"/>
              <a:buChar char="•"/>
            </a:pPr>
            <a:r>
              <a:rPr lang="en-US" sz="1700">
                <a:latin typeface="Lucida Sans"/>
                <a:ea typeface="Tahoma"/>
                <a:cs typeface="Tahoma"/>
              </a:rPr>
              <a:t>For any other eligible adult Member who is not pregnant, their children and other individuals in the Member's household must be individually eligible to receive the nutrition service </a:t>
            </a:r>
            <a:endParaRPr lang="en-US" sz="1700"/>
          </a:p>
        </p:txBody>
      </p:sp>
      <p:sp>
        <p:nvSpPr>
          <p:cNvPr id="4" name="Footer Placeholder 3">
            <a:extLst>
              <a:ext uri="{FF2B5EF4-FFF2-40B4-BE49-F238E27FC236}">
                <a16:creationId xmlns:a16="http://schemas.microsoft.com/office/drawing/2014/main" id="{12A94457-6E7E-BEA8-596D-4EFFE1C062D1}"/>
              </a:ext>
            </a:extLst>
          </p:cNvPr>
          <p:cNvSpPr>
            <a:spLocks noGrp="1"/>
          </p:cNvSpPr>
          <p:nvPr>
            <p:ph type="ftr" sz="quarter" idx="11"/>
          </p:nvPr>
        </p:nvSpPr>
        <p:spPr/>
        <p:txBody>
          <a:bodyPr/>
          <a:lstStyle/>
          <a:p>
            <a:r>
              <a:rPr lang="en-US">
                <a:latin typeface="Segoe UI"/>
                <a:cs typeface="Segoe UI"/>
              </a:rPr>
              <a:t>Please note that sharing, disclosing, or discussing Protected Health Information (PHI) or Personally Identifiable Information (PII), in any format, is strictly prohibited during this workshop. </a:t>
            </a:r>
          </a:p>
          <a:p>
            <a:endParaRPr lang="en-US"/>
          </a:p>
        </p:txBody>
      </p:sp>
      <p:sp>
        <p:nvSpPr>
          <p:cNvPr id="5" name="Slide Number Placeholder 4">
            <a:extLst>
              <a:ext uri="{FF2B5EF4-FFF2-40B4-BE49-F238E27FC236}">
                <a16:creationId xmlns:a16="http://schemas.microsoft.com/office/drawing/2014/main" id="{55488224-DAF5-1646-9544-8E1B03277509}"/>
              </a:ext>
            </a:extLst>
          </p:cNvPr>
          <p:cNvSpPr>
            <a:spLocks noGrp="1"/>
          </p:cNvSpPr>
          <p:nvPr>
            <p:ph type="sldNum" sz="quarter" idx="12"/>
          </p:nvPr>
        </p:nvSpPr>
        <p:spPr/>
        <p:txBody>
          <a:bodyPr/>
          <a:lstStyle/>
          <a:p>
            <a:fld id="{046ED92C-19EC-4894-A451-DBF4F06AE3FB}" type="slidenum">
              <a:rPr lang="en-US" smtClean="0"/>
              <a:t>49</a:t>
            </a:fld>
            <a:endParaRPr lang="en-US"/>
          </a:p>
        </p:txBody>
      </p:sp>
    </p:spTree>
    <p:extLst>
      <p:ext uri="{BB962C8B-B14F-4D97-AF65-F5344CB8AC3E}">
        <p14:creationId xmlns:p14="http://schemas.microsoft.com/office/powerpoint/2010/main" val="1190172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A179F-3F0B-570C-3B5A-2D7143BC002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D3DEE52-3563-257F-1815-36114F8EE8AE}"/>
              </a:ext>
            </a:extLst>
          </p:cNvPr>
          <p:cNvSpPr>
            <a:spLocks noGrp="1"/>
          </p:cNvSpPr>
          <p:nvPr>
            <p:ph type="sldNum" sz="quarter" idx="12"/>
          </p:nvPr>
        </p:nvSpPr>
        <p:spPr/>
        <p:txBody>
          <a:bodyPr/>
          <a:lstStyle/>
          <a:p>
            <a:fld id="{046ED92C-19EC-4894-A451-DBF4F06AE3FB}" type="slidenum">
              <a:rPr lang="en-US" smtClean="0"/>
              <a:t>5</a:t>
            </a:fld>
            <a:endParaRPr lang="en-US"/>
          </a:p>
        </p:txBody>
      </p:sp>
      <p:sp>
        <p:nvSpPr>
          <p:cNvPr id="12" name="Title 1">
            <a:extLst>
              <a:ext uri="{FF2B5EF4-FFF2-40B4-BE49-F238E27FC236}">
                <a16:creationId xmlns:a16="http://schemas.microsoft.com/office/drawing/2014/main" id="{CA0BF83B-C759-C136-D0D9-D7EB09EF8940}"/>
              </a:ext>
            </a:extLst>
          </p:cNvPr>
          <p:cNvSpPr txBox="1">
            <a:spLocks/>
          </p:cNvSpPr>
          <p:nvPr/>
        </p:nvSpPr>
        <p:spPr>
          <a:xfrm>
            <a:off x="427243" y="321753"/>
            <a:ext cx="9933793" cy="79517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700" b="1" kern="1200">
                <a:solidFill>
                  <a:schemeClr val="accent1"/>
                </a:solidFill>
                <a:latin typeface="Lucida Sans" panose="020B0602030504020204" pitchFamily="34" charset="0"/>
                <a:ea typeface="Tahoma" panose="020B0604030504040204" pitchFamily="34" charset="0"/>
                <a:cs typeface="Tahoma" panose="020B0604030504040204" pitchFamily="34" charset="0"/>
              </a:defRPr>
            </a:lvl1pPr>
          </a:lstStyle>
          <a:p>
            <a:r>
              <a:rPr lang="en-US" dirty="0">
                <a:latin typeface="Lucida Sans"/>
                <a:ea typeface="Tahoma"/>
                <a:cs typeface="Tahoma"/>
              </a:rPr>
              <a:t>Enhanced HRSN Nutrition Eligibility</a:t>
            </a:r>
            <a:endParaRPr lang="en-US" dirty="0"/>
          </a:p>
        </p:txBody>
      </p:sp>
      <p:sp>
        <p:nvSpPr>
          <p:cNvPr id="11" name="TextBox 10">
            <a:extLst>
              <a:ext uri="{FF2B5EF4-FFF2-40B4-BE49-F238E27FC236}">
                <a16:creationId xmlns:a16="http://schemas.microsoft.com/office/drawing/2014/main" id="{95F73C16-5934-C88D-AE10-0AC058459AA9}"/>
              </a:ext>
            </a:extLst>
          </p:cNvPr>
          <p:cNvSpPr txBox="1"/>
          <p:nvPr/>
        </p:nvSpPr>
        <p:spPr>
          <a:xfrm>
            <a:off x="556178" y="1368800"/>
            <a:ext cx="6623466" cy="33496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a:buChar char="ü"/>
            </a:pPr>
            <a:r>
              <a:rPr lang="en-US" sz="2000" dirty="0">
                <a:latin typeface="Lucida Sans"/>
                <a:ea typeface="Tahoma"/>
                <a:cs typeface="Tahoma"/>
              </a:rPr>
              <a:t>Screen for an unmet HRSN nutrition need</a:t>
            </a:r>
          </a:p>
          <a:p>
            <a:pPr marL="285750" indent="-285750">
              <a:lnSpc>
                <a:spcPts val="2175"/>
              </a:lnSpc>
              <a:buFont typeface="Wingdings,Sans-Serif"/>
              <a:buChar char="ü"/>
            </a:pPr>
            <a:r>
              <a:rPr lang="en-US" sz="2000" dirty="0">
                <a:latin typeface="Lucida Sans"/>
                <a:ea typeface="Tahoma"/>
                <a:cs typeface="Tahoma"/>
              </a:rPr>
              <a:t>Meet the criteria for one or more enhanced service populations </a:t>
            </a:r>
          </a:p>
          <a:p>
            <a:pPr marL="285750" indent="-285750">
              <a:lnSpc>
                <a:spcPts val="2175"/>
              </a:lnSpc>
              <a:buFont typeface="Wingdings,Sans-Serif"/>
              <a:buChar char="ü"/>
            </a:pPr>
            <a:r>
              <a:rPr lang="en-US" sz="2000" dirty="0">
                <a:latin typeface="Lucida Sans"/>
                <a:ea typeface="Tahoma"/>
                <a:cs typeface="Tahoma"/>
              </a:rPr>
              <a:t>Meet the clinical criteria for HRSN nutrition services</a:t>
            </a:r>
            <a:endParaRPr lang="en-US" dirty="0">
              <a:latin typeface="Tahoma"/>
              <a:ea typeface="Tahoma"/>
              <a:cs typeface="Tahoma"/>
            </a:endParaRPr>
          </a:p>
          <a:p>
            <a:pPr marL="285750" indent="-285750">
              <a:lnSpc>
                <a:spcPts val="2175"/>
              </a:lnSpc>
              <a:buFont typeface="Wingdings,Sans-Serif"/>
              <a:buChar char="ü"/>
            </a:pPr>
            <a:r>
              <a:rPr lang="en-US" sz="2000" dirty="0">
                <a:latin typeface="Lucida Sans"/>
                <a:ea typeface="Tahoma"/>
                <a:cs typeface="Tahoma"/>
              </a:rPr>
              <a:t>Active Medicaid Managed Care Plan</a:t>
            </a:r>
            <a:endParaRPr lang="en-US" dirty="0">
              <a:ea typeface="Tahoma"/>
              <a:cs typeface="Tahoma"/>
            </a:endParaRPr>
          </a:p>
          <a:p>
            <a:pPr marL="285750" indent="-285750">
              <a:buFont typeface="Wingdings"/>
              <a:buChar char="ü"/>
            </a:pPr>
            <a:r>
              <a:rPr lang="en-US" sz="2000" dirty="0">
                <a:latin typeface="Lucida Sans"/>
                <a:ea typeface="Tahoma"/>
                <a:cs typeface="Tahoma"/>
              </a:rPr>
              <a:t>Unite Us: </a:t>
            </a:r>
          </a:p>
          <a:p>
            <a:pPr marL="742950" lvl="1" indent="-285750">
              <a:buFont typeface="Courier New"/>
              <a:buChar char="o"/>
            </a:pPr>
            <a:r>
              <a:rPr lang="en-US" sz="2000" dirty="0">
                <a:latin typeface="Lucida Sans"/>
                <a:ea typeface="Tahoma"/>
                <a:cs typeface="Tahoma"/>
              </a:rPr>
              <a:t>Active Care Compass Collaborative Screening and Navigation Social Care Coverage</a:t>
            </a:r>
            <a:endParaRPr lang="en-US" sz="2000" dirty="0">
              <a:latin typeface="Tahoma"/>
              <a:ea typeface="Tahoma"/>
              <a:cs typeface="Tahoma"/>
            </a:endParaRPr>
          </a:p>
          <a:p>
            <a:pPr marL="742950" lvl="1" indent="-285750">
              <a:buFont typeface="Courier New"/>
              <a:buChar char="o"/>
            </a:pPr>
            <a:r>
              <a:rPr lang="en-US" sz="2000" dirty="0">
                <a:latin typeface="Lucida Sans"/>
                <a:ea typeface="Tahoma"/>
                <a:cs typeface="Tahoma"/>
              </a:rPr>
              <a:t>Active Care Compass Collaborative Enhanced HRSN Services Social Care Coverage</a:t>
            </a:r>
            <a:endParaRPr lang="en-US" sz="2000" dirty="0">
              <a:ea typeface="Tahoma"/>
              <a:cs typeface="Tahoma"/>
            </a:endParaRPr>
          </a:p>
        </p:txBody>
      </p:sp>
      <p:sp>
        <p:nvSpPr>
          <p:cNvPr id="2" name="TextBox 1">
            <a:extLst>
              <a:ext uri="{FF2B5EF4-FFF2-40B4-BE49-F238E27FC236}">
                <a16:creationId xmlns:a16="http://schemas.microsoft.com/office/drawing/2014/main" id="{7CCF17C8-3F03-F39A-8970-997A3B840B90}"/>
              </a:ext>
            </a:extLst>
          </p:cNvPr>
          <p:cNvSpPr txBox="1"/>
          <p:nvPr/>
        </p:nvSpPr>
        <p:spPr>
          <a:xfrm>
            <a:off x="699634" y="4757411"/>
            <a:ext cx="11124671" cy="12208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175"/>
              </a:lnSpc>
            </a:pPr>
            <a:endParaRPr lang="en-US" sz="2000" dirty="0">
              <a:latin typeface="Lucida Sans"/>
              <a:cs typeface="Arial"/>
            </a:endParaRPr>
          </a:p>
          <a:p>
            <a:pPr marL="285750" indent="-285750">
              <a:lnSpc>
                <a:spcPts val="2175"/>
              </a:lnSpc>
              <a:buFont typeface="Wingdings,Sans-Serif"/>
              <a:buChar char="ü"/>
            </a:pPr>
            <a:endParaRPr lang="en-US" sz="6000" b="1" dirty="0">
              <a:solidFill>
                <a:srgbClr val="F36F55"/>
              </a:solidFill>
              <a:latin typeface="Lucida Sans"/>
              <a:cs typeface="Arial"/>
            </a:endParaRPr>
          </a:p>
          <a:p>
            <a:pPr algn="ctr">
              <a:lnSpc>
                <a:spcPts val="2175"/>
              </a:lnSpc>
            </a:pPr>
            <a:r>
              <a:rPr lang="en-US" sz="2000" b="1" dirty="0">
                <a:solidFill>
                  <a:srgbClr val="F36F55"/>
                </a:solidFill>
                <a:latin typeface="Lucida Sans"/>
                <a:cs typeface="Arial"/>
              </a:rPr>
              <a:t>Qualified Members will be navigated to an </a:t>
            </a:r>
          </a:p>
          <a:p>
            <a:pPr algn="ctr">
              <a:lnSpc>
                <a:spcPts val="2175"/>
              </a:lnSpc>
            </a:pPr>
            <a:r>
              <a:rPr lang="en-US" sz="2000" b="1" dirty="0">
                <a:solidFill>
                  <a:srgbClr val="F36F55"/>
                </a:solidFill>
                <a:latin typeface="Lucida Sans"/>
                <a:cs typeface="Arial"/>
              </a:rPr>
              <a:t>Enhanced HRSN Nutrition Provider </a:t>
            </a:r>
            <a:endParaRPr lang="en-US" dirty="0">
              <a:solidFill>
                <a:srgbClr val="F36F55"/>
              </a:solidFill>
              <a:ea typeface="Tahoma"/>
              <a:cs typeface="Tahoma"/>
            </a:endParaRPr>
          </a:p>
        </p:txBody>
      </p:sp>
      <p:pic>
        <p:nvPicPr>
          <p:cNvPr id="3" name="Picture 2" descr="A person handing a bunch of lettuce to another person&#10;&#10;AI-generated content may be incorrect.">
            <a:extLst>
              <a:ext uri="{FF2B5EF4-FFF2-40B4-BE49-F238E27FC236}">
                <a16:creationId xmlns:a16="http://schemas.microsoft.com/office/drawing/2014/main" id="{CD980CF3-7450-337B-12B9-B45EFAB00844}"/>
              </a:ext>
            </a:extLst>
          </p:cNvPr>
          <p:cNvPicPr>
            <a:picLocks noChangeAspect="1"/>
          </p:cNvPicPr>
          <p:nvPr/>
        </p:nvPicPr>
        <p:blipFill>
          <a:blip r:embed="rId2"/>
          <a:stretch>
            <a:fillRect/>
          </a:stretch>
        </p:blipFill>
        <p:spPr>
          <a:xfrm>
            <a:off x="7451951" y="924762"/>
            <a:ext cx="4742889" cy="3253067"/>
          </a:xfrm>
          <a:prstGeom prst="rect">
            <a:avLst/>
          </a:prstGeom>
        </p:spPr>
      </p:pic>
    </p:spTree>
    <p:extLst>
      <p:ext uri="{BB962C8B-B14F-4D97-AF65-F5344CB8AC3E}">
        <p14:creationId xmlns:p14="http://schemas.microsoft.com/office/powerpoint/2010/main" val="24067283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CB198-1E9F-262B-0105-D5BFF11CDC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BE3327-60E8-2ED1-B7C1-9968E788457D}"/>
              </a:ext>
            </a:extLst>
          </p:cNvPr>
          <p:cNvSpPr>
            <a:spLocks noGrp="1"/>
          </p:cNvSpPr>
          <p:nvPr>
            <p:ph type="title"/>
          </p:nvPr>
        </p:nvSpPr>
        <p:spPr>
          <a:xfrm>
            <a:off x="228359" y="136523"/>
            <a:ext cx="11123156" cy="597064"/>
          </a:xfrm>
        </p:spPr>
        <p:txBody>
          <a:bodyPr>
            <a:normAutofit/>
          </a:bodyPr>
          <a:lstStyle/>
          <a:p>
            <a:r>
              <a:rPr lang="en-US">
                <a:latin typeface="Lucida Sans"/>
                <a:ea typeface="Tahoma"/>
                <a:cs typeface="Tahoma"/>
              </a:rPr>
              <a:t>Insurance Considerations</a:t>
            </a:r>
            <a:endParaRPr lang="en-US"/>
          </a:p>
        </p:txBody>
      </p:sp>
      <p:sp>
        <p:nvSpPr>
          <p:cNvPr id="3" name="Content Placeholder 2">
            <a:extLst>
              <a:ext uri="{FF2B5EF4-FFF2-40B4-BE49-F238E27FC236}">
                <a16:creationId xmlns:a16="http://schemas.microsoft.com/office/drawing/2014/main" id="{BD3008CC-C34A-21DA-3226-A95EFA9B7513}"/>
              </a:ext>
            </a:extLst>
          </p:cNvPr>
          <p:cNvSpPr>
            <a:spLocks noGrp="1"/>
          </p:cNvSpPr>
          <p:nvPr>
            <p:ph idx="1"/>
          </p:nvPr>
        </p:nvSpPr>
        <p:spPr>
          <a:xfrm>
            <a:off x="228358" y="970282"/>
            <a:ext cx="11125441" cy="4909472"/>
          </a:xfrm>
        </p:spPr>
        <p:txBody>
          <a:bodyPr vert="horz" lIns="91440" tIns="45720" rIns="91440" bIns="45720" rtlCol="0" anchor="t">
            <a:normAutofit lnSpcReduction="10000"/>
          </a:bodyPr>
          <a:lstStyle/>
          <a:p>
            <a:r>
              <a:rPr lang="en-US" sz="2000" b="1">
                <a:latin typeface="Lucida Sans"/>
                <a:ea typeface="Tahoma"/>
                <a:cs typeface="Tahoma"/>
              </a:rPr>
              <a:t>Managed long-term care (MLTCP) and Medicaid Advantage Plus (MAP)</a:t>
            </a:r>
            <a:r>
              <a:rPr lang="en-US" sz="2000">
                <a:latin typeface="Lucida Sans"/>
                <a:ea typeface="Tahoma"/>
                <a:cs typeface="Tahoma"/>
              </a:rPr>
              <a:t>: </a:t>
            </a:r>
            <a:endParaRPr lang="en-US" sz="2000"/>
          </a:p>
          <a:p>
            <a:endParaRPr lang="en-US" sz="1800">
              <a:latin typeface="Lucida Sans"/>
              <a:ea typeface="Tahoma"/>
              <a:cs typeface="Tahoma"/>
            </a:endParaRPr>
          </a:p>
          <a:p>
            <a:r>
              <a:rPr lang="en-US" sz="1800">
                <a:latin typeface="Lucida Sans"/>
                <a:ea typeface="Tahoma"/>
                <a:cs typeface="Tahoma"/>
              </a:rPr>
              <a:t>MLTCP and MAP members are </a:t>
            </a:r>
            <a:r>
              <a:rPr lang="en-US" sz="1800" u="sng">
                <a:latin typeface="Lucida Sans"/>
                <a:ea typeface="Tahoma"/>
                <a:cs typeface="Tahoma"/>
              </a:rPr>
              <a:t>only eligible for cooking supplies</a:t>
            </a:r>
            <a:r>
              <a:rPr lang="en-US" sz="1800">
                <a:latin typeface="Lucida Sans"/>
                <a:ea typeface="Tahoma"/>
                <a:cs typeface="Tahoma"/>
              </a:rPr>
              <a:t> through the nutrition service provision.</a:t>
            </a:r>
            <a:endParaRPr lang="en-US" sz="1800"/>
          </a:p>
          <a:p>
            <a:endParaRPr lang="en-US" sz="1800" b="1" i="1">
              <a:latin typeface="Lucida Sans"/>
              <a:ea typeface="Tahoma"/>
              <a:cs typeface="Tahoma"/>
            </a:endParaRPr>
          </a:p>
          <a:p>
            <a:r>
              <a:rPr lang="en-US" sz="1800" b="1" i="1">
                <a:latin typeface="Lucida Sans"/>
                <a:ea typeface="Tahoma"/>
                <a:cs typeface="Tahoma"/>
              </a:rPr>
              <a:t>Social Care Navigators must still contact the MLTCP and MAP plan if the member has other unmet nutrition needs (i.e., needs meal assistance).</a:t>
            </a:r>
            <a:r>
              <a:rPr lang="en-US" sz="1800" i="1">
                <a:latin typeface="Lucida Sans"/>
                <a:ea typeface="Tahoma"/>
                <a:cs typeface="Tahoma"/>
              </a:rPr>
              <a:t> </a:t>
            </a:r>
            <a:endParaRPr lang="en-US" sz="1800" i="1"/>
          </a:p>
          <a:p>
            <a:endParaRPr lang="en-US" sz="1800">
              <a:latin typeface="Lucida Sans"/>
              <a:ea typeface="Tahoma"/>
              <a:cs typeface="Tahoma"/>
            </a:endParaRPr>
          </a:p>
          <a:p>
            <a:r>
              <a:rPr lang="en-US" sz="1800" b="1">
                <a:latin typeface="Lucida Sans"/>
                <a:ea typeface="Tahoma"/>
                <a:cs typeface="Tahoma"/>
              </a:rPr>
              <a:t>MLTCP and MAP members may be eligible to receive other Enhanced HRSN Services.</a:t>
            </a:r>
            <a:r>
              <a:rPr lang="en-US" sz="1800">
                <a:latin typeface="Lucida Sans"/>
                <a:ea typeface="Tahoma"/>
                <a:cs typeface="Tahoma"/>
              </a:rPr>
              <a:t> For some Housing services (2.1 Home Accessibility and Safety Modifications, 2.2 Home Remediation, 2.3 Asthma Remediation, 2.8 CTS, and 2.10 Housing Transition and Navigation Services). </a:t>
            </a:r>
            <a:endParaRPr lang="en-US" sz="1800"/>
          </a:p>
          <a:p>
            <a:endParaRPr lang="en-US" sz="1800">
              <a:latin typeface="Lucida Sans"/>
              <a:ea typeface="Tahoma"/>
              <a:cs typeface="Tahoma"/>
            </a:endParaRPr>
          </a:p>
          <a:p>
            <a:r>
              <a:rPr lang="en-US" sz="1800">
                <a:latin typeface="Lucida Sans"/>
                <a:ea typeface="Tahoma"/>
                <a:cs typeface="Tahoma"/>
              </a:rPr>
              <a:t>S</a:t>
            </a:r>
            <a:r>
              <a:rPr lang="en-US" sz="1800" b="1">
                <a:latin typeface="Lucida Sans"/>
                <a:ea typeface="Tahoma"/>
                <a:cs typeface="Tahoma"/>
              </a:rPr>
              <a:t>ocial Care Navigators should accept a member’s verbal attestation of services</a:t>
            </a:r>
            <a:r>
              <a:rPr lang="en-US" sz="1800">
                <a:latin typeface="Lucida Sans"/>
                <a:ea typeface="Tahoma"/>
                <a:cs typeface="Tahoma"/>
              </a:rPr>
              <a:t> received by their MLTCP and MAP plan and document in the Social Care Plan.</a:t>
            </a:r>
            <a:r>
              <a:rPr lang="en-US" sz="1600">
                <a:latin typeface="Lucida Sans"/>
                <a:ea typeface="Tahoma"/>
                <a:cs typeface="Tahoma"/>
              </a:rPr>
              <a:t> </a:t>
            </a:r>
            <a:endParaRPr lang="en-US" sz="1600"/>
          </a:p>
          <a:p>
            <a:endParaRPr lang="en-US" b="1" u="sng">
              <a:solidFill>
                <a:srgbClr val="F36F55"/>
              </a:solidFill>
              <a:latin typeface="Lucida Sans"/>
              <a:ea typeface="Tahoma"/>
              <a:cs typeface="Tahoma"/>
            </a:endParaRPr>
          </a:p>
          <a:p>
            <a:pPr indent="0">
              <a:buNone/>
            </a:pPr>
            <a:endParaRPr lang="en-US" b="1" u="sng">
              <a:solidFill>
                <a:srgbClr val="F36F55"/>
              </a:solidFill>
              <a:latin typeface="Lucida Sans"/>
              <a:ea typeface="Tahoma"/>
              <a:cs typeface="Tahoma"/>
            </a:endParaRPr>
          </a:p>
          <a:p>
            <a:endParaRPr lang="en-US" b="1" u="sng">
              <a:solidFill>
                <a:srgbClr val="F36F55"/>
              </a:solidFill>
              <a:latin typeface="Lucida Sans"/>
              <a:ea typeface="Tahoma"/>
              <a:cs typeface="Tahoma"/>
            </a:endParaRPr>
          </a:p>
          <a:p>
            <a:pPr marL="912495" lvl="1" indent="-342900">
              <a:buFont typeface="Courier New" panose="020B0604020202020204" pitchFamily="34" charset="0"/>
              <a:buChar char="o"/>
            </a:pPr>
            <a:endParaRPr lang="en-US">
              <a:latin typeface="Lucida Sans"/>
              <a:ea typeface="Tahoma"/>
              <a:cs typeface="Tahoma"/>
            </a:endParaRPr>
          </a:p>
          <a:p>
            <a:pPr marL="569595" lvl="1" indent="0">
              <a:buNone/>
            </a:pPr>
            <a:endParaRPr lang="en-US">
              <a:latin typeface="Lucida Sans"/>
              <a:ea typeface="Tahoma"/>
              <a:cs typeface="Tahoma"/>
            </a:endParaRPr>
          </a:p>
        </p:txBody>
      </p:sp>
      <p:sp>
        <p:nvSpPr>
          <p:cNvPr id="5" name="Slide Number Placeholder 4">
            <a:extLst>
              <a:ext uri="{FF2B5EF4-FFF2-40B4-BE49-F238E27FC236}">
                <a16:creationId xmlns:a16="http://schemas.microsoft.com/office/drawing/2014/main" id="{439EA4B9-4B22-BDFE-99DE-BB11C414BA31}"/>
              </a:ext>
            </a:extLst>
          </p:cNvPr>
          <p:cNvSpPr>
            <a:spLocks noGrp="1"/>
          </p:cNvSpPr>
          <p:nvPr>
            <p:ph type="sldNum" sz="quarter" idx="12"/>
          </p:nvPr>
        </p:nvSpPr>
        <p:spPr/>
        <p:txBody>
          <a:bodyPr/>
          <a:lstStyle/>
          <a:p>
            <a:fld id="{046ED92C-19EC-4894-A451-DBF4F06AE3FB}" type="slidenum">
              <a:rPr lang="en-US" smtClean="0"/>
              <a:t>50</a:t>
            </a:fld>
            <a:endParaRPr lang="en-US"/>
          </a:p>
        </p:txBody>
      </p:sp>
      <p:pic>
        <p:nvPicPr>
          <p:cNvPr id="4" name="Graphic 3" descr="Table setting with solid fill">
            <a:extLst>
              <a:ext uri="{FF2B5EF4-FFF2-40B4-BE49-F238E27FC236}">
                <a16:creationId xmlns:a16="http://schemas.microsoft.com/office/drawing/2014/main" id="{B872581A-3B0E-E389-D6C3-725579DFBA8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722339" y="138723"/>
            <a:ext cx="1539630" cy="1539630"/>
          </a:xfrm>
          <a:prstGeom prst="rect">
            <a:avLst/>
          </a:prstGeom>
        </p:spPr>
      </p:pic>
      <p:cxnSp>
        <p:nvCxnSpPr>
          <p:cNvPr id="8" name="Straight Arrow Connector 7">
            <a:extLst>
              <a:ext uri="{FF2B5EF4-FFF2-40B4-BE49-F238E27FC236}">
                <a16:creationId xmlns:a16="http://schemas.microsoft.com/office/drawing/2014/main" id="{2602D57B-42B8-8CB3-63D2-3F6F0AA7D1A5}"/>
              </a:ext>
            </a:extLst>
          </p:cNvPr>
          <p:cNvCxnSpPr>
            <a:cxnSpLocks/>
          </p:cNvCxnSpPr>
          <p:nvPr/>
        </p:nvCxnSpPr>
        <p:spPr>
          <a:xfrm>
            <a:off x="223798" y="1494410"/>
            <a:ext cx="10864726" cy="24333"/>
          </a:xfrm>
          <a:prstGeom prst="straightConnector1">
            <a:avLst/>
          </a:prstGeom>
          <a:ln w="28575">
            <a:solidFill>
              <a:srgbClr val="F8A88E"/>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EB498A80-7F08-E702-6A58-CD5865F0F95A}"/>
              </a:ext>
            </a:extLst>
          </p:cNvPr>
          <p:cNvSpPr>
            <a:spLocks noGrp="1"/>
          </p:cNvSpPr>
          <p:nvPr>
            <p:ph type="ftr" sz="quarter" idx="11"/>
          </p:nvPr>
        </p:nvSpPr>
        <p:spPr/>
        <p:txBody>
          <a:bodyPr/>
          <a:lstStyle/>
          <a:p>
            <a:r>
              <a:rPr lang="en-US"/>
              <a:t>Please note that sharing, disclosing, or discussing Protected Health Information (PHI) or Personally Identifiable Information (PII), in any format, is strictly prohibited during this workshop. ​</a:t>
            </a:r>
          </a:p>
        </p:txBody>
      </p:sp>
    </p:spTree>
    <p:extLst>
      <p:ext uri="{BB962C8B-B14F-4D97-AF65-F5344CB8AC3E}">
        <p14:creationId xmlns:p14="http://schemas.microsoft.com/office/powerpoint/2010/main" val="32933398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BF9A0-BD55-FD03-9D94-AB53C074470F}"/>
              </a:ext>
            </a:extLst>
          </p:cNvPr>
          <p:cNvSpPr>
            <a:spLocks noGrp="1"/>
          </p:cNvSpPr>
          <p:nvPr>
            <p:ph type="title"/>
          </p:nvPr>
        </p:nvSpPr>
        <p:spPr>
          <a:xfrm>
            <a:off x="716820" y="352022"/>
            <a:ext cx="10654957" cy="788742"/>
          </a:xfrm>
        </p:spPr>
        <p:txBody>
          <a:bodyPr>
            <a:normAutofit fontScale="90000"/>
          </a:bodyPr>
          <a:lstStyle/>
          <a:p>
            <a:pPr algn="ctr"/>
            <a:r>
              <a:rPr lang="en-US">
                <a:latin typeface="Lucida Sans"/>
                <a:ea typeface="Tahoma"/>
                <a:cs typeface="Tahoma"/>
              </a:rPr>
              <a:t>Considerations for Navigating Members to Nutrition Enhanced HRSN Services</a:t>
            </a:r>
            <a:endParaRPr lang="en-US"/>
          </a:p>
        </p:txBody>
      </p:sp>
      <p:sp>
        <p:nvSpPr>
          <p:cNvPr id="3" name="Content Placeholder 2">
            <a:extLst>
              <a:ext uri="{FF2B5EF4-FFF2-40B4-BE49-F238E27FC236}">
                <a16:creationId xmlns:a16="http://schemas.microsoft.com/office/drawing/2014/main" id="{56733ACE-CC49-7399-339C-AF47FBF9A5CD}"/>
              </a:ext>
            </a:extLst>
          </p:cNvPr>
          <p:cNvSpPr>
            <a:spLocks noGrp="1"/>
          </p:cNvSpPr>
          <p:nvPr>
            <p:ph idx="1"/>
          </p:nvPr>
        </p:nvSpPr>
        <p:spPr>
          <a:xfrm>
            <a:off x="142633" y="1380215"/>
            <a:ext cx="11407632" cy="4577778"/>
          </a:xfrm>
        </p:spPr>
        <p:txBody>
          <a:bodyPr vert="horz" lIns="91440" tIns="45720" rIns="91440" bIns="45720" rtlCol="0" anchor="t">
            <a:normAutofit fontScale="77500" lnSpcReduction="20000"/>
          </a:bodyPr>
          <a:lstStyle/>
          <a:p>
            <a:r>
              <a:rPr lang="en-US">
                <a:latin typeface="Lucida Sans"/>
                <a:ea typeface="Tahoma"/>
                <a:cs typeface="Tahoma"/>
              </a:rPr>
              <a:t>When navigating Members to Enhanced HRSN Services, Navigators should determine the type of nutrition services that are appropriate for each Member based on their unique needs and eligibility criteria. During the Eligibility Assessment, for Members who are eligible for BOTH prepared meals (Medically Tailored Meals or Clinically Appropriate Meals) and groceries (Food Prescriptions or Pantry Stocking), Navigators are encouraged to ask additional follow-up questions.</a:t>
            </a:r>
            <a:endParaRPr lang="en-US"/>
          </a:p>
          <a:p>
            <a:endParaRPr lang="en-US">
              <a:latin typeface="Lucida Sans"/>
              <a:ea typeface="Tahoma"/>
              <a:cs typeface="Tahoma"/>
            </a:endParaRPr>
          </a:p>
          <a:p>
            <a:r>
              <a:rPr lang="en-US">
                <a:latin typeface="Lucida Sans"/>
                <a:ea typeface="Tahoma"/>
                <a:cs typeface="Tahoma"/>
              </a:rPr>
              <a:t>1. Can you prepare and serve adequate meals either by yourself or with the help of a caregiver? </a:t>
            </a:r>
            <a:br>
              <a:rPr lang="en-US"/>
            </a:br>
            <a:r>
              <a:rPr lang="en-US">
                <a:latin typeface="Lucida Sans"/>
                <a:ea typeface="Tahoma"/>
                <a:cs typeface="Tahoma"/>
              </a:rPr>
              <a:t>• If Member answers “No” → Refer to Medically Tailored Meals or Clinically Appropriate Meals (based on eligibility criteria) </a:t>
            </a:r>
            <a:br>
              <a:rPr lang="en-US"/>
            </a:br>
            <a:r>
              <a:rPr lang="en-US">
                <a:latin typeface="Lucida Sans"/>
                <a:ea typeface="Tahoma"/>
                <a:cs typeface="Tahoma"/>
              </a:rPr>
              <a:t>• If Member answers “Yes” → Continue to question 2 </a:t>
            </a:r>
          </a:p>
          <a:p>
            <a:endParaRPr lang="en-US"/>
          </a:p>
          <a:p>
            <a:r>
              <a:rPr lang="en-US">
                <a:latin typeface="Lucida Sans"/>
                <a:ea typeface="Tahoma"/>
                <a:cs typeface="Tahoma"/>
              </a:rPr>
              <a:t>2. Would you or a caregiver be able to prepare and serve adequate, nutritious meals if supplied with ingredients and instructions? </a:t>
            </a:r>
            <a:br>
              <a:rPr lang="en-US"/>
            </a:br>
            <a:r>
              <a:rPr lang="en-US">
                <a:latin typeface="Lucida Sans"/>
                <a:ea typeface="Tahoma"/>
                <a:cs typeface="Tahoma"/>
              </a:rPr>
              <a:t>• If Member answers “No” → Medically Tailored Meals or Clinically Appropriate Meals (based on eligibility criteria) </a:t>
            </a:r>
            <a:br>
              <a:rPr lang="en-US"/>
            </a:br>
            <a:r>
              <a:rPr lang="en-US">
                <a:latin typeface="Lucida Sans"/>
                <a:ea typeface="Tahoma"/>
                <a:cs typeface="Tahoma"/>
              </a:rPr>
              <a:t>• If Member answers “Yes” → Refer to Food Prescriptions or Pantry Stocking (based on eligibility criteria)</a:t>
            </a:r>
          </a:p>
        </p:txBody>
      </p:sp>
      <p:sp>
        <p:nvSpPr>
          <p:cNvPr id="4" name="Footer Placeholder 3">
            <a:extLst>
              <a:ext uri="{FF2B5EF4-FFF2-40B4-BE49-F238E27FC236}">
                <a16:creationId xmlns:a16="http://schemas.microsoft.com/office/drawing/2014/main" id="{438520AF-29F7-8EC3-47F0-D10D88E9822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A94414A-C556-4178-C799-C934D8B96AF7}"/>
              </a:ext>
            </a:extLst>
          </p:cNvPr>
          <p:cNvSpPr>
            <a:spLocks noGrp="1"/>
          </p:cNvSpPr>
          <p:nvPr>
            <p:ph type="sldNum" sz="quarter" idx="12"/>
          </p:nvPr>
        </p:nvSpPr>
        <p:spPr/>
        <p:txBody>
          <a:bodyPr/>
          <a:lstStyle/>
          <a:p>
            <a:fld id="{046ED92C-19EC-4894-A451-DBF4F06AE3FB}" type="slidenum">
              <a:rPr lang="en-US" smtClean="0"/>
              <a:t>51</a:t>
            </a:fld>
            <a:endParaRPr lang="en-US"/>
          </a:p>
        </p:txBody>
      </p:sp>
    </p:spTree>
    <p:extLst>
      <p:ext uri="{BB962C8B-B14F-4D97-AF65-F5344CB8AC3E}">
        <p14:creationId xmlns:p14="http://schemas.microsoft.com/office/powerpoint/2010/main" val="28382259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04A71-1429-C61C-B9E3-DC6F6AA7657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565A7A-5DA2-9D46-64E5-C5CCB9FB21B8}"/>
              </a:ext>
            </a:extLst>
          </p:cNvPr>
          <p:cNvSpPr>
            <a:spLocks noGrp="1"/>
          </p:cNvSpPr>
          <p:nvPr>
            <p:ph idx="1"/>
          </p:nvPr>
        </p:nvSpPr>
        <p:spPr>
          <a:xfrm>
            <a:off x="878774" y="1012259"/>
            <a:ext cx="10605654" cy="5199218"/>
          </a:xfrm>
        </p:spPr>
        <p:txBody>
          <a:bodyPr vert="horz" lIns="91440" tIns="45720" rIns="91440" bIns="45720" rtlCol="0" anchor="t">
            <a:normAutofit lnSpcReduction="10000"/>
          </a:bodyPr>
          <a:lstStyle/>
          <a:p>
            <a:pPr fontAlgn="base"/>
            <a:r>
              <a:rPr lang="en-US" sz="1800" b="1" u="sng" dirty="0">
                <a:solidFill>
                  <a:schemeClr val="accent1"/>
                </a:solidFill>
              </a:rPr>
              <a:t>All Contracted Providers MUST</a:t>
            </a:r>
            <a:r>
              <a:rPr lang="en-US" sz="1800" b="1" dirty="0">
                <a:solidFill>
                  <a:schemeClr val="accent1"/>
                </a:solidFill>
              </a:rPr>
              <a:t>: </a:t>
            </a:r>
            <a:endParaRPr lang="en-US" sz="1800" dirty="0"/>
          </a:p>
          <a:p>
            <a:pPr marL="342900" indent="-342900">
              <a:buFont typeface="Arial" panose="020B0604020202020204" pitchFamily="34" charset="0"/>
              <a:buChar char="•"/>
            </a:pPr>
            <a:r>
              <a:rPr lang="en-US" sz="1800" dirty="0">
                <a:latin typeface="Lucida Sans"/>
                <a:ea typeface="Tahoma"/>
                <a:cs typeface="Tahoma"/>
              </a:rPr>
              <a:t>Check Member eligibility </a:t>
            </a:r>
            <a:r>
              <a:rPr lang="en-US" sz="1800" u="sng">
                <a:latin typeface="Lucida Sans"/>
                <a:ea typeface="Tahoma"/>
                <a:cs typeface="Tahoma"/>
              </a:rPr>
              <a:t>every time a service is delivered.</a:t>
            </a:r>
            <a:r>
              <a:rPr lang="en-US" sz="1800" dirty="0">
                <a:latin typeface="Lucida Sans"/>
                <a:ea typeface="Tahoma"/>
                <a:cs typeface="Tahoma"/>
              </a:rPr>
              <a:t> </a:t>
            </a:r>
            <a:r>
              <a:rPr lang="en-US" sz="1800" dirty="0">
                <a:solidFill>
                  <a:schemeClr val="accent3"/>
                </a:solidFill>
                <a:latin typeface="Lucida Sans"/>
                <a:ea typeface="Tahoma"/>
                <a:cs typeface="Tahoma"/>
              </a:rPr>
              <a:t>Invoices submitted for Members without insurance verification will be rejected. </a:t>
            </a:r>
          </a:p>
          <a:p>
            <a:pPr marL="342900" indent="-342900">
              <a:buFont typeface="Arial,Sans-Serif" panose="020B0604020202020204" pitchFamily="34" charset="0"/>
              <a:buChar char="•"/>
            </a:pPr>
            <a:r>
              <a:rPr lang="en-US" sz="1800" b="1" dirty="0">
                <a:solidFill>
                  <a:schemeClr val="accent1"/>
                </a:solidFill>
                <a:latin typeface="Lucida Sans"/>
                <a:ea typeface="Tahoma"/>
                <a:cs typeface="Tahoma"/>
              </a:rPr>
              <a:t>Verify by Provider Attestation </a:t>
            </a:r>
            <a:r>
              <a:rPr lang="en-US" sz="1800" dirty="0">
                <a:latin typeface="Lucida Sans"/>
                <a:ea typeface="Tahoma"/>
                <a:cs typeface="Tahoma"/>
              </a:rPr>
              <a:t>if a chronic condition is not listed on the Member on </a:t>
            </a:r>
            <a:r>
              <a:rPr lang="en-US" sz="1800">
                <a:latin typeface="Lucida Sans"/>
                <a:ea typeface="Tahoma"/>
                <a:cs typeface="Tahoma"/>
              </a:rPr>
              <a:t>the profile</a:t>
            </a:r>
            <a:r>
              <a:rPr lang="en-US" sz="1800" dirty="0">
                <a:latin typeface="Lucida Sans"/>
                <a:ea typeface="Tahoma"/>
                <a:cs typeface="Tahoma"/>
              </a:rPr>
              <a:t> </a:t>
            </a:r>
            <a:r>
              <a:rPr lang="en-US" sz="1800">
                <a:latin typeface="Lucida Sans"/>
                <a:ea typeface="Tahoma"/>
                <a:cs typeface="Tahoma"/>
              </a:rPr>
              <a:t>and is needed for Medically Tailored Meals, or to determine Enhanced Population status if not </a:t>
            </a:r>
            <a:r>
              <a:rPr lang="en-US" sz="1800" dirty="0">
                <a:latin typeface="Lucida Sans"/>
                <a:ea typeface="Tahoma"/>
                <a:cs typeface="Tahoma"/>
              </a:rPr>
              <a:t>listed on the Member profile. </a:t>
            </a:r>
            <a:endParaRPr lang="en-US" sz="1800" dirty="0">
              <a:latin typeface="Lucida Sans"/>
            </a:endParaRPr>
          </a:p>
          <a:p>
            <a:pPr marL="342900" indent="-342900">
              <a:buFont typeface="Arial" panose="020B0604020202020204" pitchFamily="34" charset="0"/>
              <a:buChar char="•"/>
            </a:pPr>
            <a:r>
              <a:rPr lang="en-US" sz="1800" dirty="0">
                <a:solidFill>
                  <a:schemeClr val="accent3"/>
                </a:solidFill>
                <a:latin typeface="Lucida Sans"/>
                <a:ea typeface="Tahoma"/>
                <a:cs typeface="Tahoma"/>
              </a:rPr>
              <a:t>When applicable, </a:t>
            </a:r>
            <a:r>
              <a:rPr lang="en-US" sz="1800" dirty="0">
                <a:solidFill>
                  <a:srgbClr val="000000"/>
                </a:solidFill>
                <a:latin typeface="Lucida Sans"/>
                <a:ea typeface="Tahoma"/>
                <a:cs typeface="Tahoma"/>
              </a:rPr>
              <a:t>create/submit itemized receipts/statements including ingredients used in meals, quantity/</a:t>
            </a:r>
            <a:r>
              <a:rPr lang="en-US" sz="1800">
                <a:solidFill>
                  <a:srgbClr val="000000"/>
                </a:solidFill>
                <a:latin typeface="Lucida Sans"/>
                <a:ea typeface="Tahoma"/>
                <a:cs typeface="Tahoma"/>
              </a:rPr>
              <a:t>cost of</a:t>
            </a:r>
            <a:r>
              <a:rPr lang="en-US" sz="1800" dirty="0">
                <a:solidFill>
                  <a:srgbClr val="000000"/>
                </a:solidFill>
                <a:latin typeface="Lucida Sans"/>
                <a:ea typeface="Tahoma"/>
                <a:cs typeface="Tahoma"/>
              </a:rPr>
              <a:t> each, and administrative charges with each invoice. </a:t>
            </a:r>
            <a:endParaRPr lang="en-US" sz="1800" dirty="0">
              <a:solidFill>
                <a:schemeClr val="accent3"/>
              </a:solidFill>
              <a:latin typeface="Lucida Sans"/>
              <a:ea typeface="Tahoma"/>
              <a:cs typeface="Tahoma"/>
            </a:endParaRPr>
          </a:p>
          <a:p>
            <a:pPr marL="342900" indent="-342900">
              <a:buFont typeface="Arial" panose="020B0604020202020204" pitchFamily="34" charset="0"/>
              <a:buChar char="•"/>
            </a:pPr>
            <a:r>
              <a:rPr lang="en-US" sz="1800" dirty="0"/>
              <a:t>Enter case notes in Unite Us regularly and connect/collaborate with the Member’s assigned Social Care Navigator throughout service delivery, when there is a Member change/concern, or need, and at the end of service delivery. </a:t>
            </a:r>
          </a:p>
          <a:p>
            <a:pPr marL="342900" indent="-342900">
              <a:buFont typeface="Arial" panose="020B0604020202020204" pitchFamily="34" charset="0"/>
              <a:buChar char="•"/>
            </a:pPr>
            <a:r>
              <a:rPr lang="en-US" sz="1800" dirty="0">
                <a:latin typeface="Lucida Sans"/>
                <a:ea typeface="Tahoma"/>
                <a:cs typeface="Tahoma"/>
              </a:rPr>
              <a:t>Maintain supporting documentation in-house to be provided upon request (such as documented time by RDN/CDN, delivery details (mileage/frequency, photos of fresh </a:t>
            </a:r>
            <a:r>
              <a:rPr lang="en-US" sz="1800">
                <a:latin typeface="Lucida Sans"/>
                <a:ea typeface="Tahoma"/>
                <a:cs typeface="Tahoma"/>
              </a:rPr>
              <a:t>meals)</a:t>
            </a:r>
          </a:p>
          <a:p>
            <a:pPr marL="342900" indent="-342900">
              <a:buFont typeface="Arial" panose="020B0604020202020204" pitchFamily="34" charset="0"/>
              <a:buChar char="•"/>
            </a:pPr>
            <a:r>
              <a:rPr lang="en-US" sz="1800">
                <a:latin typeface="Lucida Sans"/>
                <a:ea typeface="Tahoma"/>
                <a:cs typeface="Tahoma"/>
              </a:rPr>
              <a:t>Keep</a:t>
            </a:r>
            <a:r>
              <a:rPr lang="en-US" sz="1800" dirty="0">
                <a:latin typeface="Lucida Sans"/>
                <a:ea typeface="Tahoma"/>
                <a:cs typeface="Tahoma"/>
              </a:rPr>
              <a:t> all other service-related receipts/documents for your records for a minimum of (10) years, as outlined in the Provider Agreement to support potential audits.  </a:t>
            </a:r>
            <a:endParaRPr lang="en-US"/>
          </a:p>
          <a:p>
            <a:pPr marL="342900" indent="-342900">
              <a:buFont typeface="Arial" panose="020B0604020202020204" pitchFamily="34" charset="0"/>
              <a:buChar char="•"/>
            </a:pPr>
            <a:endParaRPr lang="en-US" sz="1800" dirty="0"/>
          </a:p>
          <a:p>
            <a:endParaRPr lang="en-US" dirty="0"/>
          </a:p>
        </p:txBody>
      </p:sp>
      <p:sp>
        <p:nvSpPr>
          <p:cNvPr id="5" name="Slide Number Placeholder 4">
            <a:extLst>
              <a:ext uri="{FF2B5EF4-FFF2-40B4-BE49-F238E27FC236}">
                <a16:creationId xmlns:a16="http://schemas.microsoft.com/office/drawing/2014/main" id="{59CEC79F-DC60-2F8F-2F96-2945AB907D98}"/>
              </a:ext>
            </a:extLst>
          </p:cNvPr>
          <p:cNvSpPr>
            <a:spLocks noGrp="1"/>
          </p:cNvSpPr>
          <p:nvPr>
            <p:ph type="sldNum" sz="quarter" idx="12"/>
          </p:nvPr>
        </p:nvSpPr>
        <p:spPr/>
        <p:txBody>
          <a:bodyPr/>
          <a:lstStyle/>
          <a:p>
            <a:fld id="{046ED92C-19EC-4894-A451-DBF4F06AE3FB}" type="slidenum">
              <a:rPr lang="en-US" smtClean="0"/>
              <a:t>52</a:t>
            </a:fld>
            <a:endParaRPr lang="en-US"/>
          </a:p>
        </p:txBody>
      </p:sp>
      <p:sp>
        <p:nvSpPr>
          <p:cNvPr id="6" name="Title 1">
            <a:extLst>
              <a:ext uri="{FF2B5EF4-FFF2-40B4-BE49-F238E27FC236}">
                <a16:creationId xmlns:a16="http://schemas.microsoft.com/office/drawing/2014/main" id="{B94EBA7B-50E9-FDB2-577B-DF9E56038E4F}"/>
              </a:ext>
            </a:extLst>
          </p:cNvPr>
          <p:cNvSpPr>
            <a:spLocks noGrp="1"/>
          </p:cNvSpPr>
          <p:nvPr>
            <p:ph type="title"/>
          </p:nvPr>
        </p:nvSpPr>
        <p:spPr>
          <a:xfrm>
            <a:off x="628280" y="322873"/>
            <a:ext cx="10069216" cy="544513"/>
          </a:xfrm>
        </p:spPr>
        <p:txBody>
          <a:bodyPr>
            <a:normAutofit/>
          </a:bodyPr>
          <a:lstStyle/>
          <a:p>
            <a:r>
              <a:rPr lang="en-US">
                <a:latin typeface="Lucida Sans"/>
                <a:ea typeface="Tahoma"/>
                <a:cs typeface="Tahoma"/>
              </a:rPr>
              <a:t>Nutrition Services – Service Delivery Reminders</a:t>
            </a:r>
          </a:p>
        </p:txBody>
      </p:sp>
    </p:spTree>
    <p:extLst>
      <p:ext uri="{BB962C8B-B14F-4D97-AF65-F5344CB8AC3E}">
        <p14:creationId xmlns:p14="http://schemas.microsoft.com/office/powerpoint/2010/main" val="17085568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E9E4E-8E73-F83A-05F7-A824A97BC08E}"/>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E708DDF-BAAA-FE0E-E017-B4A27EADFC97}"/>
              </a:ext>
            </a:extLst>
          </p:cNvPr>
          <p:cNvSpPr>
            <a:spLocks noGrp="1"/>
          </p:cNvSpPr>
          <p:nvPr>
            <p:ph type="sldNum" sz="quarter" idx="12"/>
          </p:nvPr>
        </p:nvSpPr>
        <p:spPr/>
        <p:txBody>
          <a:bodyPr/>
          <a:lstStyle/>
          <a:p>
            <a:fld id="{046ED92C-19EC-4894-A451-DBF4F06AE3FB}" type="slidenum">
              <a:rPr lang="en-US" smtClean="0"/>
              <a:t>53</a:t>
            </a:fld>
            <a:endParaRPr lang="en-US"/>
          </a:p>
        </p:txBody>
      </p:sp>
      <p:sp>
        <p:nvSpPr>
          <p:cNvPr id="4" name="Right Triangle 3">
            <a:extLst>
              <a:ext uri="{FF2B5EF4-FFF2-40B4-BE49-F238E27FC236}">
                <a16:creationId xmlns:a16="http://schemas.microsoft.com/office/drawing/2014/main" id="{AE4CD31E-DEE8-7D07-8140-3AC510B1CD53}"/>
              </a:ext>
            </a:extLst>
          </p:cNvPr>
          <p:cNvSpPr/>
          <p:nvPr/>
        </p:nvSpPr>
        <p:spPr>
          <a:xfrm rot="10800000">
            <a:off x="2359067" y="0"/>
            <a:ext cx="9832932" cy="5438383"/>
          </a:xfrm>
          <a:prstGeom prst="rtTriangle">
            <a:avLst/>
          </a:prstGeom>
          <a:ln>
            <a:solidFill>
              <a:srgbClr val="00A88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a:extLst>
              <a:ext uri="{FF2B5EF4-FFF2-40B4-BE49-F238E27FC236}">
                <a16:creationId xmlns:a16="http://schemas.microsoft.com/office/drawing/2014/main" id="{ED24F2BB-6BC1-ED0C-F063-8E99D58DCAA9}"/>
              </a:ext>
            </a:extLst>
          </p:cNvPr>
          <p:cNvSpPr txBox="1">
            <a:spLocks/>
          </p:cNvSpPr>
          <p:nvPr/>
        </p:nvSpPr>
        <p:spPr>
          <a:xfrm>
            <a:off x="975246" y="1650574"/>
            <a:ext cx="6306799" cy="1066052"/>
          </a:xfrm>
          <a:prstGeom prst="rect">
            <a:avLst/>
          </a:prstGeom>
          <a:ln w="12700" cap="flat" cmpd="sng" algn="ctr">
            <a:solidFill>
              <a:schemeClr val="bg1"/>
            </a:solidFill>
            <a:prstDash val="solid"/>
            <a:miter lim="800000"/>
          </a:ln>
        </p:spPr>
        <p:style>
          <a:lnRef idx="2">
            <a:schemeClr val="dk1"/>
          </a:lnRef>
          <a:fillRef idx="1">
            <a:schemeClr val="lt1"/>
          </a:fillRef>
          <a:effectRef idx="0">
            <a:schemeClr val="dk1"/>
          </a:effectRef>
          <a:fontRef idx="minor">
            <a:schemeClr val="dk1"/>
          </a:fontRef>
        </p:style>
        <p:txBody>
          <a:bodyPr vert="horz" lIns="91440" tIns="45720" rIns="91440" bIns="45720" rtlCol="0" anchor="t">
            <a:noAutofit/>
          </a:bodyPr>
          <a:lstStyle>
            <a:lvl1pPr marL="0" indent="0" algn="l" defTabSz="914400" rtl="0" eaLnBrk="1" latinLnBrk="0" hangingPunct="1">
              <a:lnSpc>
                <a:spcPct val="119000"/>
              </a:lnSpc>
              <a:spcBef>
                <a:spcPts val="0"/>
              </a:spcBef>
              <a:spcAft>
                <a:spcPts val="200"/>
              </a:spcAft>
              <a:buFont typeface="Arial" panose="020B0604020202020204" pitchFamily="34" charset="0"/>
              <a:buNone/>
              <a:defRPr sz="2200" kern="1200">
                <a:solidFill>
                  <a:schemeClr val="dk1"/>
                </a:solidFill>
                <a:latin typeface="+mn-lt"/>
                <a:ea typeface="+mn-ea"/>
                <a:cs typeface="+mn-cs"/>
              </a:defRPr>
            </a:lvl1pPr>
            <a:lvl2pPr marL="569913" indent="-169863" algn="l" defTabSz="914400" rtl="0" eaLnBrk="1" latinLnBrk="0" hangingPunct="1">
              <a:lnSpc>
                <a:spcPct val="119000"/>
              </a:lnSpc>
              <a:spcBef>
                <a:spcPts val="0"/>
              </a:spcBef>
              <a:spcAft>
                <a:spcPts val="200"/>
              </a:spcAft>
              <a:buFont typeface="Arial" panose="020B0604020202020204" pitchFamily="34" charset="0"/>
              <a:buChar char="•"/>
              <a:defRPr sz="2000" kern="1200">
                <a:solidFill>
                  <a:schemeClr val="dk1"/>
                </a:solidFill>
                <a:latin typeface="+mn-lt"/>
                <a:ea typeface="+mn-ea"/>
                <a:cs typeface="+mn-cs"/>
              </a:defRPr>
            </a:lvl2pPr>
            <a:lvl3pPr marL="1031875" indent="-179388" algn="l" defTabSz="914400" rtl="0" eaLnBrk="1" latinLnBrk="0" hangingPunct="1">
              <a:lnSpc>
                <a:spcPct val="119000"/>
              </a:lnSpc>
              <a:spcBef>
                <a:spcPts val="0"/>
              </a:spcBef>
              <a:spcAft>
                <a:spcPts val="200"/>
              </a:spcAft>
              <a:buFont typeface="Arial" panose="020B0604020202020204" pitchFamily="34" charset="0"/>
              <a:buChar char="•"/>
              <a:defRPr sz="1800" kern="1200">
                <a:solidFill>
                  <a:schemeClr val="dk1"/>
                </a:solidFill>
                <a:latin typeface="+mn-lt"/>
                <a:ea typeface="+mn-ea"/>
                <a:cs typeface="+mn-cs"/>
              </a:defRPr>
            </a:lvl3pPr>
            <a:lvl4pPr marL="1484313" indent="-169863" algn="l" defTabSz="914400" rtl="0" eaLnBrk="1" latinLnBrk="0" hangingPunct="1">
              <a:lnSpc>
                <a:spcPct val="119000"/>
              </a:lnSpc>
              <a:spcBef>
                <a:spcPts val="0"/>
              </a:spcBef>
              <a:spcAft>
                <a:spcPts val="200"/>
              </a:spcAft>
              <a:buFont typeface="Arial" panose="020B0604020202020204" pitchFamily="34" charset="0"/>
              <a:buChar char="•"/>
              <a:defRPr sz="1600" kern="1200">
                <a:solidFill>
                  <a:schemeClr val="dk1"/>
                </a:solidFill>
                <a:latin typeface="+mn-lt"/>
                <a:ea typeface="+mn-ea"/>
                <a:cs typeface="+mn-cs"/>
              </a:defRPr>
            </a:lvl4pPr>
            <a:lvl5pPr marL="1946275" indent="-166688" algn="l" defTabSz="914400" rtl="0" eaLnBrk="1" latinLnBrk="0" hangingPunct="1">
              <a:lnSpc>
                <a:spcPct val="119000"/>
              </a:lnSpc>
              <a:spcBef>
                <a:spcPts val="0"/>
              </a:spcBef>
              <a:spcAft>
                <a:spcPts val="200"/>
              </a:spcAft>
              <a:buFont typeface="Arial" panose="020B0604020202020204" pitchFamily="34" charset="0"/>
              <a:buChar char="•"/>
              <a:defRPr sz="16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endParaRPr lang="en-US" sz="2000" dirty="0">
              <a:solidFill>
                <a:srgbClr val="000000"/>
              </a:solidFill>
              <a:latin typeface="Lucida Sans"/>
              <a:ea typeface="Tahoma"/>
              <a:cs typeface="Tahoma"/>
            </a:endParaRPr>
          </a:p>
          <a:p>
            <a:endParaRPr lang="en-US" sz="2000" dirty="0">
              <a:solidFill>
                <a:srgbClr val="000000"/>
              </a:solidFill>
              <a:latin typeface="Lucida Sans"/>
              <a:ea typeface="Tahoma"/>
              <a:cs typeface="Tahoma"/>
            </a:endParaRPr>
          </a:p>
          <a:p>
            <a:r>
              <a:rPr lang="en-US" sz="2000" dirty="0">
                <a:solidFill>
                  <a:srgbClr val="000000"/>
                </a:solidFill>
                <a:latin typeface="Lucida Sans"/>
                <a:ea typeface="Tahoma"/>
                <a:cs typeface="Tahoma"/>
              </a:rPr>
              <a:t>Maria Musser</a:t>
            </a:r>
          </a:p>
          <a:p>
            <a:r>
              <a:rPr lang="en-US" sz="2000" dirty="0">
                <a:solidFill>
                  <a:srgbClr val="000000"/>
                </a:solidFill>
                <a:latin typeface="Lucida Sans"/>
                <a:ea typeface="Tahoma"/>
                <a:cs typeface="Tahoma"/>
              </a:rPr>
              <a:t>Network Performance Specialist for </a:t>
            </a:r>
            <a:r>
              <a:rPr lang="en-US" sz="2000">
                <a:solidFill>
                  <a:srgbClr val="000000"/>
                </a:solidFill>
                <a:latin typeface="Lucida Sans"/>
                <a:ea typeface="Tahoma"/>
                <a:cs typeface="Tahoma"/>
              </a:rPr>
              <a:t>Nutrition </a:t>
            </a:r>
          </a:p>
          <a:p>
            <a:r>
              <a:rPr lang="en-US" sz="2000" dirty="0">
                <a:solidFill>
                  <a:srgbClr val="000000"/>
                </a:solidFill>
                <a:latin typeface="Lucida Sans"/>
                <a:ea typeface="Tahoma"/>
                <a:cs typeface="Tahoma"/>
                <a:hlinkClick r:id="rId2"/>
              </a:rPr>
              <a:t>Mmusser@carecompassnetwork.org</a:t>
            </a:r>
            <a:r>
              <a:rPr lang="en-US" sz="2000" dirty="0">
                <a:solidFill>
                  <a:srgbClr val="000000"/>
                </a:solidFill>
                <a:latin typeface="Lucida Sans"/>
                <a:ea typeface="Tahoma"/>
                <a:cs typeface="Tahoma"/>
              </a:rPr>
              <a:t> </a:t>
            </a:r>
            <a:br>
              <a:rPr lang="en-US" sz="2000" dirty="0">
                <a:solidFill>
                  <a:srgbClr val="000000"/>
                </a:solidFill>
                <a:latin typeface="Lucida Sans"/>
                <a:ea typeface="Tahoma"/>
                <a:cs typeface="Tahoma"/>
              </a:rPr>
            </a:br>
            <a:r>
              <a:rPr lang="en-US" sz="2000">
                <a:ea typeface="+mn-lt"/>
                <a:cs typeface="+mn-lt"/>
              </a:rPr>
              <a:t>607-422-0148</a:t>
            </a:r>
            <a:endParaRPr lang="en-US" dirty="0">
              <a:ea typeface="+mn-lt"/>
              <a:cs typeface="+mn-lt"/>
            </a:endParaRPr>
          </a:p>
          <a:p>
            <a:endParaRPr lang="en-US" dirty="0">
              <a:solidFill>
                <a:srgbClr val="000000"/>
              </a:solidFill>
              <a:latin typeface="Lucida Sans"/>
              <a:ea typeface="Tahoma"/>
              <a:cs typeface="Tahoma"/>
            </a:endParaRPr>
          </a:p>
          <a:p>
            <a:endParaRPr lang="en-US" dirty="0">
              <a:solidFill>
                <a:srgbClr val="000000"/>
              </a:solidFill>
              <a:latin typeface="Lucida Sans"/>
              <a:ea typeface="Tahoma"/>
              <a:cs typeface="Tahoma"/>
            </a:endParaRPr>
          </a:p>
          <a:p>
            <a:pPr marL="912495" lvl="1" indent="-169545">
              <a:buFont typeface="Courier New" panose="020B0604020202020204" pitchFamily="34" charset="0"/>
              <a:buChar char="o"/>
            </a:pPr>
            <a:endParaRPr lang="en-US">
              <a:solidFill>
                <a:srgbClr val="000000"/>
              </a:solidFill>
              <a:latin typeface="Lucida Sans"/>
              <a:ea typeface="Tahoma"/>
              <a:cs typeface="Tahoma"/>
            </a:endParaRPr>
          </a:p>
          <a:p>
            <a:endParaRPr lang="en-US" sz="2400">
              <a:solidFill>
                <a:srgbClr val="000000"/>
              </a:solidFill>
              <a:latin typeface="Lucida Sans"/>
              <a:ea typeface="Tahoma"/>
              <a:cs typeface="Tahoma"/>
            </a:endParaRPr>
          </a:p>
        </p:txBody>
      </p:sp>
      <p:sp>
        <p:nvSpPr>
          <p:cNvPr id="9" name="Content Placeholder 8">
            <a:extLst>
              <a:ext uri="{FF2B5EF4-FFF2-40B4-BE49-F238E27FC236}">
                <a16:creationId xmlns:a16="http://schemas.microsoft.com/office/drawing/2014/main" id="{5FC349A0-D208-F28A-2DCE-C38077D4DB9F}"/>
              </a:ext>
            </a:extLst>
          </p:cNvPr>
          <p:cNvSpPr>
            <a:spLocks noGrp="1"/>
          </p:cNvSpPr>
          <p:nvPr>
            <p:ph idx="1"/>
          </p:nvPr>
        </p:nvSpPr>
        <p:spPr/>
        <p:txBody>
          <a:bodyPr vert="horz" lIns="91440" tIns="45720" rIns="91440" bIns="45720" rtlCol="0" anchor="t">
            <a:normAutofit/>
          </a:bodyPr>
          <a:lstStyle/>
          <a:p>
            <a:endParaRPr lang="en-US"/>
          </a:p>
          <a:p>
            <a:endParaRPr lang="en-US" dirty="0"/>
          </a:p>
          <a:p>
            <a:endParaRPr lang="en-US" dirty="0"/>
          </a:p>
          <a:p>
            <a:endParaRPr lang="en-US" dirty="0"/>
          </a:p>
        </p:txBody>
      </p:sp>
      <p:pic>
        <p:nvPicPr>
          <p:cNvPr id="3" name="Picture 2" descr="A person wearing glasses and a black jacket&#10;&#10;AI-generated content may be incorrect.">
            <a:extLst>
              <a:ext uri="{FF2B5EF4-FFF2-40B4-BE49-F238E27FC236}">
                <a16:creationId xmlns:a16="http://schemas.microsoft.com/office/drawing/2014/main" id="{80797DAB-F08B-94B7-EC32-1B8E4F3D37B9}"/>
              </a:ext>
            </a:extLst>
          </p:cNvPr>
          <p:cNvPicPr>
            <a:picLocks noChangeAspect="1"/>
          </p:cNvPicPr>
          <p:nvPr/>
        </p:nvPicPr>
        <p:blipFill>
          <a:blip r:embed="rId3"/>
          <a:stretch>
            <a:fillRect/>
          </a:stretch>
        </p:blipFill>
        <p:spPr>
          <a:xfrm>
            <a:off x="8795538" y="1364901"/>
            <a:ext cx="2555869" cy="3198726"/>
          </a:xfrm>
          <a:prstGeom prst="rect">
            <a:avLst/>
          </a:prstGeom>
        </p:spPr>
      </p:pic>
    </p:spTree>
    <p:extLst>
      <p:ext uri="{BB962C8B-B14F-4D97-AF65-F5344CB8AC3E}">
        <p14:creationId xmlns:p14="http://schemas.microsoft.com/office/powerpoint/2010/main" val="1731262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33146-1132-7A2B-B7AC-08558F393D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F86912-6FBD-0C2E-1063-3D9A3B9B3175}"/>
              </a:ext>
            </a:extLst>
          </p:cNvPr>
          <p:cNvSpPr>
            <a:spLocks noGrp="1"/>
          </p:cNvSpPr>
          <p:nvPr>
            <p:ph type="title"/>
          </p:nvPr>
        </p:nvSpPr>
        <p:spPr>
          <a:xfrm>
            <a:off x="272394" y="394437"/>
            <a:ext cx="11812750" cy="551540"/>
          </a:xfrm>
        </p:spPr>
        <p:txBody>
          <a:bodyPr>
            <a:normAutofit/>
          </a:bodyPr>
          <a:lstStyle/>
          <a:p>
            <a:r>
              <a:rPr lang="en-US">
                <a:latin typeface="Lucida Sans"/>
                <a:ea typeface="Tahoma"/>
                <a:cs typeface="Tahoma"/>
              </a:rPr>
              <a:t>Enhanced Service Populations</a:t>
            </a:r>
            <a:endParaRPr lang="en-US"/>
          </a:p>
        </p:txBody>
      </p:sp>
      <p:sp>
        <p:nvSpPr>
          <p:cNvPr id="5" name="Slide Number Placeholder 4">
            <a:extLst>
              <a:ext uri="{FF2B5EF4-FFF2-40B4-BE49-F238E27FC236}">
                <a16:creationId xmlns:a16="http://schemas.microsoft.com/office/drawing/2014/main" id="{A18C383E-8EEB-84E2-16E6-F9E206040C50}"/>
              </a:ext>
            </a:extLst>
          </p:cNvPr>
          <p:cNvSpPr>
            <a:spLocks noGrp="1"/>
          </p:cNvSpPr>
          <p:nvPr>
            <p:ph type="sldNum" sz="quarter" idx="12"/>
          </p:nvPr>
        </p:nvSpPr>
        <p:spPr/>
        <p:txBody>
          <a:bodyPr/>
          <a:lstStyle/>
          <a:p>
            <a:fld id="{046ED92C-19EC-4894-A451-DBF4F06AE3FB}" type="slidenum">
              <a:rPr lang="en-US" smtClean="0"/>
              <a:t>6</a:t>
            </a:fld>
            <a:endParaRPr lang="en-US"/>
          </a:p>
        </p:txBody>
      </p:sp>
      <p:sp>
        <p:nvSpPr>
          <p:cNvPr id="13" name="Content Placeholder 12">
            <a:extLst>
              <a:ext uri="{FF2B5EF4-FFF2-40B4-BE49-F238E27FC236}">
                <a16:creationId xmlns:a16="http://schemas.microsoft.com/office/drawing/2014/main" id="{539730C3-C29C-F378-C301-D825B166CB32}"/>
              </a:ext>
            </a:extLst>
          </p:cNvPr>
          <p:cNvSpPr>
            <a:spLocks noGrp="1"/>
          </p:cNvSpPr>
          <p:nvPr>
            <p:ph idx="1"/>
          </p:nvPr>
        </p:nvSpPr>
        <p:spPr>
          <a:xfrm>
            <a:off x="533279" y="941560"/>
            <a:ext cx="11125441" cy="5562702"/>
          </a:xfrm>
        </p:spPr>
        <p:txBody>
          <a:bodyPr vert="horz" lIns="91440" tIns="45720" rIns="91440" bIns="45720" rtlCol="0" anchor="t">
            <a:normAutofit/>
          </a:bodyPr>
          <a:lstStyle/>
          <a:p>
            <a:endParaRPr lang="en-US" sz="2400"/>
          </a:p>
          <a:p>
            <a:pPr marL="342900" indent="-342900">
              <a:buFont typeface="Wingdings" panose="020B0604020202020204" pitchFamily="34" charset="0"/>
              <a:buChar char="ü"/>
            </a:pPr>
            <a:endParaRPr lang="en-US" sz="2000">
              <a:latin typeface="Lucida Sans"/>
              <a:ea typeface="Tahoma"/>
              <a:cs typeface="Tahoma"/>
            </a:endParaRPr>
          </a:p>
          <a:p>
            <a:endParaRPr lang="en-US"/>
          </a:p>
        </p:txBody>
      </p:sp>
      <p:sp>
        <p:nvSpPr>
          <p:cNvPr id="7" name="TextBox 6">
            <a:extLst>
              <a:ext uri="{FF2B5EF4-FFF2-40B4-BE49-F238E27FC236}">
                <a16:creationId xmlns:a16="http://schemas.microsoft.com/office/drawing/2014/main" id="{D3E0B592-7BCC-E49C-8B52-72E6A1B1E63F}"/>
              </a:ext>
            </a:extLst>
          </p:cNvPr>
          <p:cNvSpPr txBox="1"/>
          <p:nvPr/>
        </p:nvSpPr>
        <p:spPr>
          <a:xfrm>
            <a:off x="516835" y="1148690"/>
            <a:ext cx="10506765"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a:buChar char="ü"/>
            </a:pPr>
            <a:r>
              <a:rPr lang="en-US" sz="2200">
                <a:latin typeface="Lucida Sans"/>
              </a:rPr>
              <a:t>Individuals with a Substance Use Disorder (SUD) </a:t>
            </a:r>
            <a:endParaRPr lang="en-US" sz="2200">
              <a:ea typeface="Tahoma"/>
              <a:cs typeface="Tahoma"/>
            </a:endParaRPr>
          </a:p>
          <a:p>
            <a:pPr marL="285750" indent="-285750">
              <a:buFont typeface="Wingdings"/>
              <a:buChar char="ü"/>
            </a:pPr>
            <a:r>
              <a:rPr lang="en-US" sz="2200">
                <a:latin typeface="Lucida Sans"/>
              </a:rPr>
              <a:t>Individuals with a Serious Mental Illness (SMI) </a:t>
            </a:r>
          </a:p>
          <a:p>
            <a:pPr marL="285750" indent="-285750">
              <a:buFont typeface="Wingdings"/>
              <a:buChar char="ü"/>
            </a:pPr>
            <a:r>
              <a:rPr lang="en-US" sz="2200">
                <a:latin typeface="Lucida Sans"/>
              </a:rPr>
              <a:t>Individuals with an Intellectual and Developmental Disability (I/DD) </a:t>
            </a:r>
          </a:p>
          <a:p>
            <a:pPr marL="285750" indent="-285750">
              <a:buFont typeface="Wingdings"/>
              <a:buChar char="ü"/>
            </a:pPr>
            <a:r>
              <a:rPr lang="en-US" sz="2200">
                <a:latin typeface="Lucida Sans"/>
              </a:rPr>
              <a:t>Pregnant or Postpartum Persons </a:t>
            </a:r>
          </a:p>
          <a:p>
            <a:pPr marL="285750" indent="-285750">
              <a:buFont typeface="Wingdings"/>
              <a:buChar char="ü"/>
            </a:pPr>
            <a:r>
              <a:rPr lang="en-US" sz="2200">
                <a:latin typeface="Lucida Sans"/>
              </a:rPr>
              <a:t>Individuals who are up to 90 days post-release from incarceration with a chronic condition </a:t>
            </a:r>
          </a:p>
          <a:p>
            <a:pPr marL="285750" indent="-285750">
              <a:buFont typeface="Wingdings"/>
              <a:buChar char="ü"/>
            </a:pPr>
            <a:r>
              <a:rPr lang="en-US" sz="2200">
                <a:latin typeface="Lucida Sans"/>
              </a:rPr>
              <a:t>High-risk children under the age of 18 (e.g., justice-involved youth, foster care youth, kinship care) </a:t>
            </a:r>
          </a:p>
          <a:p>
            <a:pPr marL="285750" indent="-285750">
              <a:buFont typeface="Wingdings"/>
              <a:buChar char="ü"/>
            </a:pPr>
            <a:r>
              <a:rPr lang="en-US" sz="2200">
                <a:latin typeface="Lucida Sans"/>
              </a:rPr>
              <a:t>Medicaid High Utilizer (e.g., emergency department or inpatient utilizers) </a:t>
            </a:r>
          </a:p>
          <a:p>
            <a:pPr marL="285750" indent="-285750">
              <a:buFont typeface="Wingdings"/>
              <a:buChar char="ü"/>
            </a:pPr>
            <a:r>
              <a:rPr lang="en-US" sz="2200">
                <a:latin typeface="Lucida Sans"/>
              </a:rPr>
              <a:t>Individuals enrolled in a NYS-designated Health Home</a:t>
            </a:r>
          </a:p>
        </p:txBody>
      </p:sp>
    </p:spTree>
    <p:extLst>
      <p:ext uri="{BB962C8B-B14F-4D97-AF65-F5344CB8AC3E}">
        <p14:creationId xmlns:p14="http://schemas.microsoft.com/office/powerpoint/2010/main" val="1816985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89195A-147B-FF17-A122-1CBDB7CF828A}"/>
              </a:ext>
            </a:extLst>
          </p:cNvPr>
          <p:cNvSpPr>
            <a:spLocks noGrp="1"/>
          </p:cNvSpPr>
          <p:nvPr>
            <p:ph type="body" sz="quarter" idx="11"/>
          </p:nvPr>
        </p:nvSpPr>
        <p:spPr>
          <a:xfrm>
            <a:off x="237565" y="2801073"/>
            <a:ext cx="6343561" cy="1250857"/>
          </a:xfrm>
        </p:spPr>
        <p:txBody>
          <a:bodyPr>
            <a:normAutofit fontScale="55000" lnSpcReduction="20000"/>
          </a:bodyPr>
          <a:lstStyle/>
          <a:p>
            <a:r>
              <a:rPr lang="en-US">
                <a:latin typeface="Lucida Sans"/>
                <a:ea typeface="Tahoma"/>
                <a:cs typeface="Tahoma"/>
              </a:rPr>
              <a:t>Enhanced HRSN Nutrition:</a:t>
            </a:r>
            <a:endParaRPr lang="en-US"/>
          </a:p>
          <a:p>
            <a:r>
              <a:rPr lang="en-US">
                <a:latin typeface="Lucida Sans"/>
                <a:ea typeface="Tahoma"/>
                <a:cs typeface="Tahoma"/>
              </a:rPr>
              <a:t>3.1 Nutrition Counseling and Education</a:t>
            </a:r>
            <a:endParaRPr lang="en-US"/>
          </a:p>
        </p:txBody>
      </p:sp>
    </p:spTree>
    <p:extLst>
      <p:ext uri="{BB962C8B-B14F-4D97-AF65-F5344CB8AC3E}">
        <p14:creationId xmlns:p14="http://schemas.microsoft.com/office/powerpoint/2010/main" val="3524134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93E2-1509-8B9C-6CC6-8127D7A07C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3F5D01-4296-439E-CFA5-45E0649840A8}"/>
              </a:ext>
            </a:extLst>
          </p:cNvPr>
          <p:cNvSpPr>
            <a:spLocks noGrp="1"/>
          </p:cNvSpPr>
          <p:nvPr>
            <p:ph type="title"/>
          </p:nvPr>
        </p:nvSpPr>
        <p:spPr>
          <a:xfrm>
            <a:off x="628280" y="322873"/>
            <a:ext cx="10069216" cy="544513"/>
          </a:xfrm>
        </p:spPr>
        <p:txBody>
          <a:bodyPr>
            <a:normAutofit/>
          </a:bodyPr>
          <a:lstStyle/>
          <a:p>
            <a:r>
              <a:rPr lang="en-US" dirty="0"/>
              <a:t>Nutritional Counseling &amp; Education – Service Overview</a:t>
            </a:r>
          </a:p>
        </p:txBody>
      </p:sp>
      <p:sp>
        <p:nvSpPr>
          <p:cNvPr id="3" name="Content Placeholder 2">
            <a:extLst>
              <a:ext uri="{FF2B5EF4-FFF2-40B4-BE49-F238E27FC236}">
                <a16:creationId xmlns:a16="http://schemas.microsoft.com/office/drawing/2014/main" id="{CA4DF371-AB22-F934-4A74-7B56514C8783}"/>
              </a:ext>
            </a:extLst>
          </p:cNvPr>
          <p:cNvSpPr>
            <a:spLocks noGrp="1"/>
          </p:cNvSpPr>
          <p:nvPr>
            <p:ph idx="1"/>
          </p:nvPr>
        </p:nvSpPr>
        <p:spPr>
          <a:xfrm>
            <a:off x="628280" y="1110118"/>
            <a:ext cx="10725519" cy="4909472"/>
          </a:xfrm>
        </p:spPr>
        <p:txBody>
          <a:bodyPr>
            <a:noAutofit/>
          </a:bodyPr>
          <a:lstStyle/>
          <a:p>
            <a:pPr marL="342900" indent="-342900" fontAlgn="base">
              <a:buFont typeface="Arial" panose="020B0604020202020204" pitchFamily="34" charset="0"/>
              <a:buChar char="•"/>
            </a:pPr>
            <a:r>
              <a:rPr lang="en-US" sz="1800" b="1" dirty="0"/>
              <a:t>The Nutrition Counseling &amp; Education </a:t>
            </a:r>
            <a:r>
              <a:rPr lang="en-US" sz="1800" dirty="0"/>
              <a:t>service covers topics on healthy eating, meal preparation &amp; connects members with grocery budget resources. </a:t>
            </a:r>
          </a:p>
          <a:p>
            <a:pPr fontAlgn="base"/>
            <a:endParaRPr lang="en-US" sz="800" dirty="0"/>
          </a:p>
          <a:p>
            <a:pPr marL="342900" indent="-342900" fontAlgn="base">
              <a:buFont typeface="Arial" panose="020B0604020202020204" pitchFamily="34" charset="0"/>
              <a:buChar char="•"/>
            </a:pPr>
            <a:r>
              <a:rPr lang="en-US" sz="1800" dirty="0">
                <a:solidFill>
                  <a:schemeClr val="accent1"/>
                </a:solidFill>
              </a:rPr>
              <a:t>This service is required to be delivered by a Certified Dietician Nutritionist (CDN) or Registered Dietician Nutritionist (RDN). </a:t>
            </a:r>
          </a:p>
          <a:p>
            <a:pPr fontAlgn="base"/>
            <a:endParaRPr lang="en-US" sz="800" dirty="0"/>
          </a:p>
          <a:p>
            <a:pPr marL="342900" indent="-342900" fontAlgn="base">
              <a:buFont typeface="Arial" panose="020B0604020202020204" pitchFamily="34" charset="0"/>
              <a:buChar char="•"/>
            </a:pPr>
            <a:r>
              <a:rPr lang="en-US" sz="1800" dirty="0"/>
              <a:t>Referrals to Nutrition Counseling &amp; Education and other SCN nutrition services are independent of one another – Members may be referred for counseling/education and to other nutrition services at the same time. </a:t>
            </a:r>
            <a:r>
              <a:rPr lang="en-US" sz="1800" i="1" dirty="0">
                <a:solidFill>
                  <a:schemeClr val="accent3"/>
                </a:solidFill>
              </a:rPr>
              <a:t>All eligible</a:t>
            </a:r>
            <a:r>
              <a:rPr lang="en-US" sz="1800" dirty="0"/>
              <a:t> </a:t>
            </a:r>
            <a:r>
              <a:rPr lang="en-US" sz="1800" i="1" dirty="0">
                <a:solidFill>
                  <a:schemeClr val="accent3"/>
                </a:solidFill>
              </a:rPr>
              <a:t>Members should be given this choice. </a:t>
            </a:r>
          </a:p>
          <a:p>
            <a:pPr fontAlgn="base"/>
            <a:endParaRPr lang="en-US" sz="800" dirty="0"/>
          </a:p>
          <a:p>
            <a:pPr marL="342900" indent="-342900" fontAlgn="base">
              <a:buFont typeface="Arial" panose="020B0604020202020204" pitchFamily="34" charset="0"/>
              <a:buChar char="•"/>
            </a:pPr>
            <a:r>
              <a:rPr lang="en-US" sz="1800" dirty="0"/>
              <a:t>Nutrition Counseling &amp; Education can be conducted in individual </a:t>
            </a:r>
            <a:r>
              <a:rPr lang="en-US" sz="1800" b="1" dirty="0"/>
              <a:t>or</a:t>
            </a:r>
            <a:r>
              <a:rPr lang="en-US" sz="1800" dirty="0"/>
              <a:t> group settings. </a:t>
            </a:r>
          </a:p>
        </p:txBody>
      </p:sp>
      <p:sp>
        <p:nvSpPr>
          <p:cNvPr id="5" name="Slide Number Placeholder 4">
            <a:extLst>
              <a:ext uri="{FF2B5EF4-FFF2-40B4-BE49-F238E27FC236}">
                <a16:creationId xmlns:a16="http://schemas.microsoft.com/office/drawing/2014/main" id="{C5DB75CC-B41F-CEAF-7784-C8406B6F49E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101692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DB588-C503-B4F8-CFB6-0742F8C1D4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7ED31B-7958-CECE-6A8C-F37FAA12D8C9}"/>
              </a:ext>
            </a:extLst>
          </p:cNvPr>
          <p:cNvSpPr>
            <a:spLocks noGrp="1"/>
          </p:cNvSpPr>
          <p:nvPr>
            <p:ph type="title"/>
          </p:nvPr>
        </p:nvSpPr>
        <p:spPr>
          <a:xfrm>
            <a:off x="628280" y="322873"/>
            <a:ext cx="10069216" cy="544513"/>
          </a:xfrm>
        </p:spPr>
        <p:txBody>
          <a:bodyPr>
            <a:normAutofit/>
          </a:bodyPr>
          <a:lstStyle/>
          <a:p>
            <a:r>
              <a:rPr lang="en-US" dirty="0"/>
              <a:t>Nutritional Counseling &amp; Education – Referrals </a:t>
            </a:r>
          </a:p>
        </p:txBody>
      </p:sp>
      <p:sp>
        <p:nvSpPr>
          <p:cNvPr id="3" name="Content Placeholder 2">
            <a:extLst>
              <a:ext uri="{FF2B5EF4-FFF2-40B4-BE49-F238E27FC236}">
                <a16:creationId xmlns:a16="http://schemas.microsoft.com/office/drawing/2014/main" id="{18541464-5ECB-0F5C-04B3-44676A9B9F17}"/>
              </a:ext>
            </a:extLst>
          </p:cNvPr>
          <p:cNvSpPr>
            <a:spLocks noGrp="1"/>
          </p:cNvSpPr>
          <p:nvPr>
            <p:ph idx="1"/>
          </p:nvPr>
        </p:nvSpPr>
        <p:spPr>
          <a:xfrm>
            <a:off x="628280" y="1160668"/>
            <a:ext cx="10555430" cy="4909472"/>
          </a:xfrm>
        </p:spPr>
        <p:txBody>
          <a:bodyPr vert="horz" lIns="91440" tIns="45720" rIns="91440" bIns="45720" rtlCol="0" anchor="t">
            <a:noAutofit/>
          </a:bodyPr>
          <a:lstStyle/>
          <a:p>
            <a:pPr fontAlgn="base"/>
            <a:r>
              <a:rPr lang="en-US" sz="1800" b="1" dirty="0"/>
              <a:t>To be eligible for Nutritional Counseling &amp; Education services, Medicaid Managed Care </a:t>
            </a:r>
          </a:p>
          <a:p>
            <a:pPr fontAlgn="base"/>
            <a:r>
              <a:rPr lang="en-US" sz="1800" b="1" dirty="0"/>
              <a:t>(MMC) Members must have:</a:t>
            </a:r>
          </a:p>
          <a:p>
            <a:pPr fontAlgn="base"/>
            <a:endParaRPr lang="en-US" sz="800" b="1" dirty="0"/>
          </a:p>
          <a:p>
            <a:pPr marL="285750" indent="-285750" fontAlgn="base">
              <a:buFont typeface="Arial" panose="020B0604020202020204" pitchFamily="34" charset="0"/>
              <a:buChar char="•"/>
            </a:pPr>
            <a:r>
              <a:rPr lang="en-US" sz="1800" dirty="0"/>
              <a:t>An unmet HRSN(s) in the nutrition domain/meet the USDA definition of low/very low food security as determined by AHC Screening. </a:t>
            </a:r>
          </a:p>
          <a:p>
            <a:pPr marL="285750" indent="-285750" fontAlgn="base">
              <a:buFont typeface="Arial" panose="020B0604020202020204" pitchFamily="34" charset="0"/>
              <a:buChar char="•"/>
            </a:pPr>
            <a:r>
              <a:rPr lang="en-US" sz="1800">
                <a:latin typeface="Lucida Sans"/>
                <a:ea typeface="Tahoma"/>
                <a:cs typeface="Tahoma"/>
              </a:rPr>
              <a:t>Meet at least one of the Enhanced Population criteria (</a:t>
            </a:r>
            <a:r>
              <a:rPr lang="en-US" sz="1800" dirty="0">
                <a:latin typeface="Lucida Sans"/>
                <a:ea typeface="Tahoma"/>
                <a:cs typeface="Tahoma"/>
                <a:hlinkClick r:id="rId3"/>
              </a:rPr>
              <a:t>SCN Operations Manual</a:t>
            </a:r>
            <a:r>
              <a:rPr lang="en-US" sz="1800">
                <a:latin typeface="Lucida Sans"/>
                <a:ea typeface="Tahoma"/>
                <a:cs typeface="Tahoma"/>
              </a:rPr>
              <a:t> Table 5-13, </a:t>
            </a:r>
            <a:r>
              <a:rPr lang="en-US" sz="1800" dirty="0">
                <a:latin typeface="Lucida Sans"/>
                <a:ea typeface="Tahoma"/>
                <a:cs typeface="Tahoma"/>
              </a:rPr>
              <a:t>Social Risk Factors (Table 5-14), </a:t>
            </a:r>
            <a:r>
              <a:rPr lang="en-US" sz="1800" u="sng" dirty="0">
                <a:latin typeface="Lucida Sans"/>
                <a:ea typeface="Tahoma"/>
                <a:cs typeface="Tahoma"/>
              </a:rPr>
              <a:t>and</a:t>
            </a:r>
            <a:r>
              <a:rPr lang="en-US" sz="1800" dirty="0">
                <a:latin typeface="Lucida Sans"/>
                <a:ea typeface="Tahoma"/>
                <a:cs typeface="Tahoma"/>
              </a:rPr>
              <a:t> Clinical Criteria (Table 5-15)  </a:t>
            </a:r>
          </a:p>
          <a:p>
            <a:pPr fontAlgn="base"/>
            <a:endParaRPr lang="en-US" sz="1800" dirty="0"/>
          </a:p>
          <a:p>
            <a:pPr fontAlgn="base"/>
            <a:r>
              <a:rPr lang="en-US" sz="1800" dirty="0"/>
              <a:t>Eligibility for Nutrition Counseling &amp; Education is determined through the screening and eligibility assessment, and will be listed on the eligibility assessment as follows:</a:t>
            </a:r>
          </a:p>
          <a:p>
            <a:pPr marL="342900" indent="-342900" fontAlgn="base">
              <a:buFont typeface="Arial" panose="020B0604020202020204" pitchFamily="34" charset="0"/>
              <a:buChar char="•"/>
            </a:pPr>
            <a:endParaRPr lang="en-US" sz="1800" dirty="0"/>
          </a:p>
        </p:txBody>
      </p:sp>
      <p:sp>
        <p:nvSpPr>
          <p:cNvPr id="5" name="Slide Number Placeholder 4">
            <a:extLst>
              <a:ext uri="{FF2B5EF4-FFF2-40B4-BE49-F238E27FC236}">
                <a16:creationId xmlns:a16="http://schemas.microsoft.com/office/drawing/2014/main" id="{A934B7E5-CA71-9A5F-7E44-80F9C0E5DF5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ED92C-19EC-4894-A451-DBF4F06AE3FB}" type="slidenum">
              <a:rPr kumimoji="0" lang="en-US" sz="1000" b="0" i="0" u="none" strike="noStrike" kern="1200" cap="none" spc="0" normalizeH="0" baseline="0" noProof="0" smtClean="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dirty="0">
              <a:ln>
                <a:noFill/>
              </a:ln>
              <a:solidFill>
                <a:prstClr val="black"/>
              </a:solidFill>
              <a:effectLst/>
              <a:uLnTx/>
              <a:uFillTx/>
              <a:latin typeface="Lucida Sans" panose="020B060203050402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8276EA96-9EAE-E4E6-B395-CCC270884874}"/>
              </a:ext>
            </a:extLst>
          </p:cNvPr>
          <p:cNvPicPr>
            <a:picLocks noChangeAspect="1"/>
          </p:cNvPicPr>
          <p:nvPr/>
        </p:nvPicPr>
        <p:blipFill>
          <a:blip r:embed="rId4"/>
          <a:stretch>
            <a:fillRect/>
          </a:stretch>
        </p:blipFill>
        <p:spPr>
          <a:xfrm>
            <a:off x="4445730" y="4616838"/>
            <a:ext cx="3836718" cy="14533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47D88228-A67C-D36A-F42E-16C43C4316F4}"/>
              </a:ext>
            </a:extLst>
          </p:cNvPr>
          <p:cNvSpPr txBox="1"/>
          <p:nvPr/>
        </p:nvSpPr>
        <p:spPr>
          <a:xfrm>
            <a:off x="4445730" y="5697332"/>
            <a:ext cx="2845995" cy="215444"/>
          </a:xfrm>
          <a:prstGeom prst="rect">
            <a:avLst/>
          </a:prstGeom>
          <a:noFill/>
          <a:ln>
            <a:solidFill>
              <a:schemeClr val="accent3"/>
            </a:solidFill>
          </a:ln>
        </p:spPr>
        <p:txBody>
          <a:bodyPr wrap="square" rtlCol="0">
            <a:spAutoFit/>
          </a:bodyPr>
          <a:lstStyle/>
          <a:p>
            <a:pPr algn="just"/>
            <a:endParaRPr lang="en-US" sz="800" dirty="0">
              <a:effectLst/>
              <a:latin typeface="Lucida Sans" panose="020B0602030504020204" pitchFamily="34" charset="0"/>
              <a:ea typeface="Calibri" panose="020F0502020204030204" pitchFamily="34" charset="0"/>
            </a:endParaRPr>
          </a:p>
        </p:txBody>
      </p:sp>
    </p:spTree>
    <p:extLst>
      <p:ext uri="{BB962C8B-B14F-4D97-AF65-F5344CB8AC3E}">
        <p14:creationId xmlns:p14="http://schemas.microsoft.com/office/powerpoint/2010/main" val="37010847"/>
      </p:ext>
    </p:extLst>
  </p:cSld>
  <p:clrMapOvr>
    <a:masterClrMapping/>
  </p:clrMapOvr>
</p:sld>
</file>

<file path=ppt/theme/theme1.xml><?xml version="1.0" encoding="utf-8"?>
<a:theme xmlns:a="http://schemas.openxmlformats.org/drawingml/2006/main" name="Office Theme">
  <a:themeElements>
    <a:clrScheme name="Care Compass Branding">
      <a:dk1>
        <a:sysClr val="windowText" lastClr="000000"/>
      </a:dk1>
      <a:lt1>
        <a:sysClr val="window" lastClr="FFFFFF"/>
      </a:lt1>
      <a:dk2>
        <a:srgbClr val="0E2841"/>
      </a:dk2>
      <a:lt2>
        <a:srgbClr val="E8E8E8"/>
      </a:lt2>
      <a:accent1>
        <a:srgbClr val="00A892"/>
      </a:accent1>
      <a:accent2>
        <a:srgbClr val="6BC7BB"/>
      </a:accent2>
      <a:accent3>
        <a:srgbClr val="F36F55"/>
      </a:accent3>
      <a:accent4>
        <a:srgbClr val="F8A88E"/>
      </a:accent4>
      <a:accent5>
        <a:srgbClr val="808285"/>
      </a:accent5>
      <a:accent6>
        <a:srgbClr val="000000"/>
      </a:accent6>
      <a:hlink>
        <a:srgbClr val="467886"/>
      </a:hlink>
      <a:folHlink>
        <a:srgbClr val="96607D"/>
      </a:folHlink>
    </a:clrScheme>
    <a:fontScheme name="CCN Fon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are Compass Branding">
      <a:dk1>
        <a:sysClr val="windowText" lastClr="000000"/>
      </a:dk1>
      <a:lt1>
        <a:sysClr val="window" lastClr="FFFFFF"/>
      </a:lt1>
      <a:dk2>
        <a:srgbClr val="44546A"/>
      </a:dk2>
      <a:lt2>
        <a:srgbClr val="E7E6E6"/>
      </a:lt2>
      <a:accent1>
        <a:srgbClr val="00A892"/>
      </a:accent1>
      <a:accent2>
        <a:srgbClr val="6BC7BB"/>
      </a:accent2>
      <a:accent3>
        <a:srgbClr val="F36F55"/>
      </a:accent3>
      <a:accent4>
        <a:srgbClr val="F8A88E"/>
      </a:accent4>
      <a:accent5>
        <a:srgbClr val="000000"/>
      </a:accent5>
      <a:accent6>
        <a:srgbClr val="AEABAB"/>
      </a:accent6>
      <a:hlink>
        <a:srgbClr val="0563C1"/>
      </a:hlink>
      <a:folHlink>
        <a:srgbClr val="954F72"/>
      </a:folHlink>
    </a:clrScheme>
    <a:fontScheme name="CCN Fon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53</Slides>
  <Notes>35</Notes>
  <HiddenSlides>0</HiddenSlides>
  <ScaleCrop>false</ScaleCrop>
  <HeadingPairs>
    <vt:vector size="4" baseType="variant">
      <vt:variant>
        <vt:lpstr>Theme</vt:lpstr>
      </vt:variant>
      <vt:variant>
        <vt:i4>2</vt:i4>
      </vt:variant>
      <vt:variant>
        <vt:lpstr>Slide Titles</vt:lpstr>
      </vt:variant>
      <vt:variant>
        <vt:i4>53</vt:i4>
      </vt:variant>
    </vt:vector>
  </HeadingPairs>
  <TitlesOfParts>
    <vt:vector size="55" baseType="lpstr">
      <vt:lpstr>Office Theme</vt:lpstr>
      <vt:lpstr>Office Theme</vt:lpstr>
      <vt:lpstr>PowerPoint Presentation</vt:lpstr>
      <vt:lpstr>Confidentiality Statement</vt:lpstr>
      <vt:lpstr>Enhanced HRSN Nutrition Services - Overview</vt:lpstr>
      <vt:lpstr>Nutrition Screening Question and Social Risk Factors</vt:lpstr>
      <vt:lpstr>PowerPoint Presentation</vt:lpstr>
      <vt:lpstr>Enhanced Service Populations</vt:lpstr>
      <vt:lpstr>PowerPoint Presentation</vt:lpstr>
      <vt:lpstr>Nutritional Counseling &amp; Education – Service Overview</vt:lpstr>
      <vt:lpstr>Nutritional Counseling &amp; Education – Referrals </vt:lpstr>
      <vt:lpstr>Nutritional Counseling &amp; Education – Service Delivery</vt:lpstr>
      <vt:lpstr>Nutritional Counseling &amp; Education – Service Delivery</vt:lpstr>
      <vt:lpstr>Nutritional Counseling &amp; Education – General Workflow</vt:lpstr>
      <vt:lpstr>Nutritional Counseling &amp; Education – Invoicing</vt:lpstr>
      <vt:lpstr>PowerPoint Presentation</vt:lpstr>
      <vt:lpstr>Medically Tailored Meals – Service Delivery </vt:lpstr>
      <vt:lpstr>Medically Tailored Meals – Service Delivery</vt:lpstr>
      <vt:lpstr>Medically Tailored Meals – General Workflow</vt:lpstr>
      <vt:lpstr>Medically Tailored Meals (MTM) – Referrals </vt:lpstr>
      <vt:lpstr>Medically Tailored Meals – Invoicing </vt:lpstr>
      <vt:lpstr>Medically Tailored Meals – Tiered Invoicing Criteria</vt:lpstr>
      <vt:lpstr>PowerPoint Presentation</vt:lpstr>
      <vt:lpstr>Clinically Appropriate Home Delivered Meals – Service Overview</vt:lpstr>
      <vt:lpstr>Clinically Appropriate Home Delivered Meals – General Workflow</vt:lpstr>
      <vt:lpstr>Clinically Appropriate Home Delivered Meals – Referrals </vt:lpstr>
      <vt:lpstr>Clinically Appropriate Home Delivered Meals – Service Delivery</vt:lpstr>
      <vt:lpstr>Clinically Appropriate Home Delivered Meals – Invoicing </vt:lpstr>
      <vt:lpstr>Clinically Appropriate Home Delivered Meals – Tiered Invoicing Criteria</vt:lpstr>
      <vt:lpstr>PowerPoint Presentation</vt:lpstr>
      <vt:lpstr>Food Prescriptions – Service Overview</vt:lpstr>
      <vt:lpstr>PowerPoint Presentation</vt:lpstr>
      <vt:lpstr>Food Prescriptions – General Workflow</vt:lpstr>
      <vt:lpstr>Food Prescription – Referrals </vt:lpstr>
      <vt:lpstr>Food Prescription – Service Delivery</vt:lpstr>
      <vt:lpstr>Food Prescription – Invoicing </vt:lpstr>
      <vt:lpstr>Food Prescription Boxes – Tiered Invoicing Criteria</vt:lpstr>
      <vt:lpstr>Food Prescription Vouchers – Tiered Invoicing Criteria</vt:lpstr>
      <vt:lpstr>PowerPoint Presentation</vt:lpstr>
      <vt:lpstr>Pantry Stocking – Service Overview</vt:lpstr>
      <vt:lpstr>Pantry Stocking – Referrals </vt:lpstr>
      <vt:lpstr>Pantry Stocking – General Workflow</vt:lpstr>
      <vt:lpstr>Pantry Stocking – Invoicing </vt:lpstr>
      <vt:lpstr>PowerPoint Presentation</vt:lpstr>
      <vt:lpstr>Cooking Supplies – Service Overview</vt:lpstr>
      <vt:lpstr>Cooking Supplies – HRSN Provider Workflow</vt:lpstr>
      <vt:lpstr>Cooking Supplies – Navigator Workflow</vt:lpstr>
      <vt:lpstr>Cooking Supplies – Referrals </vt:lpstr>
      <vt:lpstr>Cooking Supplies– Tiered Invoicing Criteria</vt:lpstr>
      <vt:lpstr>PowerPoint Presentation</vt:lpstr>
      <vt:lpstr>Household Referrals</vt:lpstr>
      <vt:lpstr>Insurance Considerations</vt:lpstr>
      <vt:lpstr>Considerations for Navigating Members to Nutrition Enhanced HRSN Services</vt:lpstr>
      <vt:lpstr>Nutrition Services – Service Delivery Reminders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1150</cp:revision>
  <dcterms:created xsi:type="dcterms:W3CDTF">2024-12-06T19:52:35Z</dcterms:created>
  <dcterms:modified xsi:type="dcterms:W3CDTF">2026-08-13T15:17:55Z</dcterms:modified>
</cp:coreProperties>
</file>