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0F9_60B0908A.xml" ContentType="application/vnd.ms-powerpoint.comments+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6" r:id="rId2"/>
  </p:sldMasterIdLst>
  <p:notesMasterIdLst>
    <p:notesMasterId r:id="rId14"/>
  </p:notesMasterIdLst>
  <p:sldIdLst>
    <p:sldId id="4354" r:id="rId3"/>
    <p:sldId id="4463" r:id="rId4"/>
    <p:sldId id="4401" r:id="rId5"/>
    <p:sldId id="4439" r:id="rId6"/>
    <p:sldId id="4456" r:id="rId7"/>
    <p:sldId id="4403" r:id="rId8"/>
    <p:sldId id="279" r:id="rId9"/>
    <p:sldId id="317" r:id="rId10"/>
    <p:sldId id="4345" r:id="rId11"/>
    <p:sldId id="4464" r:id="rId12"/>
    <p:sldId id="438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339DF-3756-2C50-EBAE-F1ACB0EDEB11}" name="Monica Christian" initials="MC" userId="S::mchristian@carecompassnetwork.org::9f505002-4c35-491d-b442-464ef02bb2f7" providerId="AD"/>
  <p188:author id="{8D42A7F7-1246-9307-88C4-4A8E44405748}" name="Kathleen Blaine" initials="KB" userId="S::kblaine@carecompassnetwork.org::72f23e56-3675-4471-99af-71fcfe91515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892"/>
    <a:srgbClr val="F36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CAA3E-A4DE-0D6F-6B6C-76A9FD026068}" v="59" dt="2025-02-25T18:23:01.021"/>
    <p1510:client id="{393B3F69-D088-D1B2-7631-E8A06F0AD160}" v="264" dt="2025-02-25T18:12:51.166"/>
    <p1510:client id="{3EDE0269-98BC-1701-6F6D-64F8E307C639}" v="635" dt="2025-02-26T15:55:11.503"/>
    <p1510:client id="{797CD418-F6E7-FCE8-A9F5-BCB2A95540D5}" v="6" dt="2025-02-24T17:17:02.5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omments/modernComment_10F9_60B0908A.xml><?xml version="1.0" encoding="utf-8"?>
<p188:cmLst xmlns:a="http://schemas.openxmlformats.org/drawingml/2006/main" xmlns:r="http://schemas.openxmlformats.org/officeDocument/2006/relationships" xmlns:p188="http://schemas.microsoft.com/office/powerpoint/2018/8/main">
  <p188:cm id="{7DC7A1AF-ACB6-4F49-BBD7-8D40F32DA5EA}" authorId="{8D42A7F7-1246-9307-88C4-4A8E44405748}" created="2025-01-14T20:42:46.060">
    <ac:deMkLst xmlns:ac="http://schemas.microsoft.com/office/drawing/2013/main/command">
      <pc:docMk xmlns:pc="http://schemas.microsoft.com/office/powerpoint/2013/main/command"/>
      <pc:sldMk xmlns:pc="http://schemas.microsoft.com/office/powerpoint/2013/main/command" cId="1622184074" sldId="4345"/>
      <ac:spMk id="13" creationId="{61331615-F796-5E3A-0178-99A34DAD046C}"/>
    </ac:deMkLst>
    <p188:replyLst>
      <p188:reply id="{C864F48A-3DE2-4FD2-98D8-6DA2E1CDDF0B}" authorId="{B3B339DF-3756-2C50-EBAE-F1ACB0EDEB11}" created="2025-01-14T20:54:57.066">
        <p188:txBody>
          <a:bodyPr/>
          <a:lstStyle/>
          <a:p>
            <a:r>
              <a:rPr lang="en-US"/>
              <a:t>Hi, if it needs to be uploaded again to HW Apps, will you send it to Kim and cc me? If it's a minor edit that doesn't require re-uploading just let me know</a:t>
            </a:r>
          </a:p>
        </p188:txBody>
      </p188:reply>
    </p188:replyLst>
    <p188:txBody>
      <a:bodyPr/>
      <a:lstStyle/>
      <a:p>
        <a:r>
          <a:rPr lang="en-US"/>
          <a:t>[@Monica Christian] I updated this slide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572162-7263-499D-9374-F6D9DD53612F}" type="datetimeFigureOut">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24A72-D9D9-4D4E-9648-6B563513B8DE}" type="slidenum">
              <a:t>‹#›</a:t>
            </a:fld>
            <a:endParaRPr lang="en-US"/>
          </a:p>
        </p:txBody>
      </p:sp>
    </p:spTree>
    <p:extLst>
      <p:ext uri="{BB962C8B-B14F-4D97-AF65-F5344CB8AC3E}">
        <p14:creationId xmlns:p14="http://schemas.microsoft.com/office/powerpoint/2010/main" val="13840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a:t>
            </a:r>
          </a:p>
        </p:txBody>
      </p:sp>
      <p:sp>
        <p:nvSpPr>
          <p:cNvPr id="4" name="Slide Number Placeholder 3"/>
          <p:cNvSpPr>
            <a:spLocks noGrp="1"/>
          </p:cNvSpPr>
          <p:nvPr>
            <p:ph type="sldNum" sz="quarter" idx="5"/>
          </p:nvPr>
        </p:nvSpPr>
        <p:spPr/>
        <p:txBody>
          <a:bodyPr/>
          <a:lstStyle/>
          <a:p>
            <a:fld id="{38756453-B917-4963-8F8D-07A1E8323B9D}" type="slidenum">
              <a:rPr lang="en-US" smtClean="0"/>
              <a:t>9</a:t>
            </a:fld>
            <a:endParaRPr lang="en-US"/>
          </a:p>
        </p:txBody>
      </p:sp>
    </p:spTree>
    <p:extLst>
      <p:ext uri="{BB962C8B-B14F-4D97-AF65-F5344CB8AC3E}">
        <p14:creationId xmlns:p14="http://schemas.microsoft.com/office/powerpoint/2010/main" val="3566366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6370-5029-0EDC-1A95-BFC316ECC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98BF11-2E39-40DB-10A2-D3B064B15B9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1DAA15-C561-80DC-1584-4DA370AE5CCC}"/>
              </a:ext>
            </a:extLst>
          </p:cNvPr>
          <p:cNvSpPr>
            <a:spLocks noGrp="1"/>
          </p:cNvSpPr>
          <p:nvPr>
            <p:ph type="body" idx="1"/>
          </p:nvPr>
        </p:nvSpPr>
        <p:spPr/>
        <p:txBody>
          <a:bodyPr/>
          <a:lstStyle/>
          <a:p>
            <a:r>
              <a:rPr lang="en-US"/>
              <a:t>changed</a:t>
            </a:r>
          </a:p>
        </p:txBody>
      </p:sp>
      <p:sp>
        <p:nvSpPr>
          <p:cNvPr id="4" name="Slide Number Placeholder 3">
            <a:extLst>
              <a:ext uri="{FF2B5EF4-FFF2-40B4-BE49-F238E27FC236}">
                <a16:creationId xmlns:a16="http://schemas.microsoft.com/office/drawing/2014/main" id="{8D74708E-1C5E-6348-8B1D-98774A12F35A}"/>
              </a:ext>
            </a:extLst>
          </p:cNvPr>
          <p:cNvSpPr>
            <a:spLocks noGrp="1"/>
          </p:cNvSpPr>
          <p:nvPr>
            <p:ph type="sldNum" sz="quarter" idx="5"/>
          </p:nvPr>
        </p:nvSpPr>
        <p:spPr/>
        <p:txBody>
          <a:bodyPr/>
          <a:lstStyle/>
          <a:p>
            <a:fld id="{38756453-B917-4963-8F8D-07A1E8323B9D}" type="slidenum">
              <a:rPr lang="en-US" smtClean="0"/>
              <a:t>10</a:t>
            </a:fld>
            <a:endParaRPr lang="en-US"/>
          </a:p>
        </p:txBody>
      </p:sp>
    </p:spTree>
    <p:extLst>
      <p:ext uri="{BB962C8B-B14F-4D97-AF65-F5344CB8AC3E}">
        <p14:creationId xmlns:p14="http://schemas.microsoft.com/office/powerpoint/2010/main" val="15973038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eal Divider Slide with Logo Mark">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83E337D-C131-478C-A591-51E08419B26A}"/>
              </a:ext>
            </a:extLst>
          </p:cNvPr>
          <p:cNvSpPr>
            <a:spLocks noGrp="1"/>
          </p:cNvSpPr>
          <p:nvPr>
            <p:ph type="dt" sz="half" idx="10"/>
          </p:nvPr>
        </p:nvSpPr>
        <p:spPr/>
        <p:txBody>
          <a:bodyPr/>
          <a:lstStyle/>
          <a:p>
            <a:fld id="{31FA929F-165D-4778-80D3-139E34FA4A46}" type="datetime1">
              <a:rPr lang="en-US" smtClean="0"/>
              <a:t>3/19/2025</a:t>
            </a:fld>
            <a:endParaRPr lang="en-US"/>
          </a:p>
        </p:txBody>
      </p:sp>
      <p:sp>
        <p:nvSpPr>
          <p:cNvPr id="5" name="Slide Number Placeholder 4">
            <a:extLst>
              <a:ext uri="{FF2B5EF4-FFF2-40B4-BE49-F238E27FC236}">
                <a16:creationId xmlns:a16="http://schemas.microsoft.com/office/drawing/2014/main" id="{3A092C61-A84C-49D5-BEEF-7AD6BBD703AD}"/>
              </a:ext>
            </a:extLst>
          </p:cNvPr>
          <p:cNvSpPr>
            <a:spLocks noGrp="1"/>
          </p:cNvSpPr>
          <p:nvPr>
            <p:ph type="sldNum" sz="quarter" idx="12"/>
          </p:nvPr>
        </p:nvSpPr>
        <p:spPr/>
        <p:txBody>
          <a:bodyPr/>
          <a:lstStyle/>
          <a:p>
            <a:fld id="{046ED92C-19EC-4894-A451-DBF4F06AE3FB}" type="slidenum">
              <a:rPr lang="en-US" smtClean="0"/>
              <a:pPr/>
              <a:t>‹#›</a:t>
            </a:fld>
            <a:endParaRPr lang="en-US"/>
          </a:p>
        </p:txBody>
      </p:sp>
      <p:sp>
        <p:nvSpPr>
          <p:cNvPr id="6" name="Rectangle 5">
            <a:extLst>
              <a:ext uri="{FF2B5EF4-FFF2-40B4-BE49-F238E27FC236}">
                <a16:creationId xmlns:a16="http://schemas.microsoft.com/office/drawing/2014/main" id="{A867C1D7-6D0F-4DCE-AF3A-873400380CED}"/>
              </a:ext>
            </a:extLst>
          </p:cNvPr>
          <p:cNvSpPr/>
          <p:nvPr userDrawn="1"/>
        </p:nvSpPr>
        <p:spPr>
          <a:xfrm>
            <a:off x="0" y="0"/>
            <a:ext cx="12192000" cy="6858000"/>
          </a:xfrm>
          <a:prstGeom prst="rect">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a:extLst>
              <a:ext uri="{FF2B5EF4-FFF2-40B4-BE49-F238E27FC236}">
                <a16:creationId xmlns:a16="http://schemas.microsoft.com/office/drawing/2014/main" id="{F54383B5-34FD-4158-963E-263357A7EA20}"/>
              </a:ext>
            </a:extLst>
          </p:cNvPr>
          <p:cNvSpPr>
            <a:spLocks noGrp="1"/>
          </p:cNvSpPr>
          <p:nvPr>
            <p:ph type="body" sz="quarter" idx="13"/>
          </p:nvPr>
        </p:nvSpPr>
        <p:spPr>
          <a:xfrm>
            <a:off x="5961720" y="2563761"/>
            <a:ext cx="4641850" cy="1730477"/>
          </a:xfrm>
        </p:spPr>
        <p:txBody>
          <a:bodyPr>
            <a:normAutofit/>
          </a:bodyPr>
          <a:lstStyle>
            <a:lvl1pPr>
              <a:defRPr sz="3600">
                <a:solidFill>
                  <a:schemeClr val="bg1"/>
                </a:solidFill>
              </a:defRPr>
            </a:lvl1pPr>
          </a:lstStyle>
          <a:p>
            <a:pPr lvl="0"/>
            <a:r>
              <a:rPr lang="en-US"/>
              <a:t>Click to edit Master text styles</a:t>
            </a:r>
          </a:p>
        </p:txBody>
      </p:sp>
      <p:pic>
        <p:nvPicPr>
          <p:cNvPr id="2" name="Picture 1">
            <a:extLst>
              <a:ext uri="{FF2B5EF4-FFF2-40B4-BE49-F238E27FC236}">
                <a16:creationId xmlns:a16="http://schemas.microsoft.com/office/drawing/2014/main" id="{A38924E7-284C-F4B7-D8DD-0EB0AFAED6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74200"/>
          <a:stretch/>
        </p:blipFill>
        <p:spPr>
          <a:xfrm>
            <a:off x="1342978" y="1874273"/>
            <a:ext cx="3275764" cy="3109452"/>
          </a:xfrm>
          <a:prstGeom prst="rect">
            <a:avLst/>
          </a:prstGeom>
        </p:spPr>
      </p:pic>
    </p:spTree>
    <p:extLst>
      <p:ext uri="{BB962C8B-B14F-4D97-AF65-F5344CB8AC3E}">
        <p14:creationId xmlns:p14="http://schemas.microsoft.com/office/powerpoint/2010/main" val="100957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are Compas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096012-250A-9BA0-B411-6E722DF37E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6352" y="0"/>
            <a:ext cx="5565648" cy="6858000"/>
          </a:xfrm>
          <a:prstGeom prst="rect">
            <a:avLst/>
          </a:prstGeom>
        </p:spPr>
      </p:pic>
      <p:sp>
        <p:nvSpPr>
          <p:cNvPr id="3" name="Rectangle 2">
            <a:extLst>
              <a:ext uri="{FF2B5EF4-FFF2-40B4-BE49-F238E27FC236}">
                <a16:creationId xmlns:a16="http://schemas.microsoft.com/office/drawing/2014/main" id="{5A76D97B-BA5C-4CCE-83A3-0A02DC325837}"/>
              </a:ext>
            </a:extLst>
          </p:cNvPr>
          <p:cNvSpPr/>
          <p:nvPr userDrawn="1"/>
        </p:nvSpPr>
        <p:spPr>
          <a:xfrm>
            <a:off x="0" y="5565058"/>
            <a:ext cx="7118555" cy="12929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E5A4CAE9-0F92-4813-94B4-314BC85A4B4D}"/>
              </a:ext>
            </a:extLst>
          </p:cNvPr>
          <p:cNvSpPr>
            <a:spLocks noGrp="1"/>
          </p:cNvSpPr>
          <p:nvPr>
            <p:ph type="body" sz="quarter" idx="11" hasCustomPrompt="1"/>
          </p:nvPr>
        </p:nvSpPr>
        <p:spPr>
          <a:xfrm>
            <a:off x="228600" y="1268109"/>
            <a:ext cx="5995219" cy="1681162"/>
          </a:xfrm>
        </p:spPr>
        <p:txBody>
          <a:bodyPr anchor="b">
            <a:normAutofit/>
          </a:bodyPr>
          <a:lstStyle>
            <a:lvl1pPr>
              <a:defRPr sz="4400" b="1">
                <a:solidFill>
                  <a:schemeClr val="tx1"/>
                </a:solidFill>
              </a:defRPr>
            </a:lvl1pPr>
          </a:lstStyle>
          <a:p>
            <a:pPr lvl="0"/>
            <a:r>
              <a:rPr lang="en-US"/>
              <a:t>Click to Add Master Title</a:t>
            </a:r>
          </a:p>
        </p:txBody>
      </p:sp>
      <p:sp>
        <p:nvSpPr>
          <p:cNvPr id="20" name="Text Placeholder 19">
            <a:extLst>
              <a:ext uri="{FF2B5EF4-FFF2-40B4-BE49-F238E27FC236}">
                <a16:creationId xmlns:a16="http://schemas.microsoft.com/office/drawing/2014/main" id="{074ACDE7-6755-4442-A8B5-2889DE57B9FD}"/>
              </a:ext>
            </a:extLst>
          </p:cNvPr>
          <p:cNvSpPr>
            <a:spLocks noGrp="1"/>
          </p:cNvSpPr>
          <p:nvPr>
            <p:ph type="body" sz="quarter" idx="12" hasCustomPrompt="1"/>
          </p:nvPr>
        </p:nvSpPr>
        <p:spPr>
          <a:xfrm>
            <a:off x="238432" y="3334055"/>
            <a:ext cx="5386388" cy="1149350"/>
          </a:xfrm>
        </p:spPr>
        <p:txBody>
          <a:bodyPr/>
          <a:lstStyle>
            <a:lvl1pPr>
              <a:defRPr/>
            </a:lvl1pPr>
            <a:lvl2pPr marL="400050" indent="0">
              <a:buNone/>
              <a:defRPr/>
            </a:lvl2pPr>
          </a:lstStyle>
          <a:p>
            <a:pPr lvl="0"/>
            <a:r>
              <a:rPr lang="en-US"/>
              <a:t>Click to add subtitles</a:t>
            </a:r>
          </a:p>
          <a:p>
            <a:pPr lvl="1"/>
            <a:endParaRPr lang="en-US"/>
          </a:p>
        </p:txBody>
      </p:sp>
      <p:sp>
        <p:nvSpPr>
          <p:cNvPr id="9" name="TextBox 8">
            <a:extLst>
              <a:ext uri="{FF2B5EF4-FFF2-40B4-BE49-F238E27FC236}">
                <a16:creationId xmlns:a16="http://schemas.microsoft.com/office/drawing/2014/main" id="{26555A51-1B20-4C0F-933B-4EBA11F872F8}"/>
              </a:ext>
            </a:extLst>
          </p:cNvPr>
          <p:cNvSpPr txBox="1"/>
          <p:nvPr userDrawn="1"/>
        </p:nvSpPr>
        <p:spPr>
          <a:xfrm>
            <a:off x="63909" y="5888363"/>
            <a:ext cx="6990736" cy="646331"/>
          </a:xfrm>
          <a:prstGeom prst="rect">
            <a:avLst/>
          </a:prstGeom>
          <a:noFill/>
        </p:spPr>
        <p:txBody>
          <a:bodyPr wrap="square" rtlCol="0">
            <a:spAutoFit/>
          </a:bodyPr>
          <a:lstStyle/>
          <a:p>
            <a:r>
              <a:rPr lang="en-US" sz="2500" b="1">
                <a:solidFill>
                  <a:schemeClr val="bg1"/>
                </a:solidFill>
                <a:latin typeface="Lucida Sans" panose="020B0602030504020204" pitchFamily="34" charset="0"/>
              </a:rPr>
              <a:t>CONNECT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COLLABORATE </a:t>
            </a:r>
            <a:r>
              <a:rPr lang="en-US" sz="3600" b="1">
                <a:solidFill>
                  <a:schemeClr val="bg1"/>
                </a:solidFill>
                <a:latin typeface="Lucida Sans" panose="020B0602030504020204" pitchFamily="34" charset="0"/>
                <a:ea typeface="Tahoma" panose="020B0604030504040204" pitchFamily="34" charset="0"/>
                <a:cs typeface="Tahoma" panose="020B0604030504040204" pitchFamily="34" charset="0"/>
              </a:rPr>
              <a:t>•</a:t>
            </a:r>
            <a:r>
              <a:rPr lang="en-US" sz="2500" b="1">
                <a:solidFill>
                  <a:schemeClr val="bg1"/>
                </a:solidFill>
                <a:latin typeface="Lucida Sans" panose="020B0602030504020204" pitchFamily="34" charset="0"/>
                <a:ea typeface="Tahoma" panose="020B0604030504040204" pitchFamily="34" charset="0"/>
                <a:cs typeface="Tahoma" panose="020B0604030504040204" pitchFamily="34" charset="0"/>
              </a:rPr>
              <a:t> INNOVATE</a:t>
            </a:r>
            <a:endParaRPr lang="en-US" sz="2500" b="1">
              <a:solidFill>
                <a:schemeClr val="bg1"/>
              </a:solidFill>
              <a:latin typeface="Lucida Sans" panose="020B0602030504020204" pitchFamily="34" charset="0"/>
            </a:endParaRPr>
          </a:p>
        </p:txBody>
      </p:sp>
      <p:pic>
        <p:nvPicPr>
          <p:cNvPr id="5" name="Picture 4">
            <a:extLst>
              <a:ext uri="{FF2B5EF4-FFF2-40B4-BE49-F238E27FC236}">
                <a16:creationId xmlns:a16="http://schemas.microsoft.com/office/drawing/2014/main" id="{83669A57-1C86-39E6-C6BF-35B7B50557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186456"/>
            <a:ext cx="3158963" cy="777105"/>
          </a:xfrm>
          <a:prstGeom prst="rect">
            <a:avLst/>
          </a:prstGeom>
        </p:spPr>
      </p:pic>
    </p:spTree>
    <p:extLst>
      <p:ext uri="{BB962C8B-B14F-4D97-AF65-F5344CB8AC3E}">
        <p14:creationId xmlns:p14="http://schemas.microsoft.com/office/powerpoint/2010/main" val="284134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3/19/2025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144996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CCC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5450-9ED8-42C8-8669-13C401AB075B}"/>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F65A6E4-258F-4146-88CE-B2FAC89599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2102E-753F-4896-93AA-2DA294C21BAB}"/>
              </a:ext>
            </a:extLst>
          </p:cNvPr>
          <p:cNvSpPr>
            <a:spLocks noGrp="1"/>
          </p:cNvSpPr>
          <p:nvPr>
            <p:ph type="dt" sz="half" idx="10"/>
          </p:nvPr>
        </p:nvSpPr>
        <p:spPr/>
        <p:txBody>
          <a:bodyPr/>
          <a:lstStyle/>
          <a:p>
            <a:fld id="{01577D40-C5BE-48F7-885C-C9B7AF50483F}" type="datetime1">
              <a:rPr lang="en-US" smtClean="0"/>
              <a:t>3/19/2025</a:t>
            </a:fld>
            <a:endParaRPr lang="en-US"/>
          </a:p>
        </p:txBody>
      </p:sp>
      <p:sp>
        <p:nvSpPr>
          <p:cNvPr id="5" name="Footer Placeholder 4">
            <a:extLst>
              <a:ext uri="{FF2B5EF4-FFF2-40B4-BE49-F238E27FC236}">
                <a16:creationId xmlns:a16="http://schemas.microsoft.com/office/drawing/2014/main" id="{EBC49E9C-9EBD-4FE6-8A67-815F34191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9B5E7-E4FF-43C2-BE39-B46A3DE0EA8D}"/>
              </a:ext>
            </a:extLst>
          </p:cNvPr>
          <p:cNvSpPr>
            <a:spLocks noGrp="1"/>
          </p:cNvSpPr>
          <p:nvPr>
            <p:ph type="sldNum" sz="quarter" idx="12"/>
          </p:nvPr>
        </p:nvSpPr>
        <p:spPr/>
        <p:txBody>
          <a:bodyPr/>
          <a:lstStyle/>
          <a:p>
            <a:fld id="{046ED92C-19EC-4894-A451-DBF4F06AE3FB}" type="slidenum">
              <a:rPr lang="en-US" smtClean="0"/>
              <a:t>‹#›</a:t>
            </a:fld>
            <a:endParaRPr lang="en-US"/>
          </a:p>
        </p:txBody>
      </p:sp>
      <p:pic>
        <p:nvPicPr>
          <p:cNvPr id="8" name="Picture 7">
            <a:extLst>
              <a:ext uri="{FF2B5EF4-FFF2-40B4-BE49-F238E27FC236}">
                <a16:creationId xmlns:a16="http://schemas.microsoft.com/office/drawing/2014/main" id="{567BE748-4495-118D-9F86-E4E4009183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791" y="6355714"/>
            <a:ext cx="1486829" cy="365760"/>
          </a:xfrm>
          <a:prstGeom prst="rect">
            <a:avLst/>
          </a:prstGeom>
        </p:spPr>
      </p:pic>
    </p:spTree>
    <p:extLst>
      <p:ext uri="{BB962C8B-B14F-4D97-AF65-F5344CB8AC3E}">
        <p14:creationId xmlns:p14="http://schemas.microsoft.com/office/powerpoint/2010/main" val="40488363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3/19/2025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720" r:id="rId1"/>
    <p:sldLayoutId id="2147483672" r:id="rId2"/>
    <p:sldLayoutId id="2147483721" r:id="rId3"/>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35A476-D652-4122-99F6-3F7BAFB836C5}"/>
              </a:ext>
            </a:extLst>
          </p:cNvPr>
          <p:cNvSpPr>
            <a:spLocks noGrp="1"/>
          </p:cNvSpPr>
          <p:nvPr>
            <p:ph type="body" idx="1"/>
          </p:nvPr>
        </p:nvSpPr>
        <p:spPr>
          <a:xfrm>
            <a:off x="228358" y="980051"/>
            <a:ext cx="11125441" cy="4909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B4828-0AB2-459B-ADDD-388049E21540}"/>
              </a:ext>
            </a:extLst>
          </p:cNvPr>
          <p:cNvSpPr>
            <a:spLocks noGrp="1"/>
          </p:cNvSpPr>
          <p:nvPr>
            <p:ph type="dt" sz="half" idx="2"/>
          </p:nvPr>
        </p:nvSpPr>
        <p:spPr>
          <a:xfrm>
            <a:off x="8900652" y="6356349"/>
            <a:ext cx="1206909"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BC39DE26-4946-4BD7-BEE8-6443F7BC5C0C}" type="datetime1">
              <a:rPr lang="en-US" smtClean="0"/>
              <a:pPr/>
              <a:t>3/19/2025</a:t>
            </a:fld>
            <a:endParaRPr lang="en-US"/>
          </a:p>
        </p:txBody>
      </p:sp>
      <p:sp>
        <p:nvSpPr>
          <p:cNvPr id="5" name="Footer Placeholder 4">
            <a:extLst>
              <a:ext uri="{FF2B5EF4-FFF2-40B4-BE49-F238E27FC236}">
                <a16:creationId xmlns:a16="http://schemas.microsoft.com/office/drawing/2014/main" id="{6173428D-05E0-452A-8118-0642305ABF9A}"/>
              </a:ext>
            </a:extLst>
          </p:cNvPr>
          <p:cNvSpPr>
            <a:spLocks noGrp="1"/>
          </p:cNvSpPr>
          <p:nvPr>
            <p:ph type="ftr" sz="quarter" idx="3"/>
          </p:nvPr>
        </p:nvSpPr>
        <p:spPr>
          <a:xfrm>
            <a:off x="2546555" y="6356351"/>
            <a:ext cx="6095999" cy="365123"/>
          </a:xfrm>
          <a:prstGeom prst="rect">
            <a:avLst/>
          </a:prstGeom>
        </p:spPr>
        <p:txBody>
          <a:bodyPr vert="horz" lIns="91440" tIns="45720" rIns="91440" bIns="45720" rtlCol="0" anchor="ctr"/>
          <a:lstStyle>
            <a:lvl1pPr algn="l">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a:extLst>
              <a:ext uri="{FF2B5EF4-FFF2-40B4-BE49-F238E27FC236}">
                <a16:creationId xmlns:a16="http://schemas.microsoft.com/office/drawing/2014/main" id="{28EB9BF8-8191-41F2-9AB3-A7A29F321EF7}"/>
              </a:ext>
            </a:extLst>
          </p:cNvPr>
          <p:cNvSpPr>
            <a:spLocks noGrp="1"/>
          </p:cNvSpPr>
          <p:nvPr>
            <p:ph type="sldNum" sz="quarter" idx="4"/>
          </p:nvPr>
        </p:nvSpPr>
        <p:spPr>
          <a:xfrm>
            <a:off x="10697496" y="6356350"/>
            <a:ext cx="656303" cy="365125"/>
          </a:xfrm>
          <a:prstGeom prst="rect">
            <a:avLst/>
          </a:prstGeom>
        </p:spPr>
        <p:txBody>
          <a:bodyPr vert="horz" lIns="91440" tIns="45720" rIns="91440" bIns="45720" rtlCol="0" anchor="ctr"/>
          <a:lstStyle>
            <a:lvl1pPr algn="r">
              <a:defRPr sz="1000">
                <a:solidFill>
                  <a:schemeClr val="tx1"/>
                </a:solidFill>
                <a:latin typeface="Lucida Sans" panose="020B0602030504020204" pitchFamily="34" charset="0"/>
                <a:ea typeface="Tahoma" panose="020B0604030504040204" pitchFamily="34" charset="0"/>
                <a:cs typeface="Tahoma" panose="020B0604030504040204" pitchFamily="34" charset="0"/>
              </a:defRPr>
            </a:lvl1pPr>
          </a:lstStyle>
          <a:p>
            <a:fld id="{046ED92C-19EC-4894-A451-DBF4F06AE3FB}" type="slidenum">
              <a:rPr lang="en-US" smtClean="0"/>
              <a:pPr/>
              <a:t>‹#›</a:t>
            </a:fld>
            <a:endParaRPr lang="en-US"/>
          </a:p>
        </p:txBody>
      </p:sp>
      <p:sp>
        <p:nvSpPr>
          <p:cNvPr id="8" name="Flowchart: Manual Input 7">
            <a:extLst>
              <a:ext uri="{FF2B5EF4-FFF2-40B4-BE49-F238E27FC236}">
                <a16:creationId xmlns:a16="http://schemas.microsoft.com/office/drawing/2014/main" id="{6575400D-C9F6-45D2-8BFF-B4F3F78EE900}"/>
              </a:ext>
            </a:extLst>
          </p:cNvPr>
          <p:cNvSpPr/>
          <p:nvPr userDrawn="1"/>
        </p:nvSpPr>
        <p:spPr>
          <a:xfrm rot="16200000" flipH="1">
            <a:off x="10054062" y="-1772809"/>
            <a:ext cx="363351" cy="3912524"/>
          </a:xfrm>
          <a:prstGeom prst="flowChartManualInpu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a:extLst>
              <a:ext uri="{FF2B5EF4-FFF2-40B4-BE49-F238E27FC236}">
                <a16:creationId xmlns:a16="http://schemas.microsoft.com/office/drawing/2014/main" id="{E2E3A100-D09C-448B-8BBC-257AAB7C01E4}"/>
              </a:ext>
            </a:extLst>
          </p:cNvPr>
          <p:cNvSpPr>
            <a:spLocks noGrp="1"/>
          </p:cNvSpPr>
          <p:nvPr>
            <p:ph type="title"/>
          </p:nvPr>
        </p:nvSpPr>
        <p:spPr>
          <a:xfrm>
            <a:off x="228359" y="136523"/>
            <a:ext cx="6669398" cy="544513"/>
          </a:xfrm>
          <a:prstGeom prst="rect">
            <a:avLst/>
          </a:prstGeom>
        </p:spPr>
        <p:txBody>
          <a:bodyPr vert="horz" lIns="91440" tIns="45720" rIns="91440" bIns="45720" rtlCol="0" anchor="b">
            <a:normAutofit/>
          </a:bodyPr>
          <a:lstStyle/>
          <a:p>
            <a:r>
              <a:rPr lang="en-US"/>
              <a:t>Click to edit Master title style</a:t>
            </a:r>
          </a:p>
        </p:txBody>
      </p:sp>
    </p:spTree>
    <p:extLst>
      <p:ext uri="{BB962C8B-B14F-4D97-AF65-F5344CB8AC3E}">
        <p14:creationId xmlns:p14="http://schemas.microsoft.com/office/powerpoint/2010/main" val="2875007702"/>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defTabSz="914400" rtl="0" eaLnBrk="1" latinLnBrk="0" hangingPunct="1">
        <a:lnSpc>
          <a:spcPct val="90000"/>
        </a:lnSpc>
        <a:spcBef>
          <a:spcPct val="0"/>
        </a:spcBef>
        <a:buNone/>
        <a:defRPr sz="2700" b="1" kern="1200">
          <a:solidFill>
            <a:schemeClr val="accent1"/>
          </a:solidFill>
          <a:latin typeface="Lucida Sans" panose="020B060203050402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00" userDrawn="1">
          <p15:clr>
            <a:srgbClr val="F26B43"/>
          </p15:clr>
        </p15:guide>
        <p15:guide id="2" pos="144" userDrawn="1">
          <p15:clr>
            <a:srgbClr val="F26B43"/>
          </p15:clr>
        </p15:guide>
        <p15:guide id="3" pos="7152" userDrawn="1">
          <p15:clr>
            <a:srgbClr val="F26B43"/>
          </p15:clr>
        </p15:guide>
        <p15:guide id="4" orient="horz" pos="4008" userDrawn="1">
          <p15:clr>
            <a:srgbClr val="F26B43"/>
          </p15:clr>
        </p15:guide>
        <p15:guide id="5" orient="horz" pos="72" userDrawn="1">
          <p15:clr>
            <a:srgbClr val="F26B43"/>
          </p15:clr>
        </p15:guide>
        <p15:guide id="6" orient="horz" pos="4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health.ny.gov/health_care/medicaid/redesign/sdh/scn/docs/overview.pdf"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health.ny.gov/health_care/medicaid/redesign/sdh/scn/index.ht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0F9_60B0908A.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77500" lnSpcReduction="20000"/>
          </a:bodyPr>
          <a:lstStyle/>
          <a:p>
            <a:r>
              <a:rPr lang="en-US">
                <a:latin typeface="Lucida Sans"/>
                <a:ea typeface="Tahoma"/>
                <a:cs typeface="Tahoma"/>
              </a:rPr>
              <a:t>Enhanced HRSN Nutrition: Cooking Supplies</a:t>
            </a:r>
            <a:endParaRPr lang="en-US"/>
          </a:p>
        </p:txBody>
      </p:sp>
      <p:sp>
        <p:nvSpPr>
          <p:cNvPr id="3" name="TextBox 2">
            <a:extLst>
              <a:ext uri="{FF2B5EF4-FFF2-40B4-BE49-F238E27FC236}">
                <a16:creationId xmlns:a16="http://schemas.microsoft.com/office/drawing/2014/main" id="{F9B3FF04-86FC-261A-672F-1CA10FFCDAB1}"/>
              </a:ext>
            </a:extLst>
          </p:cNvPr>
          <p:cNvSpPr txBox="1"/>
          <p:nvPr/>
        </p:nvSpPr>
        <p:spPr>
          <a:xfrm>
            <a:off x="-3987" y="5303076"/>
            <a:ext cx="2145631"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baseline="0">
                <a:latin typeface="Tahoma"/>
              </a:rPr>
              <a:t>Updated 1/6/25</a:t>
            </a:r>
            <a:endParaRPr lang="en-US" sz="1100"/>
          </a:p>
        </p:txBody>
      </p:sp>
    </p:spTree>
    <p:extLst>
      <p:ext uri="{BB962C8B-B14F-4D97-AF65-F5344CB8AC3E}">
        <p14:creationId xmlns:p14="http://schemas.microsoft.com/office/powerpoint/2010/main" val="2226370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FE918-E9BD-2E63-9B06-7C465D298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A9EBE9-54CD-446E-6E95-057BFF1F2A79}"/>
              </a:ext>
            </a:extLst>
          </p:cNvPr>
          <p:cNvSpPr>
            <a:spLocks noGrp="1"/>
          </p:cNvSpPr>
          <p:nvPr>
            <p:ph type="title"/>
          </p:nvPr>
        </p:nvSpPr>
        <p:spPr>
          <a:xfrm>
            <a:off x="382688" y="387308"/>
            <a:ext cx="11812750" cy="551540"/>
          </a:xfrm>
        </p:spPr>
        <p:txBody>
          <a:bodyPr>
            <a:normAutofit/>
          </a:bodyPr>
          <a:lstStyle/>
          <a:p>
            <a:r>
              <a:rPr lang="en-US">
                <a:latin typeface="Lucida Sans"/>
                <a:ea typeface="Tahoma"/>
                <a:cs typeface="Tahoma"/>
              </a:rPr>
              <a:t>Cooking Supplies Reimbursement</a:t>
            </a:r>
            <a:endParaRPr lang="en-US"/>
          </a:p>
        </p:txBody>
      </p:sp>
      <p:sp>
        <p:nvSpPr>
          <p:cNvPr id="5" name="Slide Number Placeholder 4">
            <a:extLst>
              <a:ext uri="{FF2B5EF4-FFF2-40B4-BE49-F238E27FC236}">
                <a16:creationId xmlns:a16="http://schemas.microsoft.com/office/drawing/2014/main" id="{0DD75463-C711-29D6-F2BB-222C472D74B2}"/>
              </a:ext>
            </a:extLst>
          </p:cNvPr>
          <p:cNvSpPr>
            <a:spLocks noGrp="1"/>
          </p:cNvSpPr>
          <p:nvPr>
            <p:ph type="sldNum" sz="quarter" idx="12"/>
          </p:nvPr>
        </p:nvSpPr>
        <p:spPr/>
        <p:txBody>
          <a:bodyPr/>
          <a:lstStyle/>
          <a:p>
            <a:fld id="{046ED92C-19EC-4894-A451-DBF4F06AE3FB}" type="slidenum">
              <a:rPr lang="en-US" smtClean="0"/>
              <a:t>10</a:t>
            </a:fld>
            <a:endParaRPr lang="en-US"/>
          </a:p>
        </p:txBody>
      </p:sp>
      <p:sp>
        <p:nvSpPr>
          <p:cNvPr id="13" name="Content Placeholder 12">
            <a:extLst>
              <a:ext uri="{FF2B5EF4-FFF2-40B4-BE49-F238E27FC236}">
                <a16:creationId xmlns:a16="http://schemas.microsoft.com/office/drawing/2014/main" id="{0021ED1E-A71D-FA4D-1130-E8CD06FB4744}"/>
              </a:ext>
            </a:extLst>
          </p:cNvPr>
          <p:cNvSpPr>
            <a:spLocks noGrp="1"/>
          </p:cNvSpPr>
          <p:nvPr>
            <p:ph idx="1"/>
          </p:nvPr>
        </p:nvSpPr>
        <p:spPr>
          <a:xfrm>
            <a:off x="378950" y="1236063"/>
            <a:ext cx="11646301" cy="5113331"/>
          </a:xfrm>
        </p:spPr>
        <p:txBody>
          <a:bodyPr vert="horz" lIns="91440" tIns="45720" rIns="91440" bIns="45720" rtlCol="0" anchor="t">
            <a:noAutofit/>
          </a:bodyPr>
          <a:lstStyle/>
          <a:p>
            <a:pPr marL="342900" indent="-342900">
              <a:buChar char="•"/>
            </a:pPr>
            <a:endParaRPr lang="en-US" sz="2000" u="sng" dirty="0">
              <a:solidFill>
                <a:srgbClr val="F36F55"/>
              </a:solidFill>
              <a:latin typeface="Lucida Sans"/>
              <a:ea typeface="Tahoma"/>
              <a:cs typeface="Tahoma"/>
            </a:endParaRPr>
          </a:p>
          <a:p>
            <a:pPr marL="342900" indent="-342900">
              <a:buChar char="•"/>
            </a:pPr>
            <a:endParaRPr lang="en-US" sz="2000" u="sng" dirty="0">
              <a:solidFill>
                <a:srgbClr val="F36F55"/>
              </a:solidFill>
              <a:latin typeface="Lucida Sans"/>
              <a:ea typeface="Tahoma"/>
              <a:cs typeface="Tahoma"/>
            </a:endParaRPr>
          </a:p>
          <a:p>
            <a:pPr marL="342900" indent="-342900">
              <a:buChar char="•"/>
            </a:pPr>
            <a:endParaRPr lang="en-US" sz="2000" u="sng" dirty="0">
              <a:solidFill>
                <a:srgbClr val="F36F55"/>
              </a:solidFill>
              <a:latin typeface="Lucida Sans"/>
              <a:ea typeface="Tahoma"/>
              <a:cs typeface="Tahoma"/>
            </a:endParaRPr>
          </a:p>
          <a:p>
            <a:pPr marL="342900" indent="-342900">
              <a:buChar char="•"/>
            </a:pPr>
            <a:endParaRPr lang="en-US" sz="2000" u="sng" dirty="0">
              <a:solidFill>
                <a:srgbClr val="F36F55"/>
              </a:solidFill>
            </a:endParaRPr>
          </a:p>
          <a:p>
            <a:pPr marL="912495" lvl="1" indent="-285750"/>
            <a:endParaRPr lang="en-US" dirty="0">
              <a:solidFill>
                <a:srgbClr val="000000"/>
              </a:solidFill>
              <a:latin typeface="Lucida Sans"/>
              <a:ea typeface="Tahoma"/>
              <a:cs typeface="Tahoma"/>
            </a:endParaRPr>
          </a:p>
          <a:p>
            <a:pPr marL="342900" indent="-342900">
              <a:buChar char="•"/>
            </a:pPr>
            <a:r>
              <a:rPr lang="en-US" sz="2000" u="sng" dirty="0">
                <a:solidFill>
                  <a:srgbClr val="00A892"/>
                </a:solidFill>
                <a:latin typeface="Lucida Sans"/>
                <a:ea typeface="Tahoma"/>
                <a:cs typeface="Tahoma"/>
              </a:rPr>
              <a:t>Setting</a:t>
            </a:r>
            <a:r>
              <a:rPr lang="en-US" sz="2000" dirty="0">
                <a:solidFill>
                  <a:srgbClr val="00A892"/>
                </a:solidFill>
                <a:latin typeface="Lucida Sans"/>
                <a:ea typeface="Tahoma"/>
                <a:cs typeface="Tahoma"/>
              </a:rPr>
              <a:t>: </a:t>
            </a:r>
            <a:r>
              <a:rPr lang="en-US" sz="2000" dirty="0">
                <a:solidFill>
                  <a:srgbClr val="000000"/>
                </a:solidFill>
                <a:latin typeface="Lucida Sans"/>
                <a:ea typeface="Tahoma"/>
                <a:cs typeface="Tahoma"/>
              </a:rPr>
              <a:t>Cooking supplies should be purchased online. If item(s) are unavailable for online purchase, an in-person cooking supply purchase may be made.</a:t>
            </a:r>
          </a:p>
          <a:p>
            <a:pPr marL="342900" indent="-342900">
              <a:buChar char="•"/>
            </a:pPr>
            <a:r>
              <a:rPr lang="en-US" sz="2000" u="sng" dirty="0">
                <a:solidFill>
                  <a:srgbClr val="00A892"/>
                </a:solidFill>
                <a:latin typeface="Lucida Sans"/>
                <a:ea typeface="Tahoma"/>
                <a:cs typeface="Tahoma"/>
              </a:rPr>
              <a:t>Duration</a:t>
            </a:r>
            <a:r>
              <a:rPr lang="en-US" sz="2000" dirty="0">
                <a:solidFill>
                  <a:srgbClr val="00A892"/>
                </a:solidFill>
                <a:latin typeface="Lucida Sans"/>
                <a:ea typeface="Tahoma"/>
                <a:cs typeface="Tahoma"/>
              </a:rPr>
              <a:t>:</a:t>
            </a:r>
            <a:r>
              <a:rPr lang="en-US" sz="2000" dirty="0">
                <a:latin typeface="Lucida Sans"/>
                <a:ea typeface="Tahoma"/>
                <a:cs typeface="Tahoma"/>
              </a:rPr>
              <a:t> Cooking supplies are available one-time during the Waiver period per Member</a:t>
            </a:r>
          </a:p>
          <a:p>
            <a:pPr marL="342900" indent="-342900">
              <a:buChar char="•"/>
            </a:pPr>
            <a:r>
              <a:rPr lang="en-US" sz="2000" u="sng" dirty="0">
                <a:solidFill>
                  <a:srgbClr val="00A892"/>
                </a:solidFill>
                <a:latin typeface="Lucida Sans"/>
                <a:ea typeface="Tahoma"/>
                <a:cs typeface="Tahoma"/>
              </a:rPr>
              <a:t>Maximum</a:t>
            </a:r>
            <a:r>
              <a:rPr lang="en-US" sz="2000" dirty="0">
                <a:solidFill>
                  <a:srgbClr val="00A892"/>
                </a:solidFill>
                <a:latin typeface="Lucida Sans"/>
                <a:ea typeface="Tahoma"/>
                <a:cs typeface="Tahoma"/>
              </a:rPr>
              <a:t>:</a:t>
            </a:r>
            <a:r>
              <a:rPr lang="en-US" sz="2000" dirty="0">
                <a:solidFill>
                  <a:srgbClr val="F36F55"/>
                </a:solidFill>
                <a:latin typeface="Lucida Sans"/>
                <a:ea typeface="Tahoma"/>
                <a:cs typeface="Tahoma"/>
              </a:rPr>
              <a:t> </a:t>
            </a:r>
            <a:r>
              <a:rPr lang="en-US" sz="2000" dirty="0">
                <a:latin typeface="Lucida Sans"/>
                <a:ea typeface="Tahoma"/>
                <a:cs typeface="Tahoma"/>
              </a:rPr>
              <a:t>Up to capped amount during the waiver period if Member is eligible</a:t>
            </a:r>
          </a:p>
          <a:p>
            <a:pPr marL="342900" indent="-342900">
              <a:buChar char="•"/>
            </a:pPr>
            <a:endParaRPr lang="en-US" sz="2000" dirty="0">
              <a:latin typeface="Lucida Sans"/>
              <a:ea typeface="Tahoma"/>
              <a:cs typeface="Tahoma"/>
            </a:endParaRPr>
          </a:p>
          <a:p>
            <a:r>
              <a:rPr lang="en-US" sz="2000" dirty="0">
                <a:latin typeface="Lucida Sans"/>
                <a:ea typeface="Tahoma"/>
                <a:cs typeface="Tahoma"/>
              </a:rPr>
              <a:t>*Administrative time includes time associated with shopping for cooking supplies online. If item(s) are unavailable for online purchase, mileage may be used.</a:t>
            </a:r>
          </a:p>
        </p:txBody>
      </p:sp>
      <p:graphicFrame>
        <p:nvGraphicFramePr>
          <p:cNvPr id="3" name="Table 2">
            <a:extLst>
              <a:ext uri="{FF2B5EF4-FFF2-40B4-BE49-F238E27FC236}">
                <a16:creationId xmlns:a16="http://schemas.microsoft.com/office/drawing/2014/main" id="{228CB847-5892-D13E-9FC2-02B821455A26}"/>
              </a:ext>
            </a:extLst>
          </p:cNvPr>
          <p:cNvGraphicFramePr>
            <a:graphicFrameLocks noGrp="1"/>
          </p:cNvGraphicFramePr>
          <p:nvPr>
            <p:extLst>
              <p:ext uri="{D42A27DB-BD31-4B8C-83A1-F6EECF244321}">
                <p14:modId xmlns:p14="http://schemas.microsoft.com/office/powerpoint/2010/main" val="660675993"/>
              </p:ext>
            </p:extLst>
          </p:nvPr>
        </p:nvGraphicFramePr>
        <p:xfrm>
          <a:off x="748110" y="1233592"/>
          <a:ext cx="10336886" cy="1752600"/>
        </p:xfrm>
        <a:graphic>
          <a:graphicData uri="http://schemas.openxmlformats.org/drawingml/2006/table">
            <a:tbl>
              <a:tblPr firstRow="1" bandRow="1">
                <a:tableStyleId>{5C22544A-7EE6-4342-B048-85BDC9FD1C3A}</a:tableStyleId>
              </a:tblPr>
              <a:tblGrid>
                <a:gridCol w="1931095">
                  <a:extLst>
                    <a:ext uri="{9D8B030D-6E8A-4147-A177-3AD203B41FA5}">
                      <a16:colId xmlns:a16="http://schemas.microsoft.com/office/drawing/2014/main" val="1593091659"/>
                    </a:ext>
                  </a:extLst>
                </a:gridCol>
                <a:gridCol w="2233806">
                  <a:extLst>
                    <a:ext uri="{9D8B030D-6E8A-4147-A177-3AD203B41FA5}">
                      <a16:colId xmlns:a16="http://schemas.microsoft.com/office/drawing/2014/main" val="968072226"/>
                    </a:ext>
                  </a:extLst>
                </a:gridCol>
                <a:gridCol w="3789123">
                  <a:extLst>
                    <a:ext uri="{9D8B030D-6E8A-4147-A177-3AD203B41FA5}">
                      <a16:colId xmlns:a16="http://schemas.microsoft.com/office/drawing/2014/main" val="4058419812"/>
                    </a:ext>
                  </a:extLst>
                </a:gridCol>
                <a:gridCol w="2382862">
                  <a:extLst>
                    <a:ext uri="{9D8B030D-6E8A-4147-A177-3AD203B41FA5}">
                      <a16:colId xmlns:a16="http://schemas.microsoft.com/office/drawing/2014/main" val="4033855527"/>
                    </a:ext>
                  </a:extLst>
                </a:gridCol>
              </a:tblGrid>
              <a:tr h="370840">
                <a:tc>
                  <a:txBody>
                    <a:bodyPr/>
                    <a:lstStyle/>
                    <a:p>
                      <a:r>
                        <a:rPr lang="en-US" b="1" dirty="0">
                          <a:latin typeface="Lucida Sans"/>
                        </a:rPr>
                        <a:t>Item</a:t>
                      </a:r>
                    </a:p>
                  </a:txBody>
                  <a:tcPr/>
                </a:tc>
                <a:tc>
                  <a:txBody>
                    <a:bodyPr/>
                    <a:lstStyle/>
                    <a:p>
                      <a:pPr algn="l"/>
                      <a:r>
                        <a:rPr lang="en-US" b="1" dirty="0">
                          <a:latin typeface="Lucida Sans"/>
                        </a:rPr>
                        <a:t>Material/Delivery</a:t>
                      </a:r>
                    </a:p>
                  </a:txBody>
                  <a:tcPr/>
                </a:tc>
                <a:tc>
                  <a:txBody>
                    <a:bodyPr/>
                    <a:lstStyle/>
                    <a:p>
                      <a:pPr algn="l"/>
                      <a:r>
                        <a:rPr lang="en-US" b="1" dirty="0">
                          <a:latin typeface="Lucida Sans"/>
                        </a:rPr>
                        <a:t>Administrative Time/Mileage* </a:t>
                      </a:r>
                    </a:p>
                  </a:txBody>
                  <a:tcPr/>
                </a:tc>
                <a:tc>
                  <a:txBody>
                    <a:bodyPr/>
                    <a:lstStyle/>
                    <a:p>
                      <a:pPr algn="l"/>
                      <a:r>
                        <a:rPr lang="en-US" b="1" dirty="0">
                          <a:latin typeface="Lucida Sans"/>
                        </a:rPr>
                        <a:t>Funding Cap</a:t>
                      </a:r>
                    </a:p>
                  </a:txBody>
                  <a:tcPr/>
                </a:tc>
                <a:extLst>
                  <a:ext uri="{0D108BD9-81ED-4DB2-BD59-A6C34878D82A}">
                    <a16:rowId xmlns:a16="http://schemas.microsoft.com/office/drawing/2014/main" val="52834826"/>
                  </a:ext>
                </a:extLst>
              </a:tr>
              <a:tr h="370840">
                <a:tc>
                  <a:txBody>
                    <a:bodyPr/>
                    <a:lstStyle/>
                    <a:p>
                      <a:r>
                        <a:rPr lang="en-US" dirty="0">
                          <a:latin typeface="Lucida Sans"/>
                        </a:rPr>
                        <a:t>Kitchenware</a:t>
                      </a:r>
                    </a:p>
                  </a:txBody>
                  <a:tcPr/>
                </a:tc>
                <a:tc>
                  <a:txBody>
                    <a:bodyPr/>
                    <a:lstStyle/>
                    <a:p>
                      <a:pPr algn="l"/>
                      <a:r>
                        <a:rPr lang="en-US" dirty="0">
                          <a:latin typeface="Lucida Sans"/>
                        </a:rPr>
                        <a:t>$300</a:t>
                      </a:r>
                    </a:p>
                  </a:txBody>
                  <a:tcPr/>
                </a:tc>
                <a:tc>
                  <a:txBody>
                    <a:bodyPr/>
                    <a:lstStyle/>
                    <a:p>
                      <a:pPr algn="l"/>
                      <a:r>
                        <a:rPr lang="en-US" dirty="0">
                          <a:latin typeface="Lucida Sans"/>
                        </a:rPr>
                        <a:t>$0-$55</a:t>
                      </a:r>
                    </a:p>
                  </a:txBody>
                  <a:tcPr/>
                </a:tc>
                <a:tc>
                  <a:txBody>
                    <a:bodyPr/>
                    <a:lstStyle/>
                    <a:p>
                      <a:pPr algn="l"/>
                      <a:r>
                        <a:rPr lang="en-US" dirty="0">
                          <a:latin typeface="Lucida Sans"/>
                        </a:rPr>
                        <a:t>$355</a:t>
                      </a:r>
                    </a:p>
                  </a:txBody>
                  <a:tcPr/>
                </a:tc>
                <a:extLst>
                  <a:ext uri="{0D108BD9-81ED-4DB2-BD59-A6C34878D82A}">
                    <a16:rowId xmlns:a16="http://schemas.microsoft.com/office/drawing/2014/main" val="390707406"/>
                  </a:ext>
                </a:extLst>
              </a:tr>
              <a:tr h="370840">
                <a:tc>
                  <a:txBody>
                    <a:bodyPr/>
                    <a:lstStyle/>
                    <a:p>
                      <a:r>
                        <a:rPr lang="en-US" dirty="0">
                          <a:latin typeface="Lucida Sans"/>
                        </a:rPr>
                        <a:t>Microwave</a:t>
                      </a:r>
                    </a:p>
                  </a:txBody>
                  <a:tcPr/>
                </a:tc>
                <a:tc>
                  <a:txBody>
                    <a:bodyPr/>
                    <a:lstStyle/>
                    <a:p>
                      <a:pPr algn="l"/>
                      <a:r>
                        <a:rPr lang="en-US" dirty="0">
                          <a:latin typeface="Lucida Sans"/>
                        </a:rPr>
                        <a:t>$100</a:t>
                      </a:r>
                    </a:p>
                  </a:txBody>
                  <a:tcPr/>
                </a:tc>
                <a:tc>
                  <a:txBody>
                    <a:bodyPr/>
                    <a:lstStyle/>
                    <a:p>
                      <a:pPr algn="l"/>
                      <a:r>
                        <a:rPr lang="en-US" dirty="0">
                          <a:latin typeface="Lucida Sans"/>
                        </a:rPr>
                        <a:t>$0-$20</a:t>
                      </a:r>
                    </a:p>
                  </a:txBody>
                  <a:tcPr/>
                </a:tc>
                <a:tc>
                  <a:txBody>
                    <a:bodyPr/>
                    <a:lstStyle/>
                    <a:p>
                      <a:pPr algn="l"/>
                      <a:r>
                        <a:rPr lang="en-US" dirty="0">
                          <a:latin typeface="Lucida Sans"/>
                        </a:rPr>
                        <a:t>$120</a:t>
                      </a:r>
                    </a:p>
                  </a:txBody>
                  <a:tcPr/>
                </a:tc>
                <a:extLst>
                  <a:ext uri="{0D108BD9-81ED-4DB2-BD59-A6C34878D82A}">
                    <a16:rowId xmlns:a16="http://schemas.microsoft.com/office/drawing/2014/main" val="3538434967"/>
                  </a:ext>
                </a:extLst>
              </a:tr>
              <a:tr h="370840">
                <a:tc>
                  <a:txBody>
                    <a:bodyPr/>
                    <a:lstStyle/>
                    <a:p>
                      <a:r>
                        <a:rPr lang="en-US" dirty="0">
                          <a:latin typeface="Lucida Sans"/>
                        </a:rPr>
                        <a:t>Mini-refrigerator</a:t>
                      </a:r>
                    </a:p>
                  </a:txBody>
                  <a:tcPr/>
                </a:tc>
                <a:tc>
                  <a:txBody>
                    <a:bodyPr/>
                    <a:lstStyle/>
                    <a:p>
                      <a:pPr algn="l"/>
                      <a:r>
                        <a:rPr lang="en-US" dirty="0">
                          <a:latin typeface="Lucida Sans"/>
                        </a:rPr>
                        <a:t>$250</a:t>
                      </a:r>
                    </a:p>
                  </a:txBody>
                  <a:tcPr/>
                </a:tc>
                <a:tc>
                  <a:txBody>
                    <a:bodyPr/>
                    <a:lstStyle/>
                    <a:p>
                      <a:pPr algn="l"/>
                      <a:r>
                        <a:rPr lang="en-US" dirty="0">
                          <a:latin typeface="Lucida Sans"/>
                        </a:rPr>
                        <a:t>$0-$45</a:t>
                      </a:r>
                    </a:p>
                  </a:txBody>
                  <a:tcPr/>
                </a:tc>
                <a:tc>
                  <a:txBody>
                    <a:bodyPr/>
                    <a:lstStyle/>
                    <a:p>
                      <a:pPr algn="l"/>
                      <a:r>
                        <a:rPr lang="en-US" dirty="0">
                          <a:latin typeface="Lucida Sans"/>
                        </a:rPr>
                        <a:t>$295</a:t>
                      </a:r>
                    </a:p>
                  </a:txBody>
                  <a:tcPr/>
                </a:tc>
                <a:extLst>
                  <a:ext uri="{0D108BD9-81ED-4DB2-BD59-A6C34878D82A}">
                    <a16:rowId xmlns:a16="http://schemas.microsoft.com/office/drawing/2014/main" val="4247695436"/>
                  </a:ext>
                </a:extLst>
              </a:tr>
            </a:tbl>
          </a:graphicData>
        </a:graphic>
      </p:graphicFrame>
    </p:spTree>
    <p:extLst>
      <p:ext uri="{BB962C8B-B14F-4D97-AF65-F5344CB8AC3E}">
        <p14:creationId xmlns:p14="http://schemas.microsoft.com/office/powerpoint/2010/main" val="811462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589195A-147B-FF17-A122-1CBDB7CF828A}"/>
              </a:ext>
            </a:extLst>
          </p:cNvPr>
          <p:cNvSpPr>
            <a:spLocks noGrp="1"/>
          </p:cNvSpPr>
          <p:nvPr>
            <p:ph type="body" sz="quarter" idx="11"/>
          </p:nvPr>
        </p:nvSpPr>
        <p:spPr>
          <a:xfrm>
            <a:off x="237565" y="2801073"/>
            <a:ext cx="5995219" cy="1250857"/>
          </a:xfrm>
        </p:spPr>
        <p:txBody>
          <a:bodyPr>
            <a:normAutofit fontScale="77500" lnSpcReduction="20000"/>
          </a:bodyPr>
          <a:lstStyle/>
          <a:p>
            <a:r>
              <a:rPr lang="en-US">
                <a:latin typeface="Lucida Sans"/>
                <a:ea typeface="Tahoma"/>
                <a:cs typeface="Tahoma"/>
              </a:rPr>
              <a:t>Enhanced HRSN Nutrition: Cooking Supplies</a:t>
            </a:r>
            <a:endParaRPr lang="en-US"/>
          </a:p>
        </p:txBody>
      </p:sp>
    </p:spTree>
    <p:extLst>
      <p:ext uri="{BB962C8B-B14F-4D97-AF65-F5344CB8AC3E}">
        <p14:creationId xmlns:p14="http://schemas.microsoft.com/office/powerpoint/2010/main" val="260893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a:xfrm>
            <a:off x="228359" y="339080"/>
            <a:ext cx="7614663" cy="544513"/>
          </a:xfrm>
        </p:spPr>
        <p:txBody>
          <a:bodyPr>
            <a:normAutofit/>
          </a:bodyPr>
          <a:lstStyle/>
          <a:p>
            <a:r>
              <a:rPr lang="en-US">
                <a:latin typeface="Lucida Sans"/>
                <a:ea typeface="Tahoma"/>
                <a:cs typeface="Tahoma"/>
              </a:rPr>
              <a:t>Confidentiality Statement</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2</a:t>
            </a:fld>
            <a:endParaRPr lang="en-US"/>
          </a:p>
        </p:txBody>
      </p:sp>
      <p:sp>
        <p:nvSpPr>
          <p:cNvPr id="8" name="Content Placeholder 7">
            <a:extLst>
              <a:ext uri="{FF2B5EF4-FFF2-40B4-BE49-F238E27FC236}">
                <a16:creationId xmlns:a16="http://schemas.microsoft.com/office/drawing/2014/main" id="{A357D3FE-63C4-685A-B4DF-E80472DE706B}"/>
              </a:ext>
            </a:extLst>
          </p:cNvPr>
          <p:cNvSpPr>
            <a:spLocks noGrp="1"/>
          </p:cNvSpPr>
          <p:nvPr>
            <p:ph idx="1"/>
          </p:nvPr>
        </p:nvSpPr>
        <p:spPr>
          <a:xfrm>
            <a:off x="228358" y="1269418"/>
            <a:ext cx="11125441" cy="4321093"/>
          </a:xfrm>
        </p:spPr>
        <p:txBody>
          <a:bodyPr vert="horz" lIns="91440" tIns="45720" rIns="91440" bIns="45720" rtlCol="0" anchor="t">
            <a:normAutofit/>
          </a:bodyPr>
          <a:lstStyle/>
          <a:p>
            <a:r>
              <a:rPr lang="en-US">
                <a:latin typeface="Lucida Sans"/>
                <a:ea typeface="Tahoma"/>
                <a:cs typeface="Tahoma"/>
              </a:rPr>
              <a:t>This Social Care Network (SCN) Training Guide, and all information contained herein, are created by and the property of Care Compass Collaborative and is considered strictly confidential information. Unauthorized use, duplication, or redisclosure of the information is prohibited without prior written authorization by Care Compass Collaborative. </a:t>
            </a:r>
            <a:endParaRPr lang="en-US"/>
          </a:p>
          <a:p>
            <a:endParaRPr lang="en-US">
              <a:latin typeface="Lucida Sans"/>
            </a:endParaRPr>
          </a:p>
          <a:p>
            <a:r>
              <a:rPr lang="en-US">
                <a:latin typeface="Lucida Sans"/>
                <a:ea typeface="Tahoma"/>
                <a:cs typeface="Tahoma"/>
              </a:rPr>
              <a:t>The information is intended only for organizations' use to train, prepare, and support staff for roles within the SCN, and may not be reproduced, republished, distributed, transmitted, displayed, or broadcast to any other parties, either internally or externally, that are not directly involved in the SCN.</a:t>
            </a:r>
            <a:endParaRPr lang="en-US"/>
          </a:p>
        </p:txBody>
      </p:sp>
    </p:spTree>
    <p:extLst>
      <p:ext uri="{BB962C8B-B14F-4D97-AF65-F5344CB8AC3E}">
        <p14:creationId xmlns:p14="http://schemas.microsoft.com/office/powerpoint/2010/main" val="253438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AF7B-4668-F10D-E58A-592E1CFCD08B}"/>
              </a:ext>
            </a:extLst>
          </p:cNvPr>
          <p:cNvSpPr>
            <a:spLocks noGrp="1"/>
          </p:cNvSpPr>
          <p:nvPr>
            <p:ph type="title"/>
          </p:nvPr>
        </p:nvSpPr>
        <p:spPr/>
        <p:txBody>
          <a:bodyPr/>
          <a:lstStyle/>
          <a:p>
            <a:r>
              <a:rPr lang="en-US">
                <a:latin typeface="Lucida Sans"/>
                <a:ea typeface="Tahoma"/>
                <a:cs typeface="Tahoma"/>
              </a:rPr>
              <a:t>Enhanced HRSN Nutrition Services</a:t>
            </a:r>
            <a:endParaRPr lang="en-US"/>
          </a:p>
        </p:txBody>
      </p:sp>
      <p:sp>
        <p:nvSpPr>
          <p:cNvPr id="4" name="Footer Placeholder 3">
            <a:extLst>
              <a:ext uri="{FF2B5EF4-FFF2-40B4-BE49-F238E27FC236}">
                <a16:creationId xmlns:a16="http://schemas.microsoft.com/office/drawing/2014/main" id="{7277C57B-8DDF-AE9F-FD56-DADDA48BA0E0}"/>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p>
        </p:txBody>
      </p:sp>
      <p:sp>
        <p:nvSpPr>
          <p:cNvPr id="5" name="Slide Number Placeholder 4">
            <a:extLst>
              <a:ext uri="{FF2B5EF4-FFF2-40B4-BE49-F238E27FC236}">
                <a16:creationId xmlns:a16="http://schemas.microsoft.com/office/drawing/2014/main" id="{AAB7F782-E97F-5D1F-A2BE-C6FB52B338E9}"/>
              </a:ext>
            </a:extLst>
          </p:cNvPr>
          <p:cNvSpPr>
            <a:spLocks noGrp="1"/>
          </p:cNvSpPr>
          <p:nvPr>
            <p:ph type="sldNum" sz="quarter" idx="12"/>
          </p:nvPr>
        </p:nvSpPr>
        <p:spPr/>
        <p:txBody>
          <a:bodyPr/>
          <a:lstStyle/>
          <a:p>
            <a:fld id="{046ED92C-19EC-4894-A451-DBF4F06AE3FB}" type="slidenum">
              <a:rPr lang="en-US" smtClean="0"/>
              <a:t>3</a:t>
            </a:fld>
            <a:endParaRPr lang="en-US"/>
          </a:p>
        </p:txBody>
      </p:sp>
      <p:pic>
        <p:nvPicPr>
          <p:cNvPr id="8" name="Content Placeholder 7" descr="A blue and white sign with white text&#10;&#10;Description automatically generated">
            <a:extLst>
              <a:ext uri="{FF2B5EF4-FFF2-40B4-BE49-F238E27FC236}">
                <a16:creationId xmlns:a16="http://schemas.microsoft.com/office/drawing/2014/main" id="{9068A65E-FC9F-D4C1-8153-FA0D25594158}"/>
              </a:ext>
            </a:extLst>
          </p:cNvPr>
          <p:cNvPicPr>
            <a:picLocks noGrp="1" noChangeAspect="1"/>
          </p:cNvPicPr>
          <p:nvPr>
            <p:ph idx="1"/>
          </p:nvPr>
        </p:nvPicPr>
        <p:blipFill>
          <a:blip r:embed="rId3"/>
          <a:stretch>
            <a:fillRect/>
          </a:stretch>
        </p:blipFill>
        <p:spPr>
          <a:xfrm>
            <a:off x="477347" y="681309"/>
            <a:ext cx="10877550" cy="3743325"/>
          </a:xfrm>
        </p:spPr>
      </p:pic>
      <p:sp>
        <p:nvSpPr>
          <p:cNvPr id="6" name="TextBox 5">
            <a:extLst>
              <a:ext uri="{FF2B5EF4-FFF2-40B4-BE49-F238E27FC236}">
                <a16:creationId xmlns:a16="http://schemas.microsoft.com/office/drawing/2014/main" id="{DBE15791-500B-55D5-42ED-3F435E8C96CC}"/>
              </a:ext>
            </a:extLst>
          </p:cNvPr>
          <p:cNvSpPr txBox="1"/>
          <p:nvPr/>
        </p:nvSpPr>
        <p:spPr>
          <a:xfrm>
            <a:off x="775835" y="4562129"/>
            <a:ext cx="1064913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atin typeface="Lucida Sans"/>
              </a:rPr>
              <a:t>Nutrition Service Providers must have knowledge of principles, methods, and procedures of the nutrition services covered under the 1115 waiver, or comparable services meant to support an individual in obtaining food security and meeting their nutritional needs. Nutrition service providers must follow best practice guidelines and industry standards for food safety.</a:t>
            </a:r>
            <a:endParaRPr lang="en-US"/>
          </a:p>
        </p:txBody>
      </p:sp>
    </p:spTree>
    <p:extLst>
      <p:ext uri="{BB962C8B-B14F-4D97-AF65-F5344CB8AC3E}">
        <p14:creationId xmlns:p14="http://schemas.microsoft.com/office/powerpoint/2010/main" val="427543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6B9F-A531-5661-BEB6-DF431454A887}"/>
              </a:ext>
            </a:extLst>
          </p:cNvPr>
          <p:cNvSpPr>
            <a:spLocks noGrp="1"/>
          </p:cNvSpPr>
          <p:nvPr>
            <p:ph type="title"/>
          </p:nvPr>
        </p:nvSpPr>
        <p:spPr>
          <a:xfrm>
            <a:off x="228359" y="136523"/>
            <a:ext cx="11499933" cy="816655"/>
          </a:xfrm>
        </p:spPr>
        <p:txBody>
          <a:bodyPr>
            <a:noAutofit/>
          </a:bodyPr>
          <a:lstStyle/>
          <a:p>
            <a:r>
              <a:rPr lang="en-US">
                <a:latin typeface="Lucida Sans"/>
                <a:ea typeface="Tahoma"/>
                <a:cs typeface="Tahoma"/>
              </a:rPr>
              <a:t>Nutrition Screening Question and Social Risk Factors</a:t>
            </a:r>
            <a:endParaRPr lang="en-US">
              <a:ea typeface="Tahoma"/>
              <a:cs typeface="Tahoma"/>
            </a:endParaRPr>
          </a:p>
        </p:txBody>
      </p:sp>
      <p:graphicFrame>
        <p:nvGraphicFramePr>
          <p:cNvPr id="6" name="Content Placeholder 5">
            <a:extLst>
              <a:ext uri="{FF2B5EF4-FFF2-40B4-BE49-F238E27FC236}">
                <a16:creationId xmlns:a16="http://schemas.microsoft.com/office/drawing/2014/main" id="{410E4EFF-F253-5DD2-9F30-E674C4F31E9A}"/>
              </a:ext>
            </a:extLst>
          </p:cNvPr>
          <p:cNvGraphicFramePr>
            <a:graphicFrameLocks noGrp="1"/>
          </p:cNvGraphicFramePr>
          <p:nvPr>
            <p:ph idx="1"/>
          </p:nvPr>
        </p:nvGraphicFramePr>
        <p:xfrm>
          <a:off x="691587" y="1063392"/>
          <a:ext cx="9797141" cy="2199640"/>
        </p:xfrm>
        <a:graphic>
          <a:graphicData uri="http://schemas.openxmlformats.org/drawingml/2006/table">
            <a:tbl>
              <a:tblPr firstRow="1" bandRow="1">
                <a:tableStyleId>{5C22544A-7EE6-4342-B048-85BDC9FD1C3A}</a:tableStyleId>
              </a:tblPr>
              <a:tblGrid>
                <a:gridCol w="7434447">
                  <a:extLst>
                    <a:ext uri="{9D8B030D-6E8A-4147-A177-3AD203B41FA5}">
                      <a16:colId xmlns:a16="http://schemas.microsoft.com/office/drawing/2014/main" val="1541925765"/>
                    </a:ext>
                  </a:extLst>
                </a:gridCol>
                <a:gridCol w="2362694">
                  <a:extLst>
                    <a:ext uri="{9D8B030D-6E8A-4147-A177-3AD203B41FA5}">
                      <a16:colId xmlns:a16="http://schemas.microsoft.com/office/drawing/2014/main" val="767586447"/>
                    </a:ext>
                  </a:extLst>
                </a:gridCol>
              </a:tblGrid>
              <a:tr h="370840">
                <a:tc gridSpan="2">
                  <a:txBody>
                    <a:bodyPr/>
                    <a:lstStyle/>
                    <a:p>
                      <a:pPr lvl="0">
                        <a:buNone/>
                      </a:pPr>
                      <a:r>
                        <a:rPr lang="en-US" sz="1800" b="1" i="0" u="none" strike="noStrike" noProof="0">
                          <a:solidFill>
                            <a:srgbClr val="FFFFFF"/>
                          </a:solidFill>
                          <a:latin typeface="Lucida Sans"/>
                        </a:rPr>
                        <a:t>Accountable Health Communities (AHC) </a:t>
                      </a:r>
                      <a:r>
                        <a:rPr lang="en-US">
                          <a:latin typeface="Lucida Sans"/>
                        </a:rPr>
                        <a:t>HRSN Food Security Screening Questions</a:t>
                      </a:r>
                    </a:p>
                  </a:txBody>
                  <a:tcPr/>
                </a:tc>
                <a:tc hMerge="1">
                  <a:txBody>
                    <a:bodyPr/>
                    <a:lstStyle/>
                    <a:p>
                      <a:endParaRPr lang="en-US"/>
                    </a:p>
                  </a:txBody>
                  <a:tcPr/>
                </a:tc>
                <a:extLst>
                  <a:ext uri="{0D108BD9-81ED-4DB2-BD59-A6C34878D82A}">
                    <a16:rowId xmlns:a16="http://schemas.microsoft.com/office/drawing/2014/main" val="2619152288"/>
                  </a:ext>
                </a:extLst>
              </a:tr>
              <a:tr h="370840">
                <a:tc>
                  <a:txBody>
                    <a:bodyPr/>
                    <a:lstStyle/>
                    <a:p>
                      <a:r>
                        <a:rPr lang="en-US">
                          <a:latin typeface="Lucida Sans"/>
                        </a:rPr>
                        <a:t>Within the past 12 months, you worried that your food would run out before you got money to buy more.</a:t>
                      </a:r>
                    </a:p>
                  </a:txBody>
                  <a:tcPr/>
                </a:tc>
                <a:tc>
                  <a:txBody>
                    <a:bodyPr/>
                    <a:lstStyle/>
                    <a:p>
                      <a:r>
                        <a:rPr lang="en-US">
                          <a:latin typeface="Lucida Sans"/>
                        </a:rPr>
                        <a:t>    Often true</a:t>
                      </a:r>
                    </a:p>
                    <a:p>
                      <a:pPr lvl="0">
                        <a:buNone/>
                      </a:pPr>
                      <a:r>
                        <a:rPr lang="en-US">
                          <a:latin typeface="Lucida Sans"/>
                        </a:rPr>
                        <a:t>    Sometimes true</a:t>
                      </a:r>
                    </a:p>
                    <a:p>
                      <a:pPr lvl="0">
                        <a:buNone/>
                      </a:pPr>
                      <a:r>
                        <a:rPr lang="en-US">
                          <a:latin typeface="Lucida Sans"/>
                        </a:rPr>
                        <a:t>    Never true</a:t>
                      </a:r>
                    </a:p>
                  </a:txBody>
                  <a:tcPr/>
                </a:tc>
                <a:extLst>
                  <a:ext uri="{0D108BD9-81ED-4DB2-BD59-A6C34878D82A}">
                    <a16:rowId xmlns:a16="http://schemas.microsoft.com/office/drawing/2014/main" val="1357416760"/>
                  </a:ext>
                </a:extLst>
              </a:tr>
              <a:tr h="370839">
                <a:tc>
                  <a:txBody>
                    <a:bodyPr/>
                    <a:lstStyle/>
                    <a:p>
                      <a:pPr lvl="0">
                        <a:buNone/>
                      </a:pPr>
                      <a:r>
                        <a:rPr lang="en-US">
                          <a:latin typeface="Lucida Sans"/>
                        </a:rPr>
                        <a:t>Within the past 12 months, the food you bought just didn't last and you didn't have money to get more.</a:t>
                      </a:r>
                    </a:p>
                  </a:txBody>
                  <a:tcPr/>
                </a:tc>
                <a:tc>
                  <a:txBody>
                    <a:bodyPr/>
                    <a:lstStyle/>
                    <a:p>
                      <a:pPr lvl="0">
                        <a:buNone/>
                      </a:pPr>
                      <a:r>
                        <a:rPr lang="en-US" sz="1800" b="0" i="0" u="none" strike="noStrike" noProof="0">
                          <a:solidFill>
                            <a:srgbClr val="000000"/>
                          </a:solidFill>
                          <a:latin typeface="Lucida Sans"/>
                        </a:rPr>
                        <a:t>    Often true</a:t>
                      </a:r>
                    </a:p>
                    <a:p>
                      <a:pPr lvl="0">
                        <a:buNone/>
                      </a:pPr>
                      <a:r>
                        <a:rPr lang="en-US" sz="1800" b="0" i="0" u="none" strike="noStrike" noProof="0">
                          <a:solidFill>
                            <a:srgbClr val="000000"/>
                          </a:solidFill>
                          <a:latin typeface="Lucida Sans"/>
                        </a:rPr>
                        <a:t>    Sometimes true</a:t>
                      </a:r>
                    </a:p>
                    <a:p>
                      <a:pPr lvl="0">
                        <a:buNone/>
                      </a:pPr>
                      <a:r>
                        <a:rPr lang="en-US" sz="1800" b="0" i="0" u="none" strike="noStrike" noProof="0">
                          <a:solidFill>
                            <a:srgbClr val="000000"/>
                          </a:solidFill>
                          <a:latin typeface="Lucida Sans"/>
                        </a:rPr>
                        <a:t>    Never true</a:t>
                      </a:r>
                      <a:endParaRPr lang="en-US">
                        <a:latin typeface="Lucida Sans"/>
                      </a:endParaRPr>
                    </a:p>
                  </a:txBody>
                  <a:tcPr/>
                </a:tc>
                <a:extLst>
                  <a:ext uri="{0D108BD9-81ED-4DB2-BD59-A6C34878D82A}">
                    <a16:rowId xmlns:a16="http://schemas.microsoft.com/office/drawing/2014/main" val="1038563085"/>
                  </a:ext>
                </a:extLst>
              </a:tr>
            </a:tbl>
          </a:graphicData>
        </a:graphic>
      </p:graphicFrame>
      <p:sp>
        <p:nvSpPr>
          <p:cNvPr id="4" name="Footer Placeholder 3">
            <a:extLst>
              <a:ext uri="{FF2B5EF4-FFF2-40B4-BE49-F238E27FC236}">
                <a16:creationId xmlns:a16="http://schemas.microsoft.com/office/drawing/2014/main" id="{94453DB5-C97E-E543-600D-9C4510A7B6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73A836-D306-3741-5798-71713B199FB7}"/>
              </a:ext>
            </a:extLst>
          </p:cNvPr>
          <p:cNvSpPr>
            <a:spLocks noGrp="1"/>
          </p:cNvSpPr>
          <p:nvPr>
            <p:ph type="sldNum" sz="quarter" idx="12"/>
          </p:nvPr>
        </p:nvSpPr>
        <p:spPr/>
        <p:txBody>
          <a:bodyPr/>
          <a:lstStyle/>
          <a:p>
            <a:fld id="{046ED92C-19EC-4894-A451-DBF4F06AE3FB}" type="slidenum">
              <a:rPr lang="en-US" smtClean="0"/>
              <a:t>4</a:t>
            </a:fld>
            <a:endParaRPr lang="en-US"/>
          </a:p>
        </p:txBody>
      </p:sp>
      <p:sp>
        <p:nvSpPr>
          <p:cNvPr id="7" name="Rectangle 6">
            <a:extLst>
              <a:ext uri="{FF2B5EF4-FFF2-40B4-BE49-F238E27FC236}">
                <a16:creationId xmlns:a16="http://schemas.microsoft.com/office/drawing/2014/main" id="{26CFE7F2-3B20-CE0F-DD92-8F37BEFA1AFE}"/>
              </a:ext>
            </a:extLst>
          </p:cNvPr>
          <p:cNvSpPr/>
          <p:nvPr/>
        </p:nvSpPr>
        <p:spPr>
          <a:xfrm>
            <a:off x="8211247" y="1555438"/>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AC755D-FD47-55BA-6591-C21AF699D4B6}"/>
              </a:ext>
            </a:extLst>
          </p:cNvPr>
          <p:cNvSpPr/>
          <p:nvPr/>
        </p:nvSpPr>
        <p:spPr>
          <a:xfrm>
            <a:off x="8211246" y="1825513"/>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C50A59-95A0-54EB-3237-CA25F4DB2566}"/>
              </a:ext>
            </a:extLst>
          </p:cNvPr>
          <p:cNvSpPr/>
          <p:nvPr/>
        </p:nvSpPr>
        <p:spPr>
          <a:xfrm>
            <a:off x="8211247" y="2076299"/>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67050AB-525D-F8DB-0195-363727D23CEA}"/>
              </a:ext>
            </a:extLst>
          </p:cNvPr>
          <p:cNvSpPr/>
          <p:nvPr/>
        </p:nvSpPr>
        <p:spPr>
          <a:xfrm>
            <a:off x="8211246" y="2433183"/>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FF6FB58-202A-94AD-680A-491C85287EFC}"/>
              </a:ext>
            </a:extLst>
          </p:cNvPr>
          <p:cNvSpPr/>
          <p:nvPr/>
        </p:nvSpPr>
        <p:spPr>
          <a:xfrm>
            <a:off x="8211247" y="2722552"/>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D415CD-902D-1A50-9B7F-8527438F631F}"/>
              </a:ext>
            </a:extLst>
          </p:cNvPr>
          <p:cNvSpPr/>
          <p:nvPr/>
        </p:nvSpPr>
        <p:spPr>
          <a:xfrm>
            <a:off x="8211246" y="2963691"/>
            <a:ext cx="133108" cy="152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AAD9FA1-8455-9DA3-4792-FA2F7F10F57C}"/>
              </a:ext>
            </a:extLst>
          </p:cNvPr>
          <p:cNvSpPr txBox="1"/>
          <p:nvPr/>
        </p:nvSpPr>
        <p:spPr>
          <a:xfrm>
            <a:off x="692414" y="3526595"/>
            <a:ext cx="1020647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Lucida Sans"/>
                <a:ea typeface="Tahoma"/>
                <a:cs typeface="Tahoma"/>
              </a:rPr>
              <a:t>Risk Factor Description</a:t>
            </a:r>
            <a:r>
              <a:rPr lang="en-US">
                <a:latin typeface="Lucida Sans"/>
                <a:ea typeface="Tahoma"/>
                <a:cs typeface="Tahoma"/>
              </a:rPr>
              <a:t>: An individual who screens often true or sometimes true to the nutrition questions on the AHC HRSN Screening Tool and meets the USDA definition of low food security in which the individual reports reduced quality, variety, or desirability of diet; little or no indication of reduced food intake; or very low food security in which the person reports multiple indications of disrupted eating patterns and reduced food intake. </a:t>
            </a:r>
          </a:p>
        </p:txBody>
      </p:sp>
    </p:spTree>
    <p:extLst>
      <p:ext uri="{BB962C8B-B14F-4D97-AF65-F5344CB8AC3E}">
        <p14:creationId xmlns:p14="http://schemas.microsoft.com/office/powerpoint/2010/main" val="3823415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228359" y="393583"/>
            <a:ext cx="11812750" cy="551540"/>
          </a:xfrm>
        </p:spPr>
        <p:txBody>
          <a:bodyPr>
            <a:normAutofit/>
          </a:bodyPr>
          <a:lstStyle/>
          <a:p>
            <a:r>
              <a:rPr lang="en-US">
                <a:latin typeface="Lucida Sans"/>
                <a:ea typeface="Tahoma"/>
                <a:cs typeface="Tahoma"/>
              </a:rPr>
              <a:t>Member Eligibility for Cooking Supplies </a:t>
            </a:r>
            <a:endParaRPr lang="en-US"/>
          </a:p>
        </p:txBody>
      </p:sp>
      <p:sp>
        <p:nvSpPr>
          <p:cNvPr id="4" name="Footer Placeholder 3">
            <a:extLst>
              <a:ext uri="{FF2B5EF4-FFF2-40B4-BE49-F238E27FC236}">
                <a16:creationId xmlns:a16="http://schemas.microsoft.com/office/drawing/2014/main" id="{F0716E8F-7386-FDB3-A1D0-56F9BF6A3B2E}"/>
              </a:ext>
            </a:extLst>
          </p:cNvPr>
          <p:cNvSpPr>
            <a:spLocks noGrp="1"/>
          </p:cNvSpPr>
          <p:nvPr>
            <p:ph type="ftr" sz="quarter" idx="11"/>
          </p:nvPr>
        </p:nvSpPr>
        <p:spPr/>
        <p:txBody>
          <a:bodyPr/>
          <a:lstStyle/>
          <a:p>
            <a:r>
              <a:rPr lang="en-US">
                <a:latin typeface="Lucida Sans"/>
                <a:ea typeface="Tahoma"/>
                <a:cs typeface="Tahoma"/>
              </a:rPr>
              <a:t>Source: </a:t>
            </a:r>
            <a:r>
              <a:rPr lang="en-US">
                <a:latin typeface="Lucida Sans"/>
                <a:ea typeface="Tahoma"/>
                <a:cs typeface="Tahoma"/>
                <a:hlinkClick r:id="rId2"/>
              </a:rPr>
              <a:t>Overview of Social Care Networks</a:t>
            </a:r>
            <a:endParaRPr lang="en-US">
              <a:latin typeface="Lucida Sans"/>
              <a:ea typeface="Tahoma"/>
              <a:cs typeface="Tahoma"/>
            </a:endParaRPr>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5</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533279" y="941560"/>
            <a:ext cx="11125441" cy="5562702"/>
          </a:xfrm>
        </p:spPr>
        <p:txBody>
          <a:bodyPr vert="horz" lIns="91440" tIns="45720" rIns="91440" bIns="45720" rtlCol="0" anchor="t">
            <a:normAutofit/>
          </a:bodyPr>
          <a:lstStyle/>
          <a:p>
            <a:endParaRPr lang="en-US" sz="2400"/>
          </a:p>
          <a:p>
            <a:pPr marL="342900" indent="-342900">
              <a:buFont typeface="Wingdings" panose="020B0604020202020204" pitchFamily="34" charset="0"/>
              <a:buChar char="ü"/>
            </a:pPr>
            <a:endParaRPr lang="en-US" sz="2000">
              <a:latin typeface="Lucida Sans"/>
              <a:ea typeface="Tahoma"/>
              <a:cs typeface="Tahoma"/>
            </a:endParaRPr>
          </a:p>
          <a:p>
            <a:endParaRPr lang="en-US"/>
          </a:p>
        </p:txBody>
      </p:sp>
      <p:sp>
        <p:nvSpPr>
          <p:cNvPr id="9" name="Content Placeholder 7">
            <a:extLst>
              <a:ext uri="{FF2B5EF4-FFF2-40B4-BE49-F238E27FC236}">
                <a16:creationId xmlns:a16="http://schemas.microsoft.com/office/drawing/2014/main" id="{6E7C713E-C515-46C5-309A-DEF7EC26BEFD}"/>
              </a:ext>
            </a:extLst>
          </p:cNvPr>
          <p:cNvSpPr txBox="1">
            <a:spLocks/>
          </p:cNvSpPr>
          <p:nvPr/>
        </p:nvSpPr>
        <p:spPr>
          <a:xfrm>
            <a:off x="228358" y="952509"/>
            <a:ext cx="11125441" cy="4937014"/>
          </a:xfrm>
          <a:prstGeom prst="rect">
            <a:avLst/>
          </a:prstGeom>
        </p:spPr>
        <p:txBody>
          <a:bodyPr vert="horz" lIns="91440" tIns="45720" rIns="91440" bIns="45720" rtlCol="0" anchor="t">
            <a:normAutofit/>
          </a:bodyPr>
          <a:lstStyle>
            <a:lvl1pPr marL="0" indent="0" algn="l" defTabSz="914400" rtl="0" eaLnBrk="1" latinLnBrk="0" hangingPunct="1">
              <a:lnSpc>
                <a:spcPct val="119000"/>
              </a:lnSpc>
              <a:spcBef>
                <a:spcPts val="0"/>
              </a:spcBef>
              <a:spcAft>
                <a:spcPts val="200"/>
              </a:spcAft>
              <a:buFont typeface="Arial" panose="020B0604020202020204" pitchFamily="34" charset="0"/>
              <a:buNone/>
              <a:defRPr sz="2200" kern="1200">
                <a:solidFill>
                  <a:schemeClr val="tx1"/>
                </a:solidFill>
                <a:latin typeface="Lucida Sans" panose="020B0602030504020204" pitchFamily="34" charset="0"/>
                <a:ea typeface="Tahoma" panose="020B0604030504040204" pitchFamily="34" charset="0"/>
                <a:cs typeface="Tahoma" panose="020B0604030504040204" pitchFamily="34" charset="0"/>
              </a:defRPr>
            </a:lvl1pPr>
            <a:lvl2pPr marL="569913" indent="-169863" algn="l" defTabSz="914400" rtl="0" eaLnBrk="1" latinLnBrk="0" hangingPunct="1">
              <a:lnSpc>
                <a:spcPct val="119000"/>
              </a:lnSpc>
              <a:spcBef>
                <a:spcPts val="0"/>
              </a:spcBef>
              <a:spcAft>
                <a:spcPts val="200"/>
              </a:spcAft>
              <a:buFont typeface="Arial" panose="020B0604020202020204" pitchFamily="34" charset="0"/>
              <a:buChar char="•"/>
              <a:defRPr sz="2000" kern="1200">
                <a:solidFill>
                  <a:schemeClr val="tx1"/>
                </a:solidFill>
                <a:latin typeface="Lucida Sans" panose="020B0602030504020204" pitchFamily="34" charset="0"/>
                <a:ea typeface="Tahoma" panose="020B0604030504040204" pitchFamily="34" charset="0"/>
                <a:cs typeface="Tahoma" panose="020B0604030504040204" pitchFamily="34" charset="0"/>
              </a:defRPr>
            </a:lvl2pPr>
            <a:lvl3pPr marL="1031875" indent="-179388" algn="l" defTabSz="914400" rtl="0" eaLnBrk="1" latinLnBrk="0" hangingPunct="1">
              <a:lnSpc>
                <a:spcPct val="119000"/>
              </a:lnSpc>
              <a:spcBef>
                <a:spcPts val="0"/>
              </a:spcBef>
              <a:spcAft>
                <a:spcPts val="200"/>
              </a:spcAft>
              <a:buFont typeface="Arial" panose="020B0604020202020204" pitchFamily="34" charset="0"/>
              <a:buChar char="•"/>
              <a:defRPr sz="1800" kern="1200">
                <a:solidFill>
                  <a:schemeClr val="tx1"/>
                </a:solidFill>
                <a:latin typeface="Lucida Sans" panose="020B0602030504020204" pitchFamily="34" charset="0"/>
                <a:ea typeface="Tahoma" panose="020B0604030504040204" pitchFamily="34" charset="0"/>
                <a:cs typeface="Tahoma" panose="020B0604030504040204" pitchFamily="34" charset="0"/>
              </a:defRPr>
            </a:lvl3pPr>
            <a:lvl4pPr marL="1484313" indent="-169863"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4pPr>
            <a:lvl5pPr marL="1946275" indent="-166688" algn="l" defTabSz="914400" rtl="0" eaLnBrk="1" latinLnBrk="0" hangingPunct="1">
              <a:lnSpc>
                <a:spcPct val="119000"/>
              </a:lnSpc>
              <a:spcBef>
                <a:spcPts val="0"/>
              </a:spcBef>
              <a:spcAft>
                <a:spcPts val="200"/>
              </a:spcAft>
              <a:buFont typeface="Arial" panose="020B0604020202020204" pitchFamily="34" charset="0"/>
              <a:buChar char="•"/>
              <a:defRPr sz="1600" kern="1200">
                <a:solidFill>
                  <a:schemeClr val="tx1"/>
                </a:solidFill>
                <a:latin typeface="Lucida Sans" panose="020B060203050402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u="sng">
                <a:solidFill>
                  <a:srgbClr val="F36F55"/>
                </a:solidFill>
                <a:latin typeface="Lucida Sans"/>
                <a:ea typeface="Tahoma"/>
                <a:cs typeface="Tahoma"/>
              </a:rPr>
              <a:t>Eligible Population</a:t>
            </a:r>
            <a:r>
              <a:rPr lang="en-US">
                <a:solidFill>
                  <a:srgbClr val="F36F55"/>
                </a:solidFill>
                <a:latin typeface="Lucida Sans"/>
                <a:ea typeface="Tahoma"/>
                <a:cs typeface="Tahoma"/>
              </a:rPr>
              <a:t>: </a:t>
            </a:r>
            <a:r>
              <a:rPr lang="en-US">
                <a:latin typeface="Lucida Sans"/>
                <a:ea typeface="Tahoma"/>
                <a:cs typeface="Tahoma"/>
              </a:rPr>
              <a:t>All Enhanced Populations</a:t>
            </a:r>
          </a:p>
          <a:p>
            <a:pPr marL="342900" indent="-342900">
              <a:buFont typeface="Arial" panose="020B0604020202020204" pitchFamily="34" charset="0"/>
              <a:buChar char="•"/>
            </a:pPr>
            <a:r>
              <a:rPr lang="en-US" u="sng">
                <a:solidFill>
                  <a:srgbClr val="F36F55"/>
                </a:solidFill>
                <a:latin typeface="Lucida Sans"/>
                <a:ea typeface="Tahoma"/>
                <a:cs typeface="Tahoma"/>
              </a:rPr>
              <a:t>Social Risk Factor</a:t>
            </a:r>
            <a:r>
              <a:rPr lang="en-US">
                <a:solidFill>
                  <a:srgbClr val="F36F55"/>
                </a:solidFill>
                <a:latin typeface="Lucida Sans"/>
                <a:ea typeface="Tahoma"/>
                <a:cs typeface="Tahoma"/>
              </a:rPr>
              <a:t>:</a:t>
            </a:r>
            <a:r>
              <a:rPr lang="en-US">
                <a:latin typeface="Lucida Sans"/>
                <a:ea typeface="Tahoma"/>
                <a:cs typeface="Tahoma"/>
              </a:rPr>
              <a:t> An individual who is assessed to have unmet HRSN(s) under the food security domain and meets the USDA definition of low or very low food security as determined by having an unmet HRSN need under food security domain per AHC screening tool.</a:t>
            </a:r>
          </a:p>
          <a:p>
            <a:pPr marL="342900" indent="-342900">
              <a:buFont typeface="Arial" panose="020B0604020202020204" pitchFamily="34" charset="0"/>
              <a:buChar char="•"/>
            </a:pPr>
            <a:r>
              <a:rPr lang="en-US" u="sng">
                <a:solidFill>
                  <a:srgbClr val="F36F55"/>
                </a:solidFill>
                <a:latin typeface="Lucida Sans"/>
                <a:ea typeface="Tahoma"/>
                <a:cs typeface="Tahoma"/>
              </a:rPr>
              <a:t>Clinical Criteria</a:t>
            </a:r>
            <a:r>
              <a:rPr lang="en-US">
                <a:solidFill>
                  <a:srgbClr val="F36F55"/>
                </a:solidFill>
                <a:latin typeface="Lucida Sans"/>
                <a:ea typeface="Tahoma"/>
                <a:cs typeface="Tahoma"/>
              </a:rPr>
              <a:t>:</a:t>
            </a:r>
            <a:r>
              <a:rPr lang="en-US">
                <a:latin typeface="Lucida Sans"/>
                <a:ea typeface="Tahoma"/>
                <a:cs typeface="Tahoma"/>
              </a:rPr>
              <a:t> Enhanced Population</a:t>
            </a:r>
          </a:p>
          <a:p>
            <a:endParaRPr lang="en-US"/>
          </a:p>
        </p:txBody>
      </p:sp>
      <p:pic>
        <p:nvPicPr>
          <p:cNvPr id="10" name="Picture 9" descr="A blue and white diagram with blue circles and text&#10;&#10;Description automatically generated">
            <a:extLst>
              <a:ext uri="{FF2B5EF4-FFF2-40B4-BE49-F238E27FC236}">
                <a16:creationId xmlns:a16="http://schemas.microsoft.com/office/drawing/2014/main" id="{0F211C58-F2CC-DD24-CF99-AA0852476209}"/>
              </a:ext>
            </a:extLst>
          </p:cNvPr>
          <p:cNvPicPr>
            <a:picLocks noChangeAspect="1"/>
          </p:cNvPicPr>
          <p:nvPr/>
        </p:nvPicPr>
        <p:blipFill>
          <a:blip r:embed="rId3"/>
          <a:stretch>
            <a:fillRect/>
          </a:stretch>
        </p:blipFill>
        <p:spPr>
          <a:xfrm>
            <a:off x="2286745" y="3425959"/>
            <a:ext cx="7003400" cy="2833745"/>
          </a:xfrm>
          <a:prstGeom prst="rect">
            <a:avLst/>
          </a:prstGeom>
        </p:spPr>
      </p:pic>
    </p:spTree>
    <p:extLst>
      <p:ext uri="{BB962C8B-B14F-4D97-AF65-F5344CB8AC3E}">
        <p14:creationId xmlns:p14="http://schemas.microsoft.com/office/powerpoint/2010/main" val="273466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C11F-EF09-75E0-D667-3F6FFA0473FB}"/>
              </a:ext>
            </a:extLst>
          </p:cNvPr>
          <p:cNvSpPr>
            <a:spLocks noGrp="1"/>
          </p:cNvSpPr>
          <p:nvPr>
            <p:ph type="title"/>
          </p:nvPr>
        </p:nvSpPr>
        <p:spPr>
          <a:xfrm>
            <a:off x="228359" y="474118"/>
            <a:ext cx="10804367" cy="600542"/>
          </a:xfrm>
        </p:spPr>
        <p:txBody>
          <a:bodyPr>
            <a:noAutofit/>
          </a:bodyPr>
          <a:lstStyle/>
          <a:p>
            <a:r>
              <a:rPr lang="en-US" sz="2400">
                <a:solidFill>
                  <a:srgbClr val="00A892"/>
                </a:solidFill>
                <a:latin typeface="Lucida Sans"/>
                <a:ea typeface="Tahoma"/>
                <a:cs typeface="Tahoma"/>
              </a:rPr>
              <a:t>Cooking Supplies</a:t>
            </a:r>
            <a:endParaRPr lang="en-US" sz="2400"/>
          </a:p>
        </p:txBody>
      </p:sp>
      <p:sp>
        <p:nvSpPr>
          <p:cNvPr id="3" name="Content Placeholder 2">
            <a:extLst>
              <a:ext uri="{FF2B5EF4-FFF2-40B4-BE49-F238E27FC236}">
                <a16:creationId xmlns:a16="http://schemas.microsoft.com/office/drawing/2014/main" id="{F9E71856-79D7-8FB7-C61E-5EAD2FC7E946}"/>
              </a:ext>
            </a:extLst>
          </p:cNvPr>
          <p:cNvSpPr>
            <a:spLocks noGrp="1"/>
          </p:cNvSpPr>
          <p:nvPr>
            <p:ph idx="1"/>
          </p:nvPr>
        </p:nvSpPr>
        <p:spPr>
          <a:xfrm>
            <a:off x="373042" y="1346582"/>
            <a:ext cx="11125441" cy="4909472"/>
          </a:xfrm>
        </p:spPr>
        <p:txBody>
          <a:bodyPr vert="horz" lIns="91440" tIns="45720" rIns="91440" bIns="45720" rtlCol="0" anchor="t">
            <a:normAutofit/>
          </a:bodyPr>
          <a:lstStyle/>
          <a:p>
            <a:pPr marL="342900" indent="-342900">
              <a:buChar char="•"/>
            </a:pPr>
            <a:r>
              <a:rPr lang="en-US" dirty="0">
                <a:latin typeface="Lucida Sans"/>
                <a:ea typeface="Tahoma"/>
                <a:cs typeface="Tahoma"/>
              </a:rPr>
              <a:t>Cooking Supplies that are necessary for meal preparation and nutritional welfare when not available through other programs.</a:t>
            </a:r>
          </a:p>
          <a:p>
            <a:pPr marL="342900" indent="-342900">
              <a:buChar char="•"/>
            </a:pPr>
            <a:r>
              <a:rPr lang="en-US" dirty="0">
                <a:latin typeface="Lucida Sans"/>
                <a:ea typeface="Tahoma"/>
                <a:cs typeface="Tahoma"/>
              </a:rPr>
              <a:t>Social Care Navigator will determine the specific needs of each Member (e.g. Member with a change in housing who require a full set of cooking supplies vs. another Member who require a replacement microwave only).</a:t>
            </a:r>
          </a:p>
          <a:p>
            <a:pPr marL="342900" indent="-342900">
              <a:buChar char="•"/>
            </a:pPr>
            <a:r>
              <a:rPr lang="en-US" dirty="0">
                <a:latin typeface="Lucida Sans"/>
                <a:ea typeface="Tahoma"/>
                <a:cs typeface="Tahoma"/>
              </a:rPr>
              <a:t>Cooking supplies include: </a:t>
            </a:r>
          </a:p>
          <a:p>
            <a:pPr marL="912495" lvl="1" indent="-169545">
              <a:buFont typeface="Courier New" panose="020B0604020202020204" pitchFamily="34" charset="0"/>
              <a:buChar char="o"/>
            </a:pPr>
            <a:r>
              <a:rPr lang="en-US" dirty="0">
                <a:latin typeface="Lucida Sans"/>
                <a:ea typeface="Tahoma"/>
                <a:cs typeface="Tahoma"/>
              </a:rPr>
              <a:t> Kitchenware: Pots and pans, chef's knife, mixing bowls, cooking utensils, cutting board, eating utensils, plates, bowls, glassware, silverware, can opener, and colander</a:t>
            </a:r>
          </a:p>
          <a:p>
            <a:pPr marL="912495" lvl="1" indent="-169545">
              <a:buFont typeface="Courier New" panose="020B0604020202020204" pitchFamily="34" charset="0"/>
              <a:buChar char="o"/>
            </a:pPr>
            <a:r>
              <a:rPr lang="en-US" dirty="0">
                <a:latin typeface="Lucida Sans"/>
                <a:ea typeface="Tahoma"/>
                <a:cs typeface="Tahoma"/>
              </a:rPr>
              <a:t> Microwave</a:t>
            </a:r>
            <a:endParaRPr lang="en-US" dirty="0"/>
          </a:p>
          <a:p>
            <a:pPr marL="912495" lvl="1" indent="-169545">
              <a:buFont typeface="Courier New" panose="020B0604020202020204" pitchFamily="34" charset="0"/>
              <a:buChar char="o"/>
            </a:pPr>
            <a:r>
              <a:rPr lang="en-US" dirty="0">
                <a:latin typeface="Lucida Sans"/>
                <a:ea typeface="Tahoma"/>
                <a:cs typeface="Tahoma"/>
              </a:rPr>
              <a:t> Mini-refrigerator</a:t>
            </a:r>
            <a:endParaRPr lang="en-US" dirty="0"/>
          </a:p>
          <a:p>
            <a:endParaRPr lang="en-US"/>
          </a:p>
          <a:p>
            <a:endParaRPr lang="en-US"/>
          </a:p>
        </p:txBody>
      </p:sp>
      <p:sp>
        <p:nvSpPr>
          <p:cNvPr id="4" name="Footer Placeholder 3">
            <a:extLst>
              <a:ext uri="{FF2B5EF4-FFF2-40B4-BE49-F238E27FC236}">
                <a16:creationId xmlns:a16="http://schemas.microsoft.com/office/drawing/2014/main" id="{12A94457-6E7E-BEA8-596D-4EFFE1C06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488224-DAF5-1646-9544-8E1B03277509}"/>
              </a:ext>
            </a:extLst>
          </p:cNvPr>
          <p:cNvSpPr>
            <a:spLocks noGrp="1"/>
          </p:cNvSpPr>
          <p:nvPr>
            <p:ph type="sldNum" sz="quarter" idx="12"/>
          </p:nvPr>
        </p:nvSpPr>
        <p:spPr/>
        <p:txBody>
          <a:bodyPr/>
          <a:lstStyle/>
          <a:p>
            <a:fld id="{046ED92C-19EC-4894-A451-DBF4F06AE3FB}" type="slidenum">
              <a:rPr lang="en-US" smtClean="0"/>
              <a:t>6</a:t>
            </a:fld>
            <a:endParaRPr lang="en-US"/>
          </a:p>
        </p:txBody>
      </p:sp>
    </p:spTree>
    <p:extLst>
      <p:ext uri="{BB962C8B-B14F-4D97-AF65-F5344CB8AC3E}">
        <p14:creationId xmlns:p14="http://schemas.microsoft.com/office/powerpoint/2010/main" val="46872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F3AD-A748-3D85-6C33-90E9AB5D33ED}"/>
              </a:ext>
            </a:extLst>
          </p:cNvPr>
          <p:cNvSpPr>
            <a:spLocks noGrp="1"/>
          </p:cNvSpPr>
          <p:nvPr>
            <p:ph type="title"/>
          </p:nvPr>
        </p:nvSpPr>
        <p:spPr>
          <a:xfrm>
            <a:off x="228359" y="136523"/>
            <a:ext cx="7445005" cy="653370"/>
          </a:xfrm>
        </p:spPr>
        <p:txBody>
          <a:bodyPr>
            <a:normAutofit/>
          </a:bodyPr>
          <a:lstStyle/>
          <a:p>
            <a:r>
              <a:rPr lang="en-US">
                <a:latin typeface="Lucida Sans"/>
                <a:ea typeface="Tahoma"/>
                <a:cs typeface="Tahoma"/>
              </a:rPr>
              <a:t>Cooking Supplies Workflow</a:t>
            </a:r>
            <a:endParaRPr lang="en-US">
              <a:solidFill>
                <a:srgbClr val="FF0000"/>
              </a:solidFill>
            </a:endParaRPr>
          </a:p>
        </p:txBody>
      </p:sp>
      <p:sp>
        <p:nvSpPr>
          <p:cNvPr id="5" name="Slide Number Placeholder 4">
            <a:extLst>
              <a:ext uri="{FF2B5EF4-FFF2-40B4-BE49-F238E27FC236}">
                <a16:creationId xmlns:a16="http://schemas.microsoft.com/office/drawing/2014/main" id="{C56E7A71-90DF-8D0F-0E0E-334D902E080C}"/>
              </a:ext>
            </a:extLst>
          </p:cNvPr>
          <p:cNvSpPr>
            <a:spLocks noGrp="1"/>
          </p:cNvSpPr>
          <p:nvPr>
            <p:ph type="sldNum" sz="quarter" idx="12"/>
          </p:nvPr>
        </p:nvSpPr>
        <p:spPr/>
        <p:txBody>
          <a:bodyPr/>
          <a:lstStyle/>
          <a:p>
            <a:fld id="{046ED92C-19EC-4894-A451-DBF4F06AE3FB}" type="slidenum">
              <a:rPr lang="en-US" smtClean="0"/>
              <a:t>7</a:t>
            </a:fld>
            <a:endParaRPr lang="en-US"/>
          </a:p>
        </p:txBody>
      </p:sp>
      <p:pic>
        <p:nvPicPr>
          <p:cNvPr id="3" name="Content Placeholder 2" descr="A diagram of a service&#10;&#10;Description automatically generated">
            <a:extLst>
              <a:ext uri="{FF2B5EF4-FFF2-40B4-BE49-F238E27FC236}">
                <a16:creationId xmlns:a16="http://schemas.microsoft.com/office/drawing/2014/main" id="{647F0087-9B71-B586-C77C-63B4F77E7653}"/>
              </a:ext>
            </a:extLst>
          </p:cNvPr>
          <p:cNvPicPr>
            <a:picLocks noGrp="1" noChangeAspect="1"/>
          </p:cNvPicPr>
          <p:nvPr>
            <p:ph idx="1"/>
          </p:nvPr>
        </p:nvPicPr>
        <p:blipFill>
          <a:blip r:embed="rId2"/>
          <a:stretch>
            <a:fillRect/>
          </a:stretch>
        </p:blipFill>
        <p:spPr>
          <a:xfrm>
            <a:off x="1375960" y="1079438"/>
            <a:ext cx="9637058" cy="46658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6747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8327-ED09-CF71-0811-1535B203F194}"/>
              </a:ext>
            </a:extLst>
          </p:cNvPr>
          <p:cNvSpPr>
            <a:spLocks noGrp="1"/>
          </p:cNvSpPr>
          <p:nvPr>
            <p:ph type="title"/>
          </p:nvPr>
        </p:nvSpPr>
        <p:spPr>
          <a:xfrm>
            <a:off x="228359" y="136523"/>
            <a:ext cx="7733956" cy="544513"/>
          </a:xfrm>
        </p:spPr>
        <p:txBody>
          <a:bodyPr>
            <a:normAutofit fontScale="90000"/>
          </a:bodyPr>
          <a:lstStyle/>
          <a:p>
            <a:r>
              <a:rPr lang="en-US">
                <a:latin typeface="Lucida Sans"/>
                <a:ea typeface="Tahoma"/>
                <a:cs typeface="Tahoma"/>
              </a:rPr>
              <a:t>Reimbursement for HRSN Service Provision</a:t>
            </a:r>
            <a:endParaRPr lang="en-US"/>
          </a:p>
        </p:txBody>
      </p:sp>
      <p:sp>
        <p:nvSpPr>
          <p:cNvPr id="3" name="Content Placeholder 2">
            <a:extLst>
              <a:ext uri="{FF2B5EF4-FFF2-40B4-BE49-F238E27FC236}">
                <a16:creationId xmlns:a16="http://schemas.microsoft.com/office/drawing/2014/main" id="{52786E6E-0EC5-77C0-540F-3421E66FA190}"/>
              </a:ext>
            </a:extLst>
          </p:cNvPr>
          <p:cNvSpPr>
            <a:spLocks noGrp="1"/>
          </p:cNvSpPr>
          <p:nvPr>
            <p:ph idx="1"/>
          </p:nvPr>
        </p:nvSpPr>
        <p:spPr>
          <a:xfrm>
            <a:off x="228358" y="867992"/>
            <a:ext cx="11125441" cy="4909472"/>
          </a:xfrm>
        </p:spPr>
        <p:txBody>
          <a:bodyPr vert="horz" lIns="91440" tIns="45720" rIns="91440" bIns="45720" rtlCol="0" anchor="t">
            <a:noAutofit/>
          </a:bodyPr>
          <a:lstStyle/>
          <a:p>
            <a:r>
              <a:rPr lang="en-US" sz="1500">
                <a:latin typeface="Lucida Sans"/>
                <a:ea typeface="Tahoma"/>
                <a:cs typeface="Tahoma"/>
              </a:rPr>
              <a:t>Service providers may bill and be reimbursed for services delivered in accordance with the regional fee schedule established by the SCN Lead Entity. HRSN service providers may be paid for screening and services delivered if…</a:t>
            </a:r>
            <a:endParaRPr lang="en-US" sz="1500"/>
          </a:p>
          <a:p>
            <a:pPr marL="342900" indent="-342900">
              <a:buChar char="•"/>
            </a:pPr>
            <a:r>
              <a:rPr lang="en-US" sz="1500" b="1">
                <a:latin typeface="Lucida Sans"/>
                <a:ea typeface="Tahoma"/>
                <a:cs typeface="Tahoma"/>
              </a:rPr>
              <a:t>They are contracted with the SCN Lead Entity</a:t>
            </a:r>
            <a:endParaRPr lang="en-US" sz="1500" b="1"/>
          </a:p>
          <a:p>
            <a:pPr marL="342900" indent="-342900">
              <a:buChar char="•"/>
            </a:pPr>
            <a:r>
              <a:rPr lang="en-US" sz="1500" b="1">
                <a:latin typeface="Lucida Sans"/>
                <a:ea typeface="Tahoma"/>
                <a:cs typeface="Tahoma"/>
              </a:rPr>
              <a:t>Member was referred to the HRSN service provider through the SCN referral pathway (by a Social Care Navigator using Unite Us) </a:t>
            </a:r>
            <a:endParaRPr lang="en-US" sz="1500" b="1"/>
          </a:p>
          <a:p>
            <a:pPr marL="912495" lvl="1" indent="-342900">
              <a:buFont typeface="Courier New" panose="020B0604020202020204" pitchFamily="34" charset="0"/>
              <a:buChar char="o"/>
            </a:pPr>
            <a:r>
              <a:rPr lang="en-US" sz="1500">
                <a:latin typeface="Lucida Sans"/>
                <a:ea typeface="Tahoma"/>
                <a:cs typeface="Tahoma"/>
              </a:rPr>
              <a:t>If the Member was referred through an alternative pathway outside of the SCN (e.g., through an existing grant program), the provider cannot bill for the services delivered to the SCN and should use existing funding. </a:t>
            </a:r>
            <a:endParaRPr lang="en-US" sz="1500"/>
          </a:p>
          <a:p>
            <a:pPr marL="912495" lvl="1" indent="-342900">
              <a:buFont typeface="Courier New" panose="020B0604020202020204" pitchFamily="34" charset="0"/>
              <a:buChar char="o"/>
            </a:pPr>
            <a:r>
              <a:rPr lang="en-US" sz="1500">
                <a:latin typeface="Lucida Sans"/>
                <a:ea typeface="Tahoma"/>
                <a:cs typeface="Tahoma"/>
              </a:rPr>
              <a:t>If the service provider thinks the Member is eligible for appropriate enhanced HRSN services, the service provider can direct the Member to the SCN Lead Entity to get a referral.</a:t>
            </a:r>
            <a:endParaRPr lang="en-US" sz="1500"/>
          </a:p>
          <a:p>
            <a:pPr marL="342900" indent="-342900">
              <a:buChar char="•"/>
            </a:pPr>
            <a:r>
              <a:rPr lang="en-US" sz="1500" b="1">
                <a:latin typeface="Lucida Sans"/>
                <a:ea typeface="Tahoma"/>
                <a:cs typeface="Tahoma"/>
              </a:rPr>
              <a:t>Member is eligible for the HRSN service as determined by the SCN program; for enhanced HRSN services, eligibility requires Members to be enrolled in Medicaid Managed Care, meet specific enhanced population and clinical criteria, and demonstrate unmet health-related social needs determined by the SCN program</a:t>
            </a:r>
            <a:endParaRPr lang="en-US" sz="1500" b="1"/>
          </a:p>
          <a:p>
            <a:pPr marL="342900" indent="-342900">
              <a:buChar char="•"/>
            </a:pPr>
            <a:r>
              <a:rPr lang="en-US" sz="1500" b="1">
                <a:latin typeface="Lucida Sans"/>
                <a:ea typeface="Tahoma"/>
                <a:cs typeface="Tahoma"/>
              </a:rPr>
              <a:t>Services delivered are among the services approved by the SCN program</a:t>
            </a:r>
            <a:r>
              <a:rPr lang="en-US" sz="1500">
                <a:latin typeface="Lucida Sans"/>
                <a:ea typeface="Tahoma"/>
                <a:cs typeface="Tahoma"/>
              </a:rPr>
              <a:t> (see </a:t>
            </a:r>
            <a:r>
              <a:rPr lang="en-US" sz="1500">
                <a:latin typeface="Lucida Sans"/>
                <a:ea typeface="Tahoma"/>
                <a:cs typeface="Tahoma"/>
                <a:hlinkClick r:id="rId2"/>
              </a:rPr>
              <a:t>https://www.health.ny.gov/health_care/medicaid/redesign/sdh/scn/index.htm</a:t>
            </a:r>
            <a:r>
              <a:rPr lang="en-US" sz="1500">
                <a:latin typeface="Lucida Sans"/>
                <a:ea typeface="Tahoma"/>
                <a:cs typeface="Tahoma"/>
              </a:rPr>
              <a:t>)</a:t>
            </a:r>
            <a:endParaRPr lang="en-US" sz="1500"/>
          </a:p>
          <a:p>
            <a:pPr marL="342900" indent="-342900">
              <a:buChar char="•"/>
            </a:pPr>
            <a:r>
              <a:rPr lang="en-US" sz="1500" b="1">
                <a:latin typeface="Lucida Sans"/>
                <a:ea typeface="Tahoma"/>
                <a:cs typeface="Tahoma"/>
              </a:rPr>
              <a:t>HRSN service provider follows any additional agreed upon terms as outlined in contracts with SCN Lead Entities</a:t>
            </a:r>
            <a:endParaRPr lang="en-US" sz="1500" b="1"/>
          </a:p>
        </p:txBody>
      </p:sp>
      <p:sp>
        <p:nvSpPr>
          <p:cNvPr id="4" name="Footer Placeholder 3">
            <a:extLst>
              <a:ext uri="{FF2B5EF4-FFF2-40B4-BE49-F238E27FC236}">
                <a16:creationId xmlns:a16="http://schemas.microsoft.com/office/drawing/2014/main" id="{4EB010B8-4F4A-0907-2048-3AC859779F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5D853-546A-0CC1-BE91-B25F2D2EB4CF}"/>
              </a:ext>
            </a:extLst>
          </p:cNvPr>
          <p:cNvSpPr>
            <a:spLocks noGrp="1"/>
          </p:cNvSpPr>
          <p:nvPr>
            <p:ph type="sldNum" sz="quarter" idx="12"/>
          </p:nvPr>
        </p:nvSpPr>
        <p:spPr/>
        <p:txBody>
          <a:bodyPr/>
          <a:lstStyle/>
          <a:p>
            <a:fld id="{046ED92C-19EC-4894-A451-DBF4F06AE3FB}" type="slidenum">
              <a:rPr lang="en-US" smtClean="0"/>
              <a:t>8</a:t>
            </a:fld>
            <a:endParaRPr lang="en-US"/>
          </a:p>
        </p:txBody>
      </p:sp>
    </p:spTree>
    <p:extLst>
      <p:ext uri="{BB962C8B-B14F-4D97-AF65-F5344CB8AC3E}">
        <p14:creationId xmlns:p14="http://schemas.microsoft.com/office/powerpoint/2010/main" val="75587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5C02E-6B12-0FF3-3BE0-607DC129A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08586C-76CD-A57C-5B87-C139D62F0F11}"/>
              </a:ext>
            </a:extLst>
          </p:cNvPr>
          <p:cNvSpPr>
            <a:spLocks noGrp="1"/>
          </p:cNvSpPr>
          <p:nvPr>
            <p:ph type="title"/>
          </p:nvPr>
        </p:nvSpPr>
        <p:spPr>
          <a:xfrm>
            <a:off x="382688" y="387308"/>
            <a:ext cx="11812750" cy="551540"/>
          </a:xfrm>
        </p:spPr>
        <p:txBody>
          <a:bodyPr>
            <a:normAutofit/>
          </a:bodyPr>
          <a:lstStyle/>
          <a:p>
            <a:r>
              <a:rPr lang="en-US">
                <a:latin typeface="Lucida Sans"/>
                <a:ea typeface="Tahoma"/>
                <a:cs typeface="Tahoma"/>
              </a:rPr>
              <a:t>Cooking Supplies Reimbursement</a:t>
            </a:r>
            <a:endParaRPr lang="en-US"/>
          </a:p>
        </p:txBody>
      </p:sp>
      <p:sp>
        <p:nvSpPr>
          <p:cNvPr id="5" name="Slide Number Placeholder 4">
            <a:extLst>
              <a:ext uri="{FF2B5EF4-FFF2-40B4-BE49-F238E27FC236}">
                <a16:creationId xmlns:a16="http://schemas.microsoft.com/office/drawing/2014/main" id="{FB00FBE7-83B6-DE5A-4943-6E84506FA90E}"/>
              </a:ext>
            </a:extLst>
          </p:cNvPr>
          <p:cNvSpPr>
            <a:spLocks noGrp="1"/>
          </p:cNvSpPr>
          <p:nvPr>
            <p:ph type="sldNum" sz="quarter" idx="12"/>
          </p:nvPr>
        </p:nvSpPr>
        <p:spPr/>
        <p:txBody>
          <a:bodyPr/>
          <a:lstStyle/>
          <a:p>
            <a:fld id="{046ED92C-19EC-4894-A451-DBF4F06AE3FB}" type="slidenum">
              <a:rPr lang="en-US" smtClean="0"/>
              <a:t>9</a:t>
            </a:fld>
            <a:endParaRPr lang="en-US"/>
          </a:p>
        </p:txBody>
      </p:sp>
      <p:sp>
        <p:nvSpPr>
          <p:cNvPr id="13" name="Content Placeholder 12">
            <a:extLst>
              <a:ext uri="{FF2B5EF4-FFF2-40B4-BE49-F238E27FC236}">
                <a16:creationId xmlns:a16="http://schemas.microsoft.com/office/drawing/2014/main" id="{61331615-F796-5E3A-0178-99A34DAD046C}"/>
              </a:ext>
            </a:extLst>
          </p:cNvPr>
          <p:cNvSpPr>
            <a:spLocks noGrp="1"/>
          </p:cNvSpPr>
          <p:nvPr>
            <p:ph idx="1"/>
          </p:nvPr>
        </p:nvSpPr>
        <p:spPr>
          <a:xfrm>
            <a:off x="378950" y="1236063"/>
            <a:ext cx="11646301" cy="5113331"/>
          </a:xfrm>
        </p:spPr>
        <p:txBody>
          <a:bodyPr vert="horz" lIns="91440" tIns="45720" rIns="91440" bIns="45720" rtlCol="0" anchor="t">
            <a:noAutofit/>
          </a:bodyPr>
          <a:lstStyle/>
          <a:p>
            <a:pPr marL="342900" indent="-342900">
              <a:buChar char="•"/>
            </a:pPr>
            <a:r>
              <a:rPr lang="en-US" sz="2000" u="sng">
                <a:solidFill>
                  <a:srgbClr val="F36F55"/>
                </a:solidFill>
                <a:latin typeface="Lucida Sans"/>
                <a:ea typeface="Tahoma"/>
                <a:cs typeface="Tahoma"/>
              </a:rPr>
              <a:t>Cooking Supplies</a:t>
            </a:r>
          </a:p>
          <a:p>
            <a:pPr marL="912495" lvl="1" indent="-285750"/>
            <a:r>
              <a:rPr lang="en-US" u="sng">
                <a:solidFill>
                  <a:srgbClr val="F36F55"/>
                </a:solidFill>
                <a:latin typeface="Lucida Sans"/>
                <a:ea typeface="Tahoma"/>
                <a:cs typeface="Tahoma"/>
              </a:rPr>
              <a:t>Kitchenware</a:t>
            </a:r>
            <a:r>
              <a:rPr lang="en-US">
                <a:solidFill>
                  <a:srgbClr val="F36F55"/>
                </a:solidFill>
                <a:latin typeface="Lucida Sans"/>
                <a:ea typeface="Tahoma"/>
                <a:cs typeface="Tahoma"/>
              </a:rPr>
              <a:t>:</a:t>
            </a:r>
            <a:r>
              <a:rPr lang="en-US">
                <a:solidFill>
                  <a:srgbClr val="000000"/>
                </a:solidFill>
                <a:latin typeface="Lucida Sans"/>
                <a:ea typeface="Tahoma"/>
                <a:cs typeface="Tahoma"/>
              </a:rPr>
              <a:t> $350 capped amount, including delivery. A max amount of $55 can be used for admin time and/or mileage if delivery is not available. Eligible items include pots and pans, chef's knife, mixing bowls, cooking or eating utensils, cutting board, plates, bowls, glassware, silverware, can opener, and/or colander. </a:t>
            </a:r>
            <a:endParaRPr lang="en-US"/>
          </a:p>
          <a:p>
            <a:pPr marL="912495" lvl="1" indent="-285750"/>
            <a:r>
              <a:rPr lang="en-US" u="sng">
                <a:solidFill>
                  <a:srgbClr val="F36F55"/>
                </a:solidFill>
                <a:latin typeface="Lucida Sans"/>
                <a:ea typeface="Tahoma"/>
                <a:cs typeface="Tahoma"/>
              </a:rPr>
              <a:t>Microwave</a:t>
            </a:r>
            <a:r>
              <a:rPr lang="en-US">
                <a:solidFill>
                  <a:srgbClr val="000000"/>
                </a:solidFill>
                <a:latin typeface="Lucida Sans"/>
                <a:ea typeface="Tahoma"/>
                <a:cs typeface="Tahoma"/>
              </a:rPr>
              <a:t>: $120 capped amount, including delivery. Max amount of $20 may be for admin/mileage.</a:t>
            </a:r>
            <a:endParaRPr lang="en-US">
              <a:latin typeface="Lucida Sans"/>
              <a:ea typeface="Tahoma"/>
              <a:cs typeface="Tahoma"/>
            </a:endParaRPr>
          </a:p>
          <a:p>
            <a:pPr marL="912495" lvl="1" indent="-285750"/>
            <a:r>
              <a:rPr lang="en-US" u="sng">
                <a:solidFill>
                  <a:srgbClr val="F36F55"/>
                </a:solidFill>
                <a:latin typeface="Lucida Sans"/>
                <a:ea typeface="Tahoma"/>
                <a:cs typeface="Tahoma"/>
              </a:rPr>
              <a:t>Mini refrigerator</a:t>
            </a:r>
            <a:r>
              <a:rPr lang="en-US">
                <a:solidFill>
                  <a:srgbClr val="F36F55"/>
                </a:solidFill>
                <a:latin typeface="Lucida Sans"/>
                <a:ea typeface="Tahoma"/>
                <a:cs typeface="Tahoma"/>
              </a:rPr>
              <a:t>:</a:t>
            </a:r>
            <a:r>
              <a:rPr lang="en-US">
                <a:solidFill>
                  <a:srgbClr val="000000"/>
                </a:solidFill>
                <a:latin typeface="Lucida Sans"/>
                <a:ea typeface="Tahoma"/>
                <a:cs typeface="Tahoma"/>
              </a:rPr>
              <a:t> $295 capped amount, including delivery. Max amount of $45 may be used for admin/mileage.</a:t>
            </a:r>
            <a:endParaRPr lang="en-US">
              <a:latin typeface="Lucida Sans"/>
              <a:ea typeface="Tahoma"/>
              <a:cs typeface="Tahoma"/>
            </a:endParaRPr>
          </a:p>
          <a:p>
            <a:pPr marL="342900" indent="-342900">
              <a:buChar char="•"/>
            </a:pPr>
            <a:r>
              <a:rPr lang="en-US" sz="2000" u="sng">
                <a:solidFill>
                  <a:srgbClr val="F36F55"/>
                </a:solidFill>
                <a:latin typeface="Lucida Sans"/>
                <a:ea typeface="Tahoma"/>
                <a:cs typeface="Tahoma"/>
              </a:rPr>
              <a:t>Setting</a:t>
            </a:r>
            <a:r>
              <a:rPr lang="en-US" sz="2000">
                <a:solidFill>
                  <a:srgbClr val="F36F55"/>
                </a:solidFill>
                <a:latin typeface="Lucida Sans"/>
                <a:ea typeface="Tahoma"/>
                <a:cs typeface="Tahoma"/>
              </a:rPr>
              <a:t>:</a:t>
            </a:r>
            <a:r>
              <a:rPr lang="en-US" sz="2000">
                <a:solidFill>
                  <a:srgbClr val="000000"/>
                </a:solidFill>
                <a:latin typeface="Lucida Sans"/>
                <a:ea typeface="Tahoma"/>
                <a:cs typeface="Tahoma"/>
              </a:rPr>
              <a:t> Cooking supplies may be purchased online or in-person </a:t>
            </a:r>
          </a:p>
          <a:p>
            <a:pPr marL="342900" indent="-342900">
              <a:buChar char="•"/>
            </a:pPr>
            <a:r>
              <a:rPr lang="en-US" sz="2000" u="sng">
                <a:solidFill>
                  <a:srgbClr val="F36F55"/>
                </a:solidFill>
                <a:latin typeface="Lucida Sans"/>
                <a:ea typeface="Tahoma"/>
                <a:cs typeface="Tahoma"/>
              </a:rPr>
              <a:t>Duration</a:t>
            </a:r>
            <a:r>
              <a:rPr lang="en-US" sz="2000">
                <a:solidFill>
                  <a:srgbClr val="F36F55"/>
                </a:solidFill>
                <a:latin typeface="Lucida Sans"/>
                <a:ea typeface="Tahoma"/>
                <a:cs typeface="Tahoma"/>
              </a:rPr>
              <a:t>:</a:t>
            </a:r>
            <a:r>
              <a:rPr lang="en-US" sz="2000">
                <a:latin typeface="Lucida Sans"/>
                <a:ea typeface="Tahoma"/>
                <a:cs typeface="Tahoma"/>
              </a:rPr>
              <a:t> Cooking supplies are available one-time during the Waiver period per Member</a:t>
            </a:r>
          </a:p>
          <a:p>
            <a:pPr marL="342900" indent="-342900">
              <a:buChar char="•"/>
            </a:pPr>
            <a:r>
              <a:rPr lang="en-US" sz="2000" u="sng">
                <a:solidFill>
                  <a:srgbClr val="F36F55"/>
                </a:solidFill>
                <a:latin typeface="Lucida Sans"/>
                <a:ea typeface="Tahoma"/>
                <a:cs typeface="Tahoma"/>
              </a:rPr>
              <a:t>Maximum</a:t>
            </a:r>
            <a:r>
              <a:rPr lang="en-US" sz="2000">
                <a:solidFill>
                  <a:srgbClr val="F36F55"/>
                </a:solidFill>
                <a:latin typeface="Lucida Sans"/>
                <a:ea typeface="Tahoma"/>
                <a:cs typeface="Tahoma"/>
              </a:rPr>
              <a:t>: </a:t>
            </a:r>
            <a:r>
              <a:rPr lang="en-US" sz="2000">
                <a:latin typeface="Lucida Sans"/>
                <a:ea typeface="Tahoma"/>
                <a:cs typeface="Tahoma"/>
              </a:rPr>
              <a:t>Up to capped amount during the waiver period if Member is eligible</a:t>
            </a:r>
          </a:p>
        </p:txBody>
      </p:sp>
    </p:spTree>
    <p:extLst>
      <p:ext uri="{BB962C8B-B14F-4D97-AF65-F5344CB8AC3E}">
        <p14:creationId xmlns:p14="http://schemas.microsoft.com/office/powerpoint/2010/main" val="1622184074"/>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Care Compass Branding">
      <a:dk1>
        <a:sysClr val="windowText" lastClr="000000"/>
      </a:dk1>
      <a:lt1>
        <a:sysClr val="window" lastClr="FFFFFF"/>
      </a:lt1>
      <a:dk2>
        <a:srgbClr val="0E2841"/>
      </a:dk2>
      <a:lt2>
        <a:srgbClr val="E8E8E8"/>
      </a:lt2>
      <a:accent1>
        <a:srgbClr val="00A892"/>
      </a:accent1>
      <a:accent2>
        <a:srgbClr val="6BC7BB"/>
      </a:accent2>
      <a:accent3>
        <a:srgbClr val="F36F55"/>
      </a:accent3>
      <a:accent4>
        <a:srgbClr val="F8A88E"/>
      </a:accent4>
      <a:accent5>
        <a:srgbClr val="808285"/>
      </a:accent5>
      <a:accent6>
        <a:srgbClr val="000000"/>
      </a:accent6>
      <a:hlink>
        <a:srgbClr val="467886"/>
      </a:hlink>
      <a:folHlink>
        <a:srgbClr val="96607D"/>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are Compass Branding">
      <a:dk1>
        <a:sysClr val="windowText" lastClr="000000"/>
      </a:dk1>
      <a:lt1>
        <a:sysClr val="window" lastClr="FFFFFF"/>
      </a:lt1>
      <a:dk2>
        <a:srgbClr val="44546A"/>
      </a:dk2>
      <a:lt2>
        <a:srgbClr val="E7E6E6"/>
      </a:lt2>
      <a:accent1>
        <a:srgbClr val="00A892"/>
      </a:accent1>
      <a:accent2>
        <a:srgbClr val="6BC7BB"/>
      </a:accent2>
      <a:accent3>
        <a:srgbClr val="F36F55"/>
      </a:accent3>
      <a:accent4>
        <a:srgbClr val="F8A88E"/>
      </a:accent4>
      <a:accent5>
        <a:srgbClr val="000000"/>
      </a:accent5>
      <a:accent6>
        <a:srgbClr val="AEABAB"/>
      </a:accent6>
      <a:hlink>
        <a:srgbClr val="0563C1"/>
      </a:hlink>
      <a:folHlink>
        <a:srgbClr val="954F72"/>
      </a:folHlink>
    </a:clrScheme>
    <a:fontScheme name="CCN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1079</Words>
  <Application>Microsoft Office PowerPoint</Application>
  <PresentationFormat>Widescreen</PresentationFormat>
  <Paragraphs>92</Paragraphs>
  <Slides>11</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Courier New</vt:lpstr>
      <vt:lpstr>Lucida Sans</vt:lpstr>
      <vt:lpstr>Tahoma</vt:lpstr>
      <vt:lpstr>Wingdings</vt:lpstr>
      <vt:lpstr>Office Theme</vt:lpstr>
      <vt:lpstr>Office Theme</vt:lpstr>
      <vt:lpstr>PowerPoint Presentation</vt:lpstr>
      <vt:lpstr>Confidentiality Statement</vt:lpstr>
      <vt:lpstr>Enhanced HRSN Nutrition Services</vt:lpstr>
      <vt:lpstr>Nutrition Screening Question and Social Risk Factors</vt:lpstr>
      <vt:lpstr>Member Eligibility for Cooking Supplies </vt:lpstr>
      <vt:lpstr>Cooking Supplies</vt:lpstr>
      <vt:lpstr>Cooking Supplies Workflow</vt:lpstr>
      <vt:lpstr>Reimbursement for HRSN Service Provision</vt:lpstr>
      <vt:lpstr>Cooking Supplies Reimbursement</vt:lpstr>
      <vt:lpstr>Cooking Supplies Reimbursement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Kimberly Loveless</dc:creator>
  <cp:lastModifiedBy>Kimberly Loveless</cp:lastModifiedBy>
  <cp:revision>73</cp:revision>
  <dcterms:created xsi:type="dcterms:W3CDTF">2024-12-06T19:52:35Z</dcterms:created>
  <dcterms:modified xsi:type="dcterms:W3CDTF">2025-03-19T19:29:37Z</dcterms:modified>
</cp:coreProperties>
</file>