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18"/>
  </p:notesMasterIdLst>
  <p:sldIdLst>
    <p:sldId id="4352" r:id="rId3"/>
    <p:sldId id="4463" r:id="rId4"/>
    <p:sldId id="4399" r:id="rId5"/>
    <p:sldId id="4437" r:id="rId6"/>
    <p:sldId id="4454" r:id="rId7"/>
    <p:sldId id="4378" r:id="rId8"/>
    <p:sldId id="4459" r:id="rId9"/>
    <p:sldId id="4460" r:id="rId10"/>
    <p:sldId id="376" r:id="rId11"/>
    <p:sldId id="371" r:id="rId12"/>
    <p:sldId id="4376" r:id="rId13"/>
    <p:sldId id="317" r:id="rId14"/>
    <p:sldId id="4377" r:id="rId15"/>
    <p:sldId id="4464" r:id="rId16"/>
    <p:sldId id="438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339DF-3756-2C50-EBAE-F1ACB0EDEB11}" name="Monica Christian" initials="MC" userId="S::mchristian@carecompassnetwork.org::9f505002-4c35-491d-b442-464ef02bb2f7" providerId="AD"/>
  <p188:author id="{8D42A7F7-1246-9307-88C4-4A8E44405748}" name="Kathleen Blaine" initials="KB" userId="S::kblaine@carecompassnetwork.org::72f23e56-3675-4471-99af-71fcfe9151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36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560C2F-60B8-5924-7707-B7E17680AA92}" v="10" dt="2025-01-13T17:23:35.660"/>
    <p1510:client id="{A117166E-A5D9-9A43-39A7-93433AB453A7}" v="130" dt="2025-01-13T17:19:29.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72162-7263-499D-9374-F6D9DD53612F}" type="datetimeFigureOut">
              <a:t>1/13/2025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24A72-D9D9-4D4E-9648-6B563513B8DE}" type="slidenum">
              <a:t>‹#›</a:t>
            </a:fld>
            <a:endParaRPr lang="en-US"/>
          </a:p>
        </p:txBody>
      </p:sp>
    </p:spTree>
    <p:extLst>
      <p:ext uri="{BB962C8B-B14F-4D97-AF65-F5344CB8AC3E}">
        <p14:creationId xmlns:p14="http://schemas.microsoft.com/office/powerpoint/2010/main" val="13840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a:t>
            </a:r>
          </a:p>
        </p:txBody>
      </p:sp>
      <p:sp>
        <p:nvSpPr>
          <p:cNvPr id="4" name="Slide Number Placeholder 3"/>
          <p:cNvSpPr>
            <a:spLocks noGrp="1"/>
          </p:cNvSpPr>
          <p:nvPr>
            <p:ph type="sldNum" sz="quarter" idx="5"/>
          </p:nvPr>
        </p:nvSpPr>
        <p:spPr/>
        <p:txBody>
          <a:bodyPr/>
          <a:lstStyle/>
          <a:p>
            <a:fld id="{38756453-B917-4963-8F8D-07A1E8323B9D}" type="slidenum">
              <a:rPr lang="en-US" smtClean="0"/>
              <a:t>13</a:t>
            </a:fld>
            <a:endParaRPr lang="en-US"/>
          </a:p>
        </p:txBody>
      </p:sp>
    </p:spTree>
    <p:extLst>
      <p:ext uri="{BB962C8B-B14F-4D97-AF65-F5344CB8AC3E}">
        <p14:creationId xmlns:p14="http://schemas.microsoft.com/office/powerpoint/2010/main" val="1071878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1/13/2025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1/13/2025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44996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1/13/2025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1/13/2025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1/13/2025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55000" lnSpcReduction="20000"/>
          </a:bodyPr>
          <a:lstStyle/>
          <a:p>
            <a:r>
              <a:rPr lang="en-US" dirty="0">
                <a:latin typeface="Lucida Sans"/>
                <a:ea typeface="Tahoma"/>
                <a:cs typeface="Tahoma"/>
              </a:rPr>
              <a:t>Enhanced HRSN Nutrition: </a:t>
            </a:r>
            <a:endParaRPr lang="en-US" dirty="0"/>
          </a:p>
          <a:p>
            <a:r>
              <a:rPr lang="en-US" dirty="0">
                <a:latin typeface="Lucida Sans"/>
                <a:ea typeface="Tahoma"/>
                <a:cs typeface="Tahoma"/>
              </a:rPr>
              <a:t>Medically Tailored </a:t>
            </a:r>
            <a:r>
              <a:rPr lang="en-US" dirty="0">
                <a:solidFill>
                  <a:srgbClr val="000000"/>
                </a:solidFill>
                <a:latin typeface="Lucida Sans"/>
                <a:ea typeface="Tahoma"/>
                <a:cs typeface="Tahoma"/>
              </a:rPr>
              <a:t>or Clinically Appropriate Food </a:t>
            </a:r>
            <a:r>
              <a:rPr lang="en-US">
                <a:solidFill>
                  <a:srgbClr val="000000"/>
                </a:solidFill>
                <a:latin typeface="Lucida Sans"/>
                <a:ea typeface="Tahoma"/>
                <a:cs typeface="Tahoma"/>
              </a:rPr>
              <a:t>Prescriptions</a:t>
            </a:r>
            <a:endParaRPr lang="en-US" dirty="0"/>
          </a:p>
        </p:txBody>
      </p:sp>
      <p:sp>
        <p:nvSpPr>
          <p:cNvPr id="3" name="TextBox 2">
            <a:extLst>
              <a:ext uri="{FF2B5EF4-FFF2-40B4-BE49-F238E27FC236}">
                <a16:creationId xmlns:a16="http://schemas.microsoft.com/office/drawing/2014/main" id="{54E7E3AB-8909-9F5C-4FAE-E147E38C67C8}"/>
              </a:ext>
            </a:extLst>
          </p:cNvPr>
          <p:cNvSpPr txBox="1"/>
          <p:nvPr/>
        </p:nvSpPr>
        <p:spPr>
          <a:xfrm>
            <a:off x="-725" y="5293049"/>
            <a:ext cx="2280321"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baseline="0" dirty="0">
                <a:latin typeface="Tahoma"/>
              </a:rPr>
              <a:t>Updated </a:t>
            </a:r>
            <a:r>
              <a:rPr lang="en-US" sz="1100" dirty="0">
                <a:latin typeface="Tahoma"/>
              </a:rPr>
              <a:t>1/13/25</a:t>
            </a:r>
            <a:endParaRPr lang="en-US" sz="1100" dirty="0"/>
          </a:p>
        </p:txBody>
      </p:sp>
    </p:spTree>
    <p:extLst>
      <p:ext uri="{BB962C8B-B14F-4D97-AF65-F5344CB8AC3E}">
        <p14:creationId xmlns:p14="http://schemas.microsoft.com/office/powerpoint/2010/main" val="152816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F9A0-BD55-FD03-9D94-AB53C074470F}"/>
              </a:ext>
            </a:extLst>
          </p:cNvPr>
          <p:cNvSpPr>
            <a:spLocks noGrp="1"/>
          </p:cNvSpPr>
          <p:nvPr>
            <p:ph type="title"/>
          </p:nvPr>
        </p:nvSpPr>
        <p:spPr>
          <a:xfrm>
            <a:off x="228359" y="674405"/>
            <a:ext cx="8876957" cy="544513"/>
          </a:xfrm>
        </p:spPr>
        <p:txBody>
          <a:bodyPr>
            <a:normAutofit fontScale="90000"/>
          </a:bodyPr>
          <a:lstStyle/>
          <a:p>
            <a:r>
              <a:rPr lang="en-US">
                <a:latin typeface="Lucida Sans"/>
                <a:ea typeface="Tahoma"/>
                <a:cs typeface="Tahoma"/>
              </a:rPr>
              <a:t>Considerations for Navigating Members to Nutrition Enhanced HRSN Services</a:t>
            </a:r>
            <a:endParaRPr lang="en-US"/>
          </a:p>
        </p:txBody>
      </p:sp>
      <p:sp>
        <p:nvSpPr>
          <p:cNvPr id="3" name="Content Placeholder 2">
            <a:extLst>
              <a:ext uri="{FF2B5EF4-FFF2-40B4-BE49-F238E27FC236}">
                <a16:creationId xmlns:a16="http://schemas.microsoft.com/office/drawing/2014/main" id="{56733ACE-CC49-7399-339C-AF47FBF9A5CD}"/>
              </a:ext>
            </a:extLst>
          </p:cNvPr>
          <p:cNvSpPr>
            <a:spLocks noGrp="1"/>
          </p:cNvSpPr>
          <p:nvPr>
            <p:ph idx="1"/>
          </p:nvPr>
        </p:nvSpPr>
        <p:spPr>
          <a:xfrm>
            <a:off x="228358" y="1380215"/>
            <a:ext cx="4267442" cy="4102649"/>
          </a:xfrm>
        </p:spPr>
        <p:txBody>
          <a:bodyPr vert="horz" lIns="91440" tIns="45720" rIns="91440" bIns="45720" rtlCol="0" anchor="t">
            <a:normAutofit fontScale="77500" lnSpcReduction="20000"/>
          </a:bodyPr>
          <a:lstStyle/>
          <a:p>
            <a:r>
              <a:rPr lang="en-US" dirty="0">
                <a:latin typeface="Lucida Sans"/>
                <a:ea typeface="Tahoma"/>
                <a:cs typeface="Tahoma"/>
              </a:rPr>
              <a:t>When navigating Members to Enhanced HRSN Services, Navigators should determine the type of nutrition services that are appropriate for each Member based on their unique needs and eligibility criteria. </a:t>
            </a:r>
            <a:endParaRPr lang="en-US" dirty="0"/>
          </a:p>
          <a:p>
            <a:endParaRPr lang="en-US" dirty="0">
              <a:latin typeface="Lucida Sans"/>
              <a:ea typeface="Tahoma"/>
              <a:cs typeface="Tahoma"/>
            </a:endParaRPr>
          </a:p>
          <a:p>
            <a:r>
              <a:rPr lang="en-US" dirty="0">
                <a:latin typeface="Lucida Sans"/>
                <a:ea typeface="Tahoma"/>
                <a:cs typeface="Tahoma"/>
              </a:rPr>
              <a:t>During the Eligibility Assessment, for Members who are eligible for BOTH prepared meals (medically tailored meals or clinically appropriate meals) and groceries (food prescriptions, food vouchers, or pantry stocking), Navigators are encouraged to ask additional follow-up questions.</a:t>
            </a:r>
            <a:endParaRPr lang="en-US"/>
          </a:p>
        </p:txBody>
      </p:sp>
      <p:sp>
        <p:nvSpPr>
          <p:cNvPr id="4" name="Footer Placeholder 3">
            <a:extLst>
              <a:ext uri="{FF2B5EF4-FFF2-40B4-BE49-F238E27FC236}">
                <a16:creationId xmlns:a16="http://schemas.microsoft.com/office/drawing/2014/main" id="{438520AF-29F7-8EC3-47F0-D10D88E982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94414A-C556-4178-C799-C934D8B96AF7}"/>
              </a:ext>
            </a:extLst>
          </p:cNvPr>
          <p:cNvSpPr>
            <a:spLocks noGrp="1"/>
          </p:cNvSpPr>
          <p:nvPr>
            <p:ph type="sldNum" sz="quarter" idx="12"/>
          </p:nvPr>
        </p:nvSpPr>
        <p:spPr/>
        <p:txBody>
          <a:bodyPr/>
          <a:lstStyle/>
          <a:p>
            <a:fld id="{046ED92C-19EC-4894-A451-DBF4F06AE3FB}" type="slidenum">
              <a:rPr lang="en-US" smtClean="0"/>
              <a:t>10</a:t>
            </a:fld>
            <a:endParaRPr lang="en-US"/>
          </a:p>
        </p:txBody>
      </p:sp>
      <p:pic>
        <p:nvPicPr>
          <p:cNvPr id="6" name="Picture 5" descr="A diagram of a health care worker&#10;&#10;Description automatically generated">
            <a:extLst>
              <a:ext uri="{FF2B5EF4-FFF2-40B4-BE49-F238E27FC236}">
                <a16:creationId xmlns:a16="http://schemas.microsoft.com/office/drawing/2014/main" id="{4D24287A-86D4-AF2D-9891-BD281A432354}"/>
              </a:ext>
            </a:extLst>
          </p:cNvPr>
          <p:cNvPicPr>
            <a:picLocks noChangeAspect="1"/>
          </p:cNvPicPr>
          <p:nvPr/>
        </p:nvPicPr>
        <p:blipFill>
          <a:blip r:embed="rId2"/>
          <a:stretch>
            <a:fillRect/>
          </a:stretch>
        </p:blipFill>
        <p:spPr>
          <a:xfrm>
            <a:off x="4500563" y="1657756"/>
            <a:ext cx="7381875" cy="3733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97438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18713" y="522346"/>
            <a:ext cx="10804367" cy="600542"/>
          </a:xfrm>
        </p:spPr>
        <p:txBody>
          <a:bodyPr>
            <a:noAutofit/>
          </a:bodyPr>
          <a:lstStyle/>
          <a:p>
            <a:r>
              <a:rPr lang="en-US">
                <a:solidFill>
                  <a:srgbClr val="00A892"/>
                </a:solidFill>
                <a:latin typeface="Lucida Sans"/>
                <a:ea typeface="Tahoma"/>
                <a:cs typeface="Tahoma"/>
              </a:rPr>
              <a:t>Medically Tailored or Nutritionally Appropriate Food Prescriptions Workflow</a:t>
            </a:r>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11</a:t>
            </a:fld>
            <a:endParaRPr lang="en-US"/>
          </a:p>
        </p:txBody>
      </p:sp>
      <p:pic>
        <p:nvPicPr>
          <p:cNvPr id="6" name="Content Placeholder 5" descr="A diagram of a service provider&#10;&#10;Description automatically generated">
            <a:extLst>
              <a:ext uri="{FF2B5EF4-FFF2-40B4-BE49-F238E27FC236}">
                <a16:creationId xmlns:a16="http://schemas.microsoft.com/office/drawing/2014/main" id="{EAEB5900-683C-FB32-7A16-9496C4CF236F}"/>
              </a:ext>
            </a:extLst>
          </p:cNvPr>
          <p:cNvPicPr>
            <a:picLocks noGrp="1" noChangeAspect="1"/>
          </p:cNvPicPr>
          <p:nvPr>
            <p:ph idx="1"/>
          </p:nvPr>
        </p:nvPicPr>
        <p:blipFill>
          <a:blip r:embed="rId2"/>
          <a:stretch>
            <a:fillRect/>
          </a:stretch>
        </p:blipFill>
        <p:spPr>
          <a:xfrm>
            <a:off x="1857813" y="1396291"/>
            <a:ext cx="8482852" cy="44916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226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dirty="0">
                <a:latin typeface="Lucida Sans"/>
                <a:ea typeface="Tahoma"/>
                <a:cs typeface="Tahoma"/>
              </a:rPr>
              <a:t>Reimbursement for HRSN Service Provision</a:t>
            </a:r>
            <a:endParaRPr lang="en-US" dirty="0"/>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dirty="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dirty="0"/>
          </a:p>
          <a:p>
            <a:pPr marL="342900" indent="-342900">
              <a:buChar char="•"/>
            </a:pPr>
            <a:r>
              <a:rPr lang="en-US" sz="1500" b="1" dirty="0">
                <a:latin typeface="Lucida Sans"/>
                <a:ea typeface="Tahoma"/>
                <a:cs typeface="Tahoma"/>
              </a:rPr>
              <a:t>They are contracted with the SCN Lead Entity</a:t>
            </a:r>
            <a:endParaRPr lang="en-US" sz="1500" b="1"/>
          </a:p>
          <a:p>
            <a:pPr marL="342900" indent="-342900">
              <a:buChar char="•"/>
            </a:pPr>
            <a:r>
              <a:rPr lang="en-US" sz="1500" b="1" dirty="0">
                <a:latin typeface="Lucida Sans"/>
                <a:ea typeface="Tahoma"/>
                <a:cs typeface="Tahoma"/>
              </a:rPr>
              <a:t>Member was referred to the HRSN service provider through the SCN referral pathway (by a Social Care Navigator using Unite Us) </a:t>
            </a:r>
            <a:endParaRPr lang="en-US" sz="1500" b="1" dirty="0"/>
          </a:p>
          <a:p>
            <a:pPr marL="912495" lvl="1" indent="-342900">
              <a:buFont typeface="Courier New" panose="020B0604020202020204" pitchFamily="34" charset="0"/>
              <a:buChar char="o"/>
            </a:pPr>
            <a:r>
              <a:rPr lang="en-US" sz="1500" dirty="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dirty="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dirty="0"/>
          </a:p>
          <a:p>
            <a:pPr marL="342900" indent="-342900">
              <a:buChar char="•"/>
            </a:pPr>
            <a:r>
              <a:rPr lang="en-US" sz="1500" b="1" dirty="0">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dirty="0">
                <a:latin typeface="Lucida Sans"/>
                <a:ea typeface="Tahoma"/>
                <a:cs typeface="Tahoma"/>
              </a:rPr>
              <a:t>Services delivered are among the services approved by the SCN program</a:t>
            </a:r>
            <a:r>
              <a:rPr lang="en-US" sz="1500" dirty="0">
                <a:latin typeface="Lucida Sans"/>
                <a:ea typeface="Tahoma"/>
                <a:cs typeface="Tahoma"/>
              </a:rPr>
              <a:t> (see </a:t>
            </a:r>
            <a:r>
              <a:rPr lang="en-US" sz="1500" dirty="0">
                <a:latin typeface="Lucida Sans"/>
                <a:ea typeface="Tahoma"/>
                <a:cs typeface="Tahoma"/>
                <a:hlinkClick r:id="rId2"/>
              </a:rPr>
              <a:t>https://www.health.ny.gov/health_care/medicaid/redesign/sdh/scn/index.htm</a:t>
            </a:r>
            <a:r>
              <a:rPr lang="en-US" sz="1500" dirty="0">
                <a:latin typeface="Lucida Sans"/>
                <a:ea typeface="Tahoma"/>
                <a:cs typeface="Tahoma"/>
              </a:rPr>
              <a:t>)</a:t>
            </a:r>
            <a:endParaRPr lang="en-US" sz="1500"/>
          </a:p>
          <a:p>
            <a:pPr marL="342900" indent="-342900">
              <a:buChar char="•"/>
            </a:pPr>
            <a:r>
              <a:rPr lang="en-US" sz="1500" b="1" dirty="0">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12</a:t>
            </a:fld>
            <a:endParaRPr lang="en-US"/>
          </a:p>
        </p:txBody>
      </p:sp>
    </p:spTree>
    <p:extLst>
      <p:ext uri="{BB962C8B-B14F-4D97-AF65-F5344CB8AC3E}">
        <p14:creationId xmlns:p14="http://schemas.microsoft.com/office/powerpoint/2010/main" val="75587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382688" y="723484"/>
            <a:ext cx="11812750" cy="551540"/>
          </a:xfrm>
        </p:spPr>
        <p:txBody>
          <a:bodyPr>
            <a:normAutofit fontScale="90000"/>
          </a:bodyPr>
          <a:lstStyle/>
          <a:p>
            <a:r>
              <a:rPr lang="en-US">
                <a:latin typeface="Lucida Sans"/>
                <a:ea typeface="Tahoma"/>
                <a:cs typeface="Tahoma"/>
              </a:rPr>
              <a:t>Medically Tailored or </a:t>
            </a:r>
            <a:br>
              <a:rPr lang="en-US">
                <a:latin typeface="Lucida Sans"/>
                <a:ea typeface="Tahoma"/>
                <a:cs typeface="Tahoma"/>
              </a:rPr>
            </a:br>
            <a:r>
              <a:rPr lang="en-US">
                <a:latin typeface="Lucida Sans"/>
                <a:ea typeface="Tahoma"/>
                <a:cs typeface="Tahoma"/>
              </a:rPr>
              <a:t>Clinically Appropriate Food Prescriptions Reimbursement</a:t>
            </a:r>
            <a:endParaRPr lang="en-US"/>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13</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1414193"/>
            <a:ext cx="11125441" cy="4038703"/>
          </a:xfrm>
        </p:spPr>
        <p:txBody>
          <a:bodyPr vert="horz" lIns="91440" tIns="45720" rIns="91440" bIns="45720" rtlCol="0" anchor="t">
            <a:noAutofit/>
          </a:bodyPr>
          <a:lstStyle/>
          <a:p>
            <a:pPr marL="342900" indent="-342900">
              <a:buChar char="•"/>
            </a:pPr>
            <a:r>
              <a:rPr lang="en-US" sz="1800" u="sng" dirty="0">
                <a:solidFill>
                  <a:schemeClr val="accent3"/>
                </a:solidFill>
                <a:latin typeface="Lucida Sans"/>
                <a:ea typeface="Tahoma"/>
                <a:cs typeface="Tahoma"/>
              </a:rPr>
              <a:t>Pricing Unit</a:t>
            </a:r>
            <a:r>
              <a:rPr lang="en-US" sz="1800" dirty="0">
                <a:solidFill>
                  <a:schemeClr val="accent3"/>
                </a:solidFill>
                <a:latin typeface="Lucida Sans"/>
                <a:ea typeface="Tahoma"/>
                <a:cs typeface="Tahoma"/>
              </a:rPr>
              <a:t>: </a:t>
            </a:r>
            <a:r>
              <a:rPr lang="en-US" sz="1800" dirty="0">
                <a:latin typeface="Lucida Sans"/>
                <a:ea typeface="Tahoma"/>
                <a:cs typeface="Tahoma"/>
              </a:rPr>
              <a:t>A unit is defined as per day.</a:t>
            </a:r>
            <a:endParaRPr lang="en-US" sz="1800" dirty="0">
              <a:solidFill>
                <a:srgbClr val="000000"/>
              </a:solidFill>
            </a:endParaRPr>
          </a:p>
          <a:p>
            <a:pPr marL="342900" indent="-342900">
              <a:buChar char="•"/>
            </a:pPr>
            <a:r>
              <a:rPr lang="en-US" sz="1800" u="sng" dirty="0">
                <a:solidFill>
                  <a:srgbClr val="F36F55"/>
                </a:solidFill>
                <a:latin typeface="Lucida Sans"/>
                <a:ea typeface="Tahoma"/>
                <a:cs typeface="Tahoma"/>
              </a:rPr>
              <a:t>Unit Max:</a:t>
            </a:r>
            <a:r>
              <a:rPr lang="en-US" sz="1800" dirty="0">
                <a:solidFill>
                  <a:srgbClr val="000000"/>
                </a:solidFill>
                <a:latin typeface="Lucida Sans"/>
                <a:ea typeface="Tahoma"/>
                <a:cs typeface="Tahoma"/>
              </a:rPr>
              <a:t> up to $21/day</a:t>
            </a:r>
            <a:endParaRPr lang="en-US" sz="1800" dirty="0">
              <a:solidFill>
                <a:srgbClr val="000000"/>
              </a:solidFill>
            </a:endParaRPr>
          </a:p>
          <a:p>
            <a:pPr marL="342900" indent="-342900">
              <a:buChar char="•"/>
            </a:pPr>
            <a:r>
              <a:rPr lang="en-US" sz="1800" u="sng" dirty="0">
                <a:solidFill>
                  <a:srgbClr val="F36F55"/>
                </a:solidFill>
                <a:latin typeface="Lucida Sans"/>
                <a:ea typeface="Tahoma"/>
                <a:cs typeface="Tahoma"/>
              </a:rPr>
              <a:t>Setting</a:t>
            </a:r>
            <a:r>
              <a:rPr lang="en-US" sz="1800" dirty="0">
                <a:solidFill>
                  <a:srgbClr val="F36F55"/>
                </a:solidFill>
                <a:latin typeface="Lucida Sans"/>
                <a:ea typeface="Tahoma"/>
                <a:cs typeface="Tahoma"/>
              </a:rPr>
              <a:t>:</a:t>
            </a:r>
            <a:r>
              <a:rPr lang="en-US" sz="1800" dirty="0">
                <a:solidFill>
                  <a:srgbClr val="000000"/>
                </a:solidFill>
                <a:latin typeface="Lucida Sans"/>
                <a:ea typeface="Tahoma"/>
                <a:cs typeface="Tahoma"/>
              </a:rPr>
              <a:t> </a:t>
            </a:r>
          </a:p>
          <a:p>
            <a:pPr marL="912495" lvl="1" indent="-169545"/>
            <a:r>
              <a:rPr lang="en-US" sz="1800" dirty="0">
                <a:solidFill>
                  <a:srgbClr val="000000"/>
                </a:solidFill>
                <a:latin typeface="Lucida Sans"/>
                <a:ea typeface="Tahoma"/>
                <a:cs typeface="Tahoma"/>
              </a:rPr>
              <a:t>Food prescriptions issues in the form of vouchers or coupons may be redeem at food pharmacies, food pantries, grocery stores, farmer's markets, mobile markets, and Community Supported Agriculture (CSA) subscriptions.</a:t>
            </a:r>
            <a:endParaRPr lang="en-US" sz="1800">
              <a:solidFill>
                <a:srgbClr val="000000"/>
              </a:solidFill>
            </a:endParaRPr>
          </a:p>
          <a:p>
            <a:pPr marL="912495" lvl="1" indent="-169545">
              <a:buChar char="•"/>
            </a:pPr>
            <a:r>
              <a:rPr lang="en-US" sz="1800" dirty="0">
                <a:solidFill>
                  <a:srgbClr val="000000"/>
                </a:solidFill>
                <a:latin typeface="Lucida Sans"/>
                <a:ea typeface="Tahoma"/>
                <a:cs typeface="Tahoma"/>
              </a:rPr>
              <a:t>Member who opt for food boxes will receive a weekly delivery of fruits, vegetables, and protein boxes.</a:t>
            </a:r>
            <a:endParaRPr lang="en-US" sz="1800">
              <a:solidFill>
                <a:srgbClr val="000000"/>
              </a:solidFill>
            </a:endParaRPr>
          </a:p>
          <a:p>
            <a:pPr marL="342900" indent="-342900">
              <a:buChar char="•"/>
            </a:pPr>
            <a:r>
              <a:rPr lang="en-US" sz="1800" u="sng" dirty="0">
                <a:solidFill>
                  <a:srgbClr val="F36F55"/>
                </a:solidFill>
                <a:latin typeface="Lucida Sans"/>
                <a:ea typeface="Tahoma"/>
                <a:cs typeface="Tahoma"/>
              </a:rPr>
              <a:t>Duration</a:t>
            </a:r>
            <a:r>
              <a:rPr lang="en-US" sz="1800" dirty="0">
                <a:solidFill>
                  <a:srgbClr val="F36F55"/>
                </a:solidFill>
                <a:latin typeface="Lucida Sans"/>
                <a:ea typeface="Tahoma"/>
                <a:cs typeface="Tahoma"/>
              </a:rPr>
              <a:t>:</a:t>
            </a:r>
            <a:r>
              <a:rPr lang="en-US" sz="1800" dirty="0">
                <a:latin typeface="Lucida Sans"/>
                <a:ea typeface="Tahoma"/>
                <a:cs typeface="Tahoma"/>
              </a:rPr>
              <a:t> Up to 6 months with possibility of reauthorization. Months do not need to be consecutive.</a:t>
            </a:r>
          </a:p>
          <a:p>
            <a:pPr marL="912495" lvl="1" indent="-342900"/>
            <a:r>
              <a:rPr lang="en-US" sz="1800" dirty="0">
                <a:latin typeface="Lucida Sans"/>
                <a:ea typeface="Tahoma"/>
                <a:cs typeface="Tahoma"/>
              </a:rPr>
              <a:t>up to 6 months, with possibility of renewal for an additional 6 months. Pregnant / postpartum individuals (up to 12 months postpartum) may be re-authorized for 6 months upon subsequent pregnancy during the Waiver period, with possibility of renewal for an additional 6 months.</a:t>
            </a:r>
          </a:p>
          <a:p>
            <a:endParaRPr lang="en-US" sz="1800" b="1" dirty="0">
              <a:latin typeface="Lucida Sans"/>
              <a:ea typeface="Tahoma"/>
              <a:cs typeface="Tahoma"/>
            </a:endParaRPr>
          </a:p>
          <a:p>
            <a:endParaRPr lang="en-US" sz="1800" b="1" dirty="0"/>
          </a:p>
          <a:p>
            <a:endParaRPr lang="en-US" sz="1800" dirty="0"/>
          </a:p>
        </p:txBody>
      </p:sp>
      <p:sp>
        <p:nvSpPr>
          <p:cNvPr id="3" name="TextBox 2">
            <a:extLst>
              <a:ext uri="{FF2B5EF4-FFF2-40B4-BE49-F238E27FC236}">
                <a16:creationId xmlns:a16="http://schemas.microsoft.com/office/drawing/2014/main" id="{3EA91BBC-DCA2-6FCB-6136-927C9E42DDD6}"/>
              </a:ext>
            </a:extLst>
          </p:cNvPr>
          <p:cNvSpPr txBox="1"/>
          <p:nvPr/>
        </p:nvSpPr>
        <p:spPr>
          <a:xfrm>
            <a:off x="8980350" y="5988985"/>
            <a:ext cx="2451890" cy="369332"/>
          </a:xfrm>
          <a:prstGeom prst="rect">
            <a:avLst/>
          </a:prstGeom>
          <a:noFill/>
        </p:spPr>
        <p:txBody>
          <a:bodyPr wrap="none" rtlCol="0">
            <a:spAutoFit/>
          </a:bodyPr>
          <a:lstStyle/>
          <a:p>
            <a:r>
              <a:rPr lang="en-US">
                <a:solidFill>
                  <a:srgbClr val="FF0000"/>
                </a:solidFill>
              </a:rPr>
              <a:t>Pending CMS approval</a:t>
            </a:r>
          </a:p>
        </p:txBody>
      </p:sp>
    </p:spTree>
    <p:extLst>
      <p:ext uri="{BB962C8B-B14F-4D97-AF65-F5344CB8AC3E}">
        <p14:creationId xmlns:p14="http://schemas.microsoft.com/office/powerpoint/2010/main" val="4114883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9336-B426-D6E4-E51A-8E7FA887F28B}"/>
              </a:ext>
            </a:extLst>
          </p:cNvPr>
          <p:cNvSpPr>
            <a:spLocks noGrp="1"/>
          </p:cNvSpPr>
          <p:nvPr>
            <p:ph type="title"/>
          </p:nvPr>
        </p:nvSpPr>
        <p:spPr>
          <a:xfrm>
            <a:off x="537576" y="401566"/>
            <a:ext cx="9485484" cy="544513"/>
          </a:xfrm>
        </p:spPr>
        <p:txBody>
          <a:bodyPr>
            <a:normAutofit/>
          </a:bodyPr>
          <a:lstStyle/>
          <a:p>
            <a:r>
              <a:rPr lang="en-US" dirty="0">
                <a:latin typeface="Lucida Sans"/>
                <a:ea typeface="Tahoma"/>
                <a:cs typeface="Tahoma"/>
              </a:rPr>
              <a:t>Additional Reimbursement Information- Households</a:t>
            </a:r>
            <a:endParaRPr lang="en-US" dirty="0"/>
          </a:p>
        </p:txBody>
      </p:sp>
      <p:graphicFrame>
        <p:nvGraphicFramePr>
          <p:cNvPr id="6" name="Content Placeholder 5">
            <a:extLst>
              <a:ext uri="{FF2B5EF4-FFF2-40B4-BE49-F238E27FC236}">
                <a16:creationId xmlns:a16="http://schemas.microsoft.com/office/drawing/2014/main" id="{CB4ACE9C-FDC4-F22A-2C11-A86F842C0820}"/>
              </a:ext>
            </a:extLst>
          </p:cNvPr>
          <p:cNvGraphicFramePr>
            <a:graphicFrameLocks noGrp="1"/>
          </p:cNvGraphicFramePr>
          <p:nvPr>
            <p:ph idx="1"/>
            <p:extLst>
              <p:ext uri="{D42A27DB-BD31-4B8C-83A1-F6EECF244321}">
                <p14:modId xmlns:p14="http://schemas.microsoft.com/office/powerpoint/2010/main" val="3419067835"/>
              </p:ext>
            </p:extLst>
          </p:nvPr>
        </p:nvGraphicFramePr>
        <p:xfrm>
          <a:off x="537817" y="1045749"/>
          <a:ext cx="11125199" cy="3337560"/>
        </p:xfrm>
        <a:graphic>
          <a:graphicData uri="http://schemas.openxmlformats.org/drawingml/2006/table">
            <a:tbl>
              <a:tblPr firstRow="1" bandRow="1">
                <a:tableStyleId>{5C22544A-7EE6-4342-B048-85BDC9FD1C3A}</a:tableStyleId>
              </a:tblPr>
              <a:tblGrid>
                <a:gridCol w="5280163">
                  <a:extLst>
                    <a:ext uri="{9D8B030D-6E8A-4147-A177-3AD203B41FA5}">
                      <a16:colId xmlns:a16="http://schemas.microsoft.com/office/drawing/2014/main" val="4275079789"/>
                    </a:ext>
                  </a:extLst>
                </a:gridCol>
                <a:gridCol w="5845036">
                  <a:extLst>
                    <a:ext uri="{9D8B030D-6E8A-4147-A177-3AD203B41FA5}">
                      <a16:colId xmlns:a16="http://schemas.microsoft.com/office/drawing/2014/main" val="2051387176"/>
                    </a:ext>
                  </a:extLst>
                </a:gridCol>
              </a:tblGrid>
              <a:tr h="370840">
                <a:tc>
                  <a:txBody>
                    <a:bodyPr/>
                    <a:lstStyle/>
                    <a:p>
                      <a:r>
                        <a:rPr lang="en-US" dirty="0"/>
                        <a:t>Number of Members Eligible per Household</a:t>
                      </a:r>
                    </a:p>
                  </a:txBody>
                  <a:tcPr/>
                </a:tc>
                <a:tc>
                  <a:txBody>
                    <a:bodyPr/>
                    <a:lstStyle/>
                    <a:p>
                      <a:r>
                        <a:rPr lang="en-US" dirty="0"/>
                        <a:t>Reimbursement Range per </a:t>
                      </a:r>
                      <a:r>
                        <a:rPr lang="en-US" dirty="0">
                          <a:solidFill>
                            <a:schemeClr val="bg1"/>
                          </a:solidFill>
                        </a:rPr>
                        <a:t>week</a:t>
                      </a:r>
                    </a:p>
                  </a:txBody>
                  <a:tcPr/>
                </a:tc>
                <a:extLst>
                  <a:ext uri="{0D108BD9-81ED-4DB2-BD59-A6C34878D82A}">
                    <a16:rowId xmlns:a16="http://schemas.microsoft.com/office/drawing/2014/main" val="2427565234"/>
                  </a:ext>
                </a:extLst>
              </a:tr>
              <a:tr h="370840">
                <a:tc>
                  <a:txBody>
                    <a:bodyPr/>
                    <a:lstStyle/>
                    <a:p>
                      <a:r>
                        <a:rPr lang="en-US" dirty="0"/>
                        <a:t>1</a:t>
                      </a:r>
                    </a:p>
                  </a:txBody>
                  <a:tcPr/>
                </a:tc>
                <a:tc>
                  <a:txBody>
                    <a:bodyPr/>
                    <a:lstStyle/>
                    <a:p>
                      <a:pPr lvl="0">
                        <a:buNone/>
                      </a:pPr>
                      <a:r>
                        <a:rPr lang="en-US" sz="1800" b="0" i="0" u="none" strike="noStrike" noProof="0" dirty="0">
                          <a:latin typeface="Tahoma"/>
                        </a:rPr>
                        <a:t>$97 - $146 </a:t>
                      </a:r>
                      <a:endParaRPr lang="en-US" dirty="0"/>
                    </a:p>
                  </a:txBody>
                  <a:tcPr/>
                </a:tc>
                <a:extLst>
                  <a:ext uri="{0D108BD9-81ED-4DB2-BD59-A6C34878D82A}">
                    <a16:rowId xmlns:a16="http://schemas.microsoft.com/office/drawing/2014/main" val="1607035806"/>
                  </a:ext>
                </a:extLst>
              </a:tr>
              <a:tr h="370840">
                <a:tc>
                  <a:txBody>
                    <a:bodyPr/>
                    <a:lstStyle/>
                    <a:p>
                      <a:r>
                        <a:rPr lang="en-US" dirty="0"/>
                        <a:t>2</a:t>
                      </a:r>
                    </a:p>
                  </a:txBody>
                  <a:tcPr/>
                </a:tc>
                <a:tc>
                  <a:txBody>
                    <a:bodyPr/>
                    <a:lstStyle/>
                    <a:p>
                      <a:pPr lvl="0">
                        <a:buNone/>
                      </a:pPr>
                      <a:r>
                        <a:rPr lang="en-US" sz="1800" b="0" i="0" u="none" strike="noStrike" noProof="0" dirty="0">
                          <a:latin typeface="Tahoma"/>
                        </a:rPr>
                        <a:t>$189 - $227</a:t>
                      </a:r>
                      <a:endParaRPr lang="en-US" dirty="0"/>
                    </a:p>
                  </a:txBody>
                  <a:tcPr/>
                </a:tc>
                <a:extLst>
                  <a:ext uri="{0D108BD9-81ED-4DB2-BD59-A6C34878D82A}">
                    <a16:rowId xmlns:a16="http://schemas.microsoft.com/office/drawing/2014/main" val="4079248564"/>
                  </a:ext>
                </a:extLst>
              </a:tr>
              <a:tr h="370840">
                <a:tc>
                  <a:txBody>
                    <a:bodyPr/>
                    <a:lstStyle/>
                    <a:p>
                      <a:r>
                        <a:rPr lang="en-US" dirty="0"/>
                        <a:t>3</a:t>
                      </a:r>
                    </a:p>
                  </a:txBody>
                  <a:tcPr/>
                </a:tc>
                <a:tc>
                  <a:txBody>
                    <a:bodyPr/>
                    <a:lstStyle/>
                    <a:p>
                      <a:pPr lvl="0">
                        <a:buNone/>
                      </a:pPr>
                      <a:r>
                        <a:rPr lang="en-US" sz="1800" b="0" i="0" u="none" strike="noStrike" noProof="0" dirty="0">
                          <a:latin typeface="Tahoma"/>
                        </a:rPr>
                        <a:t>$255 - $304</a:t>
                      </a:r>
                      <a:endParaRPr lang="en-US" dirty="0"/>
                    </a:p>
                  </a:txBody>
                  <a:tcPr/>
                </a:tc>
                <a:extLst>
                  <a:ext uri="{0D108BD9-81ED-4DB2-BD59-A6C34878D82A}">
                    <a16:rowId xmlns:a16="http://schemas.microsoft.com/office/drawing/2014/main" val="861330587"/>
                  </a:ext>
                </a:extLst>
              </a:tr>
              <a:tr h="370840">
                <a:tc>
                  <a:txBody>
                    <a:bodyPr/>
                    <a:lstStyle/>
                    <a:p>
                      <a:r>
                        <a:rPr lang="en-US" dirty="0"/>
                        <a:t>4</a:t>
                      </a:r>
                    </a:p>
                  </a:txBody>
                  <a:tcPr/>
                </a:tc>
                <a:tc>
                  <a:txBody>
                    <a:bodyPr/>
                    <a:lstStyle/>
                    <a:p>
                      <a:pPr lvl="0">
                        <a:buNone/>
                      </a:pPr>
                      <a:r>
                        <a:rPr lang="en-US" sz="1800" b="0" i="0" u="none" strike="noStrike" noProof="0" dirty="0">
                          <a:latin typeface="Tahoma"/>
                        </a:rPr>
                        <a:t>$324 - $373 </a:t>
                      </a:r>
                      <a:endParaRPr lang="en-US" dirty="0"/>
                    </a:p>
                  </a:txBody>
                  <a:tcPr/>
                </a:tc>
                <a:extLst>
                  <a:ext uri="{0D108BD9-81ED-4DB2-BD59-A6C34878D82A}">
                    <a16:rowId xmlns:a16="http://schemas.microsoft.com/office/drawing/2014/main" val="3205153254"/>
                  </a:ext>
                </a:extLst>
              </a:tr>
              <a:tr h="370840">
                <a:tc>
                  <a:txBody>
                    <a:bodyPr/>
                    <a:lstStyle/>
                    <a:p>
                      <a:r>
                        <a:rPr lang="en-US" dirty="0"/>
                        <a:t>5</a:t>
                      </a:r>
                    </a:p>
                  </a:txBody>
                  <a:tcPr/>
                </a:tc>
                <a:tc>
                  <a:txBody>
                    <a:bodyPr/>
                    <a:lstStyle/>
                    <a:p>
                      <a:pPr lvl="0">
                        <a:buNone/>
                      </a:pPr>
                      <a:r>
                        <a:rPr lang="en-US" sz="1800" b="0" i="0" u="none" strike="noStrike" noProof="0" dirty="0">
                          <a:latin typeface="Tahoma"/>
                        </a:rPr>
                        <a:t>$385 - $434 </a:t>
                      </a:r>
                      <a:endParaRPr lang="en-US" dirty="0"/>
                    </a:p>
                  </a:txBody>
                  <a:tcPr/>
                </a:tc>
                <a:extLst>
                  <a:ext uri="{0D108BD9-81ED-4DB2-BD59-A6C34878D82A}">
                    <a16:rowId xmlns:a16="http://schemas.microsoft.com/office/drawing/2014/main" val="3710365121"/>
                  </a:ext>
                </a:extLst>
              </a:tr>
              <a:tr h="370840">
                <a:tc>
                  <a:txBody>
                    <a:bodyPr/>
                    <a:lstStyle/>
                    <a:p>
                      <a:r>
                        <a:rPr lang="en-US" dirty="0"/>
                        <a:t>6</a:t>
                      </a:r>
                    </a:p>
                  </a:txBody>
                  <a:tcPr/>
                </a:tc>
                <a:tc>
                  <a:txBody>
                    <a:bodyPr/>
                    <a:lstStyle/>
                    <a:p>
                      <a:pPr lvl="0">
                        <a:buNone/>
                      </a:pPr>
                      <a:r>
                        <a:rPr lang="en-US" sz="1800" b="0" i="0" u="none" strike="noStrike" noProof="0" dirty="0">
                          <a:latin typeface="Tahoma"/>
                        </a:rPr>
                        <a:t>$462 - $511</a:t>
                      </a:r>
                      <a:endParaRPr lang="en-US" dirty="0"/>
                    </a:p>
                  </a:txBody>
                  <a:tcPr/>
                </a:tc>
                <a:extLst>
                  <a:ext uri="{0D108BD9-81ED-4DB2-BD59-A6C34878D82A}">
                    <a16:rowId xmlns:a16="http://schemas.microsoft.com/office/drawing/2014/main" val="2132288250"/>
                  </a:ext>
                </a:extLst>
              </a:tr>
              <a:tr h="370840">
                <a:tc>
                  <a:txBody>
                    <a:bodyPr/>
                    <a:lstStyle/>
                    <a:p>
                      <a:r>
                        <a:rPr lang="en-US" dirty="0"/>
                        <a:t>7</a:t>
                      </a:r>
                    </a:p>
                  </a:txBody>
                  <a:tcPr/>
                </a:tc>
                <a:tc>
                  <a:txBody>
                    <a:bodyPr/>
                    <a:lstStyle/>
                    <a:p>
                      <a:pPr lvl="0">
                        <a:buNone/>
                      </a:pPr>
                      <a:r>
                        <a:rPr lang="en-US" sz="1800" b="0" i="0" u="none" strike="noStrike" noProof="0" dirty="0">
                          <a:latin typeface="Tahoma"/>
                        </a:rPr>
                        <a:t>$510 - $559</a:t>
                      </a:r>
                      <a:endParaRPr lang="en-US" dirty="0"/>
                    </a:p>
                  </a:txBody>
                  <a:tcPr/>
                </a:tc>
                <a:extLst>
                  <a:ext uri="{0D108BD9-81ED-4DB2-BD59-A6C34878D82A}">
                    <a16:rowId xmlns:a16="http://schemas.microsoft.com/office/drawing/2014/main" val="2549552498"/>
                  </a:ext>
                </a:extLst>
              </a:tr>
              <a:tr h="370840">
                <a:tc>
                  <a:txBody>
                    <a:bodyPr/>
                    <a:lstStyle/>
                    <a:p>
                      <a:r>
                        <a:rPr lang="en-US" dirty="0"/>
                        <a:t>8</a:t>
                      </a:r>
                    </a:p>
                  </a:txBody>
                  <a:tcPr/>
                </a:tc>
                <a:tc>
                  <a:txBody>
                    <a:bodyPr/>
                    <a:lstStyle/>
                    <a:p>
                      <a:pPr lvl="0">
                        <a:buNone/>
                      </a:pPr>
                      <a:r>
                        <a:rPr lang="en-US" sz="1800" b="0" i="0" u="none" strike="noStrike" noProof="0" dirty="0">
                          <a:latin typeface="Tahoma"/>
                        </a:rPr>
                        <a:t>$583 - $632 </a:t>
                      </a:r>
                      <a:endParaRPr lang="en-US" dirty="0"/>
                    </a:p>
                  </a:txBody>
                  <a:tcPr/>
                </a:tc>
                <a:extLst>
                  <a:ext uri="{0D108BD9-81ED-4DB2-BD59-A6C34878D82A}">
                    <a16:rowId xmlns:a16="http://schemas.microsoft.com/office/drawing/2014/main" val="4164508711"/>
                  </a:ext>
                </a:extLst>
              </a:tr>
            </a:tbl>
          </a:graphicData>
        </a:graphic>
      </p:graphicFrame>
      <p:sp>
        <p:nvSpPr>
          <p:cNvPr id="4" name="Footer Placeholder 3">
            <a:extLst>
              <a:ext uri="{FF2B5EF4-FFF2-40B4-BE49-F238E27FC236}">
                <a16:creationId xmlns:a16="http://schemas.microsoft.com/office/drawing/2014/main" id="{E22B0781-4A81-EAC1-CF2F-6FAE241791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6B20F6-6573-0C60-18E5-39968A8E5367}"/>
              </a:ext>
            </a:extLst>
          </p:cNvPr>
          <p:cNvSpPr>
            <a:spLocks noGrp="1"/>
          </p:cNvSpPr>
          <p:nvPr>
            <p:ph type="sldNum" sz="quarter" idx="12"/>
          </p:nvPr>
        </p:nvSpPr>
        <p:spPr/>
        <p:txBody>
          <a:bodyPr/>
          <a:lstStyle/>
          <a:p>
            <a:fld id="{046ED92C-19EC-4894-A451-DBF4F06AE3FB}" type="slidenum">
              <a:rPr lang="en-US" smtClean="0"/>
              <a:t>14</a:t>
            </a:fld>
            <a:endParaRPr lang="en-US"/>
          </a:p>
        </p:txBody>
      </p:sp>
    </p:spTree>
    <p:extLst>
      <p:ext uri="{BB962C8B-B14F-4D97-AF65-F5344CB8AC3E}">
        <p14:creationId xmlns:p14="http://schemas.microsoft.com/office/powerpoint/2010/main" val="1131154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55000" lnSpcReduction="20000"/>
          </a:bodyPr>
          <a:lstStyle/>
          <a:p>
            <a:r>
              <a:rPr lang="en-US" dirty="0">
                <a:latin typeface="Lucida Sans"/>
                <a:ea typeface="Tahoma"/>
                <a:cs typeface="Tahoma"/>
              </a:rPr>
              <a:t>Enhanced HRSN Nutrition: </a:t>
            </a:r>
            <a:endParaRPr lang="en-US" dirty="0"/>
          </a:p>
          <a:p>
            <a:r>
              <a:rPr lang="en-US">
                <a:latin typeface="Lucida Sans"/>
                <a:ea typeface="Tahoma"/>
                <a:cs typeface="Tahoma"/>
              </a:rPr>
              <a:t>Medically Tailored or Clinically Appropriate Food Prescriptions</a:t>
            </a:r>
            <a:endParaRPr lang="en-US"/>
          </a:p>
        </p:txBody>
      </p:sp>
    </p:spTree>
    <p:extLst>
      <p:ext uri="{BB962C8B-B14F-4D97-AF65-F5344CB8AC3E}">
        <p14:creationId xmlns:p14="http://schemas.microsoft.com/office/powerpoint/2010/main" val="172222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2</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266511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p:txBody>
          <a:bodyPr/>
          <a:lstStyle/>
          <a:p>
            <a:r>
              <a:rPr lang="en-US">
                <a:latin typeface="Lucida Sans"/>
                <a:ea typeface="Tahoma"/>
                <a:cs typeface="Tahoma"/>
              </a:rPr>
              <a:t>Enhanced HRSN Nutrition Services</a:t>
            </a:r>
            <a:endParaRPr lang="en-US"/>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3</a:t>
            </a:fld>
            <a:endParaRPr lang="en-US"/>
          </a:p>
        </p:txBody>
      </p:sp>
      <p:pic>
        <p:nvPicPr>
          <p:cNvPr id="8" name="Content Placeholder 7" descr="A blue and white sign with white text&#10;&#10;Description automatically generated">
            <a:extLst>
              <a:ext uri="{FF2B5EF4-FFF2-40B4-BE49-F238E27FC236}">
                <a16:creationId xmlns:a16="http://schemas.microsoft.com/office/drawing/2014/main" id="{9068A65E-FC9F-D4C1-8153-FA0D25594158}"/>
              </a:ext>
            </a:extLst>
          </p:cNvPr>
          <p:cNvPicPr>
            <a:picLocks noGrp="1" noChangeAspect="1"/>
          </p:cNvPicPr>
          <p:nvPr>
            <p:ph idx="1"/>
          </p:nvPr>
        </p:nvPicPr>
        <p:blipFill>
          <a:blip r:embed="rId3"/>
          <a:stretch>
            <a:fillRect/>
          </a:stretch>
        </p:blipFill>
        <p:spPr>
          <a:xfrm>
            <a:off x="477347" y="681309"/>
            <a:ext cx="10877550" cy="3743325"/>
          </a:xfrm>
        </p:spPr>
      </p:pic>
      <p:sp>
        <p:nvSpPr>
          <p:cNvPr id="6" name="TextBox 5">
            <a:extLst>
              <a:ext uri="{FF2B5EF4-FFF2-40B4-BE49-F238E27FC236}">
                <a16:creationId xmlns:a16="http://schemas.microsoft.com/office/drawing/2014/main" id="{DBE15791-500B-55D5-42ED-3F435E8C96CC}"/>
              </a:ext>
            </a:extLst>
          </p:cNvPr>
          <p:cNvSpPr txBox="1"/>
          <p:nvPr/>
        </p:nvSpPr>
        <p:spPr>
          <a:xfrm>
            <a:off x="775835" y="4562129"/>
            <a:ext cx="1064913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atin typeface="Lucida Sans"/>
              </a:rPr>
              <a:t>Nutrition Service Providers must have knowledge of principles, methods, and procedures of the nutrition services covered under the 1115 waiver, or comparable services meant to support an individual in obtaining food security and meeting their nutritional needs. Nutrition service providers must follow best practice guidelines and industry standards for food safety.</a:t>
            </a:r>
            <a:endParaRPr lang="en-US"/>
          </a:p>
        </p:txBody>
      </p:sp>
    </p:spTree>
    <p:extLst>
      <p:ext uri="{BB962C8B-B14F-4D97-AF65-F5344CB8AC3E}">
        <p14:creationId xmlns:p14="http://schemas.microsoft.com/office/powerpoint/2010/main" val="335900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228359" y="136523"/>
            <a:ext cx="11499933" cy="816655"/>
          </a:xfrm>
        </p:spPr>
        <p:txBody>
          <a:bodyPr>
            <a:noAutofit/>
          </a:bodyPr>
          <a:lstStyle/>
          <a:p>
            <a:r>
              <a:rPr lang="en-US">
                <a:latin typeface="Lucida Sans"/>
                <a:ea typeface="Tahoma"/>
                <a:cs typeface="Tahoma"/>
              </a:rPr>
              <a:t>Nutrition Screening Question and Social Risk Factors</a:t>
            </a:r>
            <a:endParaRPr lang="en-US">
              <a:ea typeface="Tahoma"/>
              <a:cs typeface="Tahoma"/>
            </a:endParaRPr>
          </a:p>
        </p:txBody>
      </p:sp>
      <p:graphicFrame>
        <p:nvGraphicFramePr>
          <p:cNvPr id="6" name="Content Placeholder 5">
            <a:extLst>
              <a:ext uri="{FF2B5EF4-FFF2-40B4-BE49-F238E27FC236}">
                <a16:creationId xmlns:a16="http://schemas.microsoft.com/office/drawing/2014/main" id="{410E4EFF-F253-5DD2-9F30-E674C4F31E9A}"/>
              </a:ext>
            </a:extLst>
          </p:cNvPr>
          <p:cNvGraphicFramePr>
            <a:graphicFrameLocks noGrp="1"/>
          </p:cNvGraphicFramePr>
          <p:nvPr>
            <p:ph idx="1"/>
          </p:nvPr>
        </p:nvGraphicFramePr>
        <p:xfrm>
          <a:off x="691587" y="1063392"/>
          <a:ext cx="9797141" cy="2199640"/>
        </p:xfrm>
        <a:graphic>
          <a:graphicData uri="http://schemas.openxmlformats.org/drawingml/2006/table">
            <a:tbl>
              <a:tblPr firstRow="1" bandRow="1">
                <a:tableStyleId>{5C22544A-7EE6-4342-B048-85BDC9FD1C3A}</a:tableStyleId>
              </a:tblPr>
              <a:tblGrid>
                <a:gridCol w="7434447">
                  <a:extLst>
                    <a:ext uri="{9D8B030D-6E8A-4147-A177-3AD203B41FA5}">
                      <a16:colId xmlns:a16="http://schemas.microsoft.com/office/drawing/2014/main" val="1541925765"/>
                    </a:ext>
                  </a:extLst>
                </a:gridCol>
                <a:gridCol w="2362694">
                  <a:extLst>
                    <a:ext uri="{9D8B030D-6E8A-4147-A177-3AD203B41FA5}">
                      <a16:colId xmlns:a16="http://schemas.microsoft.com/office/drawing/2014/main" val="767586447"/>
                    </a:ext>
                  </a:extLst>
                </a:gridCol>
              </a:tblGrid>
              <a:tr h="370840">
                <a:tc gridSpan="2">
                  <a:txBody>
                    <a:bodyPr/>
                    <a:lstStyle/>
                    <a:p>
                      <a:pPr lvl="0">
                        <a:buNone/>
                      </a:pPr>
                      <a:r>
                        <a:rPr lang="en-US" sz="1800" b="1" i="0" u="none" strike="noStrike" noProof="0">
                          <a:solidFill>
                            <a:srgbClr val="FFFFFF"/>
                          </a:solidFill>
                          <a:latin typeface="Lucida Sans"/>
                        </a:rPr>
                        <a:t>Accountable Health Communities (AHC) </a:t>
                      </a:r>
                      <a:r>
                        <a:rPr lang="en-US">
                          <a:latin typeface="Lucida Sans"/>
                        </a:rPr>
                        <a:t>HRSN Food Security Screening Questions</a:t>
                      </a:r>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r>
                        <a:rPr lang="en-US">
                          <a:latin typeface="Lucida Sans"/>
                        </a:rPr>
                        <a:t>Within the past 12 months, you worried that your food would run out before you got money to buy more.</a:t>
                      </a:r>
                    </a:p>
                  </a:txBody>
                  <a:tcPr/>
                </a:tc>
                <a:tc>
                  <a:txBody>
                    <a:bodyPr/>
                    <a:lstStyle/>
                    <a:p>
                      <a:r>
                        <a:rPr lang="en-US">
                          <a:latin typeface="Lucida Sans"/>
                        </a:rPr>
                        <a:t>    Often true</a:t>
                      </a:r>
                    </a:p>
                    <a:p>
                      <a:pPr lvl="0">
                        <a:buNone/>
                      </a:pPr>
                      <a:r>
                        <a:rPr lang="en-US">
                          <a:latin typeface="Lucida Sans"/>
                        </a:rPr>
                        <a:t>    Sometimes true</a:t>
                      </a:r>
                    </a:p>
                    <a:p>
                      <a:pPr lvl="0">
                        <a:buNone/>
                      </a:pPr>
                      <a:r>
                        <a:rPr lang="en-US">
                          <a:latin typeface="Lucida Sans"/>
                        </a:rPr>
                        <a:t>    Never true</a:t>
                      </a:r>
                    </a:p>
                  </a:txBody>
                  <a:tcPr/>
                </a:tc>
                <a:extLst>
                  <a:ext uri="{0D108BD9-81ED-4DB2-BD59-A6C34878D82A}">
                    <a16:rowId xmlns:a16="http://schemas.microsoft.com/office/drawing/2014/main" val="1357416760"/>
                  </a:ext>
                </a:extLst>
              </a:tr>
              <a:tr h="370839">
                <a:tc>
                  <a:txBody>
                    <a:bodyPr/>
                    <a:lstStyle/>
                    <a:p>
                      <a:pPr lvl="0">
                        <a:buNone/>
                      </a:pPr>
                      <a:r>
                        <a:rPr lang="en-US">
                          <a:latin typeface="Lucida Sans"/>
                        </a:rPr>
                        <a:t>Within the past 12 months, the food you bought just didn't last and you didn't have money to get more.</a:t>
                      </a:r>
                    </a:p>
                  </a:txBody>
                  <a:tcPr/>
                </a:tc>
                <a:tc>
                  <a:txBody>
                    <a:bodyPr/>
                    <a:lstStyle/>
                    <a:p>
                      <a:pPr lvl="0">
                        <a:buNone/>
                      </a:pPr>
                      <a:r>
                        <a:rPr lang="en-US" sz="1800" b="0" i="0" u="none" strike="noStrike" noProof="0">
                          <a:solidFill>
                            <a:srgbClr val="000000"/>
                          </a:solidFill>
                          <a:latin typeface="Lucida Sans"/>
                        </a:rPr>
                        <a:t>    Often true</a:t>
                      </a:r>
                    </a:p>
                    <a:p>
                      <a:pPr lvl="0">
                        <a:buNone/>
                      </a:pPr>
                      <a:r>
                        <a:rPr lang="en-US" sz="1800" b="0" i="0" u="none" strike="noStrike" noProof="0">
                          <a:solidFill>
                            <a:srgbClr val="000000"/>
                          </a:solidFill>
                          <a:latin typeface="Lucida Sans"/>
                        </a:rPr>
                        <a:t>    Sometimes true</a:t>
                      </a:r>
                    </a:p>
                    <a:p>
                      <a:pPr lvl="0">
                        <a:buNone/>
                      </a:pPr>
                      <a:r>
                        <a:rPr lang="en-US" sz="1800" b="0" i="0" u="none" strike="noStrike" noProof="0">
                          <a:solidFill>
                            <a:srgbClr val="000000"/>
                          </a:solidFill>
                          <a:latin typeface="Lucida Sans"/>
                        </a:rPr>
                        <a:t>    Never true</a:t>
                      </a:r>
                      <a:endParaRPr lang="en-US">
                        <a:latin typeface="Lucida Sans"/>
                      </a:endParaRPr>
                    </a:p>
                  </a:txBody>
                  <a:tcPr/>
                </a:tc>
                <a:extLst>
                  <a:ext uri="{0D108BD9-81ED-4DB2-BD59-A6C34878D82A}">
                    <a16:rowId xmlns:a16="http://schemas.microsoft.com/office/drawing/2014/main" val="1038563085"/>
                  </a:ext>
                </a:extLst>
              </a:tr>
            </a:tbl>
          </a:graphicData>
        </a:graphic>
      </p:graphicFrame>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73A836-D306-3741-5798-71713B199FB7}"/>
              </a:ext>
            </a:extLst>
          </p:cNvPr>
          <p:cNvSpPr>
            <a:spLocks noGrp="1"/>
          </p:cNvSpPr>
          <p:nvPr>
            <p:ph type="sldNum" sz="quarter" idx="12"/>
          </p:nvPr>
        </p:nvSpPr>
        <p:spPr/>
        <p:txBody>
          <a:bodyPr/>
          <a:lstStyle/>
          <a:p>
            <a:fld id="{046ED92C-19EC-4894-A451-DBF4F06AE3FB}" type="slidenum">
              <a:rPr lang="en-US" smtClean="0"/>
              <a:t>4</a:t>
            </a:fld>
            <a:endParaRPr lang="en-US"/>
          </a:p>
        </p:txBody>
      </p:sp>
      <p:sp>
        <p:nvSpPr>
          <p:cNvPr id="7" name="Rectangle 6">
            <a:extLst>
              <a:ext uri="{FF2B5EF4-FFF2-40B4-BE49-F238E27FC236}">
                <a16:creationId xmlns:a16="http://schemas.microsoft.com/office/drawing/2014/main" id="{26CFE7F2-3B20-CE0F-DD92-8F37BEFA1AFE}"/>
              </a:ext>
            </a:extLst>
          </p:cNvPr>
          <p:cNvSpPr/>
          <p:nvPr/>
        </p:nvSpPr>
        <p:spPr>
          <a:xfrm>
            <a:off x="8211247" y="1555438"/>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AC755D-FD47-55BA-6591-C21AF699D4B6}"/>
              </a:ext>
            </a:extLst>
          </p:cNvPr>
          <p:cNvSpPr/>
          <p:nvPr/>
        </p:nvSpPr>
        <p:spPr>
          <a:xfrm>
            <a:off x="8211246" y="1825513"/>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C50A59-95A0-54EB-3237-CA25F4DB2566}"/>
              </a:ext>
            </a:extLst>
          </p:cNvPr>
          <p:cNvSpPr/>
          <p:nvPr/>
        </p:nvSpPr>
        <p:spPr>
          <a:xfrm>
            <a:off x="8211247" y="2076299"/>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67050AB-525D-F8DB-0195-363727D23CEA}"/>
              </a:ext>
            </a:extLst>
          </p:cNvPr>
          <p:cNvSpPr/>
          <p:nvPr/>
        </p:nvSpPr>
        <p:spPr>
          <a:xfrm>
            <a:off x="8211246" y="2471766"/>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FF6FB58-202A-94AD-680A-491C85287EFC}"/>
              </a:ext>
            </a:extLst>
          </p:cNvPr>
          <p:cNvSpPr/>
          <p:nvPr/>
        </p:nvSpPr>
        <p:spPr>
          <a:xfrm>
            <a:off x="8211247" y="2712906"/>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D415CD-902D-1A50-9B7F-8527438F631F}"/>
              </a:ext>
            </a:extLst>
          </p:cNvPr>
          <p:cNvSpPr/>
          <p:nvPr/>
        </p:nvSpPr>
        <p:spPr>
          <a:xfrm>
            <a:off x="8211246" y="2982982"/>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AAD9FA1-8455-9DA3-4792-FA2F7F10F57C}"/>
              </a:ext>
            </a:extLst>
          </p:cNvPr>
          <p:cNvSpPr txBox="1"/>
          <p:nvPr/>
        </p:nvSpPr>
        <p:spPr>
          <a:xfrm>
            <a:off x="692414" y="3430139"/>
            <a:ext cx="1020647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dirty="0">
                <a:latin typeface="Lucida Sans"/>
                <a:ea typeface="Tahoma"/>
                <a:cs typeface="Tahoma"/>
              </a:rPr>
              <a:t>Risk Factor Description</a:t>
            </a:r>
            <a:r>
              <a:rPr lang="en-US" dirty="0">
                <a:latin typeface="Lucida Sans"/>
                <a:ea typeface="Tahoma"/>
                <a:cs typeface="Tahoma"/>
              </a:rPr>
              <a:t>: An individual who screens often true or sometimes true to the nutrition questions on the AHC HRSN Screening Tool and meets the USDA definition of low food security in which the individual reports reduced quality, variety, or desirability of diet; little or no indication of reduced food intake; or very low food security in which the person reports multiple indications of disrupted eating patterns and reduced food intake. </a:t>
            </a:r>
          </a:p>
        </p:txBody>
      </p:sp>
    </p:spTree>
    <p:extLst>
      <p:ext uri="{BB962C8B-B14F-4D97-AF65-F5344CB8AC3E}">
        <p14:creationId xmlns:p14="http://schemas.microsoft.com/office/powerpoint/2010/main" val="1349394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228359" y="393583"/>
            <a:ext cx="11812750" cy="551540"/>
          </a:xfrm>
        </p:spPr>
        <p:txBody>
          <a:bodyPr>
            <a:normAutofit fontScale="90000"/>
          </a:bodyPr>
          <a:lstStyle/>
          <a:p>
            <a:r>
              <a:rPr lang="en-US" dirty="0">
                <a:latin typeface="Lucida Sans"/>
                <a:ea typeface="Tahoma"/>
                <a:cs typeface="Tahoma"/>
              </a:rPr>
              <a:t>Member Eligibility for Medically Tailored or Nutritionally Appropriate Food Prescriptions</a:t>
            </a:r>
            <a:endParaRPr lang="en-US" dirty="0"/>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latin typeface="Lucida Sans"/>
              <a:ea typeface="Tahoma"/>
              <a:cs typeface="Tahoma"/>
            </a:endParaRPr>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5</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941560"/>
            <a:ext cx="11125441" cy="5562702"/>
          </a:xfrm>
        </p:spPr>
        <p:txBody>
          <a:bodyPr vert="horz" lIns="91440" tIns="45720" rIns="91440" bIns="45720" rtlCol="0" anchor="t">
            <a:normAutofit/>
          </a:bodyPr>
          <a:lstStyle/>
          <a:p>
            <a:endParaRPr lang="en-US" sz="2400"/>
          </a:p>
          <a:p>
            <a:pPr marL="342900" indent="-342900">
              <a:buFont typeface="Wingdings" panose="020B0604020202020204" pitchFamily="34" charset="0"/>
              <a:buChar char="ü"/>
            </a:pPr>
            <a:endParaRPr lang="en-US" sz="2000">
              <a:latin typeface="Lucida Sans"/>
              <a:ea typeface="Tahoma"/>
              <a:cs typeface="Tahoma"/>
            </a:endParaRPr>
          </a:p>
          <a:p>
            <a:endParaRPr lang="en-US"/>
          </a:p>
        </p:txBody>
      </p:sp>
      <p:sp>
        <p:nvSpPr>
          <p:cNvPr id="9" name="Content Placeholder 7">
            <a:extLst>
              <a:ext uri="{FF2B5EF4-FFF2-40B4-BE49-F238E27FC236}">
                <a16:creationId xmlns:a16="http://schemas.microsoft.com/office/drawing/2014/main" id="{6E7C713E-C515-46C5-309A-DEF7EC26BEFD}"/>
              </a:ext>
            </a:extLst>
          </p:cNvPr>
          <p:cNvSpPr txBox="1">
            <a:spLocks/>
          </p:cNvSpPr>
          <p:nvPr/>
        </p:nvSpPr>
        <p:spPr>
          <a:xfrm>
            <a:off x="228358" y="952509"/>
            <a:ext cx="11125441" cy="4937014"/>
          </a:xfrm>
          <a:prstGeom prst="rect">
            <a:avLst/>
          </a:prstGeom>
        </p:spPr>
        <p:txBody>
          <a:bodyPr vert="horz" lIns="91440" tIns="45720" rIns="91440" bIns="45720" rtlCol="0" anchor="t">
            <a:normAutofit/>
          </a:bodyPr>
          <a:lst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u="sng" dirty="0">
                <a:solidFill>
                  <a:srgbClr val="F36F55"/>
                </a:solidFill>
                <a:latin typeface="Lucida Sans"/>
                <a:ea typeface="Tahoma"/>
                <a:cs typeface="Tahoma"/>
              </a:rPr>
              <a:t>Eligible Population</a:t>
            </a:r>
            <a:r>
              <a:rPr lang="en-US" dirty="0">
                <a:solidFill>
                  <a:srgbClr val="F36F55"/>
                </a:solidFill>
                <a:latin typeface="Lucida Sans"/>
                <a:ea typeface="Tahoma"/>
                <a:cs typeface="Tahoma"/>
              </a:rPr>
              <a:t>: </a:t>
            </a:r>
            <a:r>
              <a:rPr lang="en-US" dirty="0">
                <a:latin typeface="Lucida Sans"/>
                <a:ea typeface="Tahoma"/>
                <a:cs typeface="Tahoma"/>
              </a:rPr>
              <a:t>All Enhanced Populations</a:t>
            </a:r>
          </a:p>
          <a:p>
            <a:pPr marL="342900" indent="-342900">
              <a:buFont typeface="Arial" panose="020B0604020202020204" pitchFamily="34" charset="0"/>
              <a:buChar char="•"/>
            </a:pPr>
            <a:r>
              <a:rPr lang="en-US" u="sng" dirty="0">
                <a:solidFill>
                  <a:srgbClr val="F36F55"/>
                </a:solidFill>
                <a:latin typeface="Lucida Sans"/>
                <a:ea typeface="Tahoma"/>
                <a:cs typeface="Tahoma"/>
              </a:rPr>
              <a:t>Social Risk Factor</a:t>
            </a:r>
            <a:r>
              <a:rPr lang="en-US" dirty="0">
                <a:solidFill>
                  <a:srgbClr val="F36F55"/>
                </a:solidFill>
                <a:latin typeface="Lucida Sans"/>
                <a:ea typeface="Tahoma"/>
                <a:cs typeface="Tahoma"/>
              </a:rPr>
              <a:t>:</a:t>
            </a:r>
            <a:r>
              <a:rPr lang="en-US" dirty="0">
                <a:latin typeface="Lucida Sans"/>
                <a:ea typeface="Tahoma"/>
                <a:cs typeface="Tahoma"/>
              </a:rPr>
              <a:t> An individual who is assessed to have unmet HRSN(s) under the food security domain and meets the USDA definition of low or very low food security as determined by having an unmet HRSN need under food security domain per AHC screening tool.</a:t>
            </a:r>
          </a:p>
          <a:p>
            <a:pPr marL="342900" indent="-342900">
              <a:buFont typeface="Arial" panose="020B0604020202020204" pitchFamily="34" charset="0"/>
              <a:buChar char="•"/>
            </a:pPr>
            <a:r>
              <a:rPr lang="en-US" u="sng" dirty="0">
                <a:solidFill>
                  <a:srgbClr val="F36F55"/>
                </a:solidFill>
                <a:latin typeface="Lucida Sans"/>
                <a:ea typeface="Tahoma"/>
                <a:cs typeface="Tahoma"/>
              </a:rPr>
              <a:t>Clinical Criteria</a:t>
            </a:r>
            <a:r>
              <a:rPr lang="en-US" dirty="0">
                <a:solidFill>
                  <a:srgbClr val="F36F55"/>
                </a:solidFill>
                <a:latin typeface="Lucida Sans"/>
                <a:ea typeface="Tahoma"/>
                <a:cs typeface="Tahoma"/>
              </a:rPr>
              <a:t>:</a:t>
            </a:r>
            <a:r>
              <a:rPr lang="en-US" dirty="0">
                <a:latin typeface="Lucida Sans"/>
                <a:ea typeface="Tahoma"/>
                <a:cs typeface="Tahoma"/>
              </a:rPr>
              <a:t> Enhanced Population</a:t>
            </a:r>
          </a:p>
          <a:p>
            <a:endParaRPr lang="en-US" dirty="0"/>
          </a:p>
        </p:txBody>
      </p:sp>
      <p:pic>
        <p:nvPicPr>
          <p:cNvPr id="10" name="Picture 9" descr="A blue and white diagram with blue circles and text&#10;&#10;Description automatically generated">
            <a:extLst>
              <a:ext uri="{FF2B5EF4-FFF2-40B4-BE49-F238E27FC236}">
                <a16:creationId xmlns:a16="http://schemas.microsoft.com/office/drawing/2014/main" id="{0F211C58-F2CC-DD24-CF99-AA0852476209}"/>
              </a:ext>
            </a:extLst>
          </p:cNvPr>
          <p:cNvPicPr>
            <a:picLocks noChangeAspect="1"/>
          </p:cNvPicPr>
          <p:nvPr/>
        </p:nvPicPr>
        <p:blipFill>
          <a:blip r:embed="rId3"/>
          <a:stretch>
            <a:fillRect/>
          </a:stretch>
        </p:blipFill>
        <p:spPr>
          <a:xfrm>
            <a:off x="2286745" y="3425959"/>
            <a:ext cx="7003400" cy="2833745"/>
          </a:xfrm>
          <a:prstGeom prst="rect">
            <a:avLst/>
          </a:prstGeom>
        </p:spPr>
      </p:pic>
    </p:spTree>
    <p:extLst>
      <p:ext uri="{BB962C8B-B14F-4D97-AF65-F5344CB8AC3E}">
        <p14:creationId xmlns:p14="http://schemas.microsoft.com/office/powerpoint/2010/main" val="422934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474118"/>
            <a:ext cx="10804367" cy="600542"/>
          </a:xfrm>
        </p:spPr>
        <p:txBody>
          <a:bodyPr>
            <a:noAutofit/>
          </a:bodyPr>
          <a:lstStyle/>
          <a:p>
            <a:r>
              <a:rPr lang="en-US" dirty="0">
                <a:solidFill>
                  <a:srgbClr val="00A892"/>
                </a:solidFill>
                <a:latin typeface="Lucida Sans"/>
                <a:ea typeface="Tahoma"/>
                <a:cs typeface="Tahoma"/>
              </a:rPr>
              <a:t>Medically Tailored or Clinically Appropriate Food </a:t>
            </a:r>
            <a:r>
              <a:rPr lang="en-US">
                <a:solidFill>
                  <a:srgbClr val="00A892"/>
                </a:solidFill>
                <a:latin typeface="Lucida Sans"/>
                <a:ea typeface="Tahoma"/>
                <a:cs typeface="Tahoma"/>
              </a:rPr>
              <a:t>Prescriptions</a:t>
            </a:r>
            <a:endParaRPr lang="en-US"/>
          </a:p>
        </p:txBody>
      </p:sp>
      <p:sp>
        <p:nvSpPr>
          <p:cNvPr id="3" name="Content Placeholder 2">
            <a:extLst>
              <a:ext uri="{FF2B5EF4-FFF2-40B4-BE49-F238E27FC236}">
                <a16:creationId xmlns:a16="http://schemas.microsoft.com/office/drawing/2014/main" id="{F9E71856-79D7-8FB7-C61E-5EAD2FC7E946}"/>
              </a:ext>
            </a:extLst>
          </p:cNvPr>
          <p:cNvSpPr>
            <a:spLocks noGrp="1"/>
          </p:cNvSpPr>
          <p:nvPr>
            <p:ph idx="1"/>
          </p:nvPr>
        </p:nvSpPr>
        <p:spPr>
          <a:xfrm>
            <a:off x="373042" y="1259772"/>
            <a:ext cx="11125441" cy="4909472"/>
          </a:xfrm>
        </p:spPr>
        <p:txBody>
          <a:bodyPr vert="horz" lIns="91440" tIns="45720" rIns="91440" bIns="45720" rtlCol="0" anchor="t">
            <a:normAutofit fontScale="92500"/>
          </a:bodyPr>
          <a:lstStyle/>
          <a:p>
            <a:pPr marL="342900" indent="-342900">
              <a:buChar char="•"/>
            </a:pPr>
            <a:r>
              <a:rPr lang="en-US" sz="1800" dirty="0">
                <a:latin typeface="Lucida Sans"/>
                <a:ea typeface="Tahoma"/>
                <a:cs typeface="Tahoma"/>
              </a:rPr>
              <a:t>Members may elect to receive this service either as a nutritional voucher or food boxes.</a:t>
            </a:r>
            <a:endParaRPr lang="en-US" sz="1800" dirty="0"/>
          </a:p>
          <a:p>
            <a:pPr marL="342900" indent="-342900">
              <a:buChar char="•"/>
            </a:pPr>
            <a:r>
              <a:rPr lang="en-US" sz="1800" dirty="0">
                <a:latin typeface="Lucida Sans"/>
                <a:ea typeface="Tahoma"/>
                <a:cs typeface="Tahoma"/>
              </a:rPr>
              <a:t>Nutrition Vouchers:</a:t>
            </a:r>
          </a:p>
          <a:p>
            <a:pPr marL="912495" lvl="1" indent="-340995">
              <a:buFont typeface="Courier New" panose="020B0604020202020204" pitchFamily="34" charset="0"/>
              <a:buChar char="o"/>
            </a:pPr>
            <a:r>
              <a:rPr lang="en-US" sz="1800" dirty="0">
                <a:latin typeface="Lucida Sans"/>
                <a:ea typeface="Tahoma"/>
                <a:cs typeface="Tahoma"/>
              </a:rPr>
              <a:t>Medically tailored or nutritionally appropriate food prescriptions issued in the form of vouchers or coupons may only be redeemed at food pharmacies, food pantries, grocery stores, farmer's markets, mobile markets, and Community Supported Agriculture (CSA) subscriptions.</a:t>
            </a:r>
            <a:endParaRPr lang="en-US" sz="1800" dirty="0"/>
          </a:p>
          <a:p>
            <a:pPr marL="912495" lvl="1" indent="-340995">
              <a:buFont typeface="Courier New" panose="020B0604020202020204" pitchFamily="34" charset="0"/>
              <a:buChar char="o"/>
            </a:pPr>
            <a:r>
              <a:rPr lang="en-US" sz="1800" dirty="0">
                <a:latin typeface="Lucida Sans"/>
                <a:ea typeface="Tahoma"/>
                <a:cs typeface="Tahoma"/>
              </a:rPr>
              <a:t>Vouchers will have a stated dollar amount to reasonably cover the cost of preparing 21 nutritious meals per week.</a:t>
            </a:r>
            <a:endParaRPr lang="en-US" sz="1800" dirty="0"/>
          </a:p>
          <a:p>
            <a:pPr marL="342900" indent="-342900">
              <a:buChar char="•"/>
            </a:pPr>
            <a:r>
              <a:rPr lang="en-US" sz="1800" dirty="0">
                <a:latin typeface="Lucida Sans"/>
                <a:ea typeface="Tahoma"/>
                <a:cs typeface="Tahoma"/>
              </a:rPr>
              <a:t>Food Boxes:</a:t>
            </a:r>
            <a:endParaRPr lang="en-US" sz="1800" dirty="0"/>
          </a:p>
          <a:p>
            <a:pPr marL="912495" lvl="1" indent="-342900">
              <a:buFont typeface="Courier New" panose="020B0604020202020204" pitchFamily="34" charset="0"/>
              <a:buChar char="o"/>
            </a:pPr>
            <a:r>
              <a:rPr lang="en-US" sz="1800" dirty="0">
                <a:latin typeface="Lucida Sans"/>
                <a:ea typeface="Tahoma"/>
                <a:cs typeface="Tahoma"/>
              </a:rPr>
              <a:t>Approved by a Registered Dietitian Nutritionist (RDN) or Certified Dietitian Nutritionist (CDN) and designed to improve health outcomes, lower cost of care, and increase Member satisfaction.</a:t>
            </a:r>
            <a:endParaRPr lang="en-US" sz="1800" dirty="0"/>
          </a:p>
          <a:p>
            <a:pPr marL="912495" lvl="1" indent="-342900">
              <a:buFont typeface="Courier New" panose="020B0604020202020204" pitchFamily="34" charset="0"/>
              <a:buChar char="o"/>
            </a:pPr>
            <a:r>
              <a:rPr lang="en-US" sz="1800" dirty="0">
                <a:latin typeface="Lucida Sans"/>
                <a:ea typeface="Tahoma"/>
                <a:cs typeface="Tahoma"/>
              </a:rPr>
              <a:t>Boxes will include enough delivered items per box to create an estimated 3 meals a day, 7 days a week (21 total meals) with the amount of food meeting the Hunger Prevention and Nutritional Assistance Program (HPNAP) recommendations and should follow appropriate nutritional standards.</a:t>
            </a:r>
          </a:p>
          <a:p>
            <a:endParaRPr lang="en-US" dirty="0"/>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6</a:t>
            </a:fld>
            <a:endParaRPr lang="en-US"/>
          </a:p>
        </p:txBody>
      </p:sp>
    </p:spTree>
    <p:extLst>
      <p:ext uri="{BB962C8B-B14F-4D97-AF65-F5344CB8AC3E}">
        <p14:creationId xmlns:p14="http://schemas.microsoft.com/office/powerpoint/2010/main" val="372474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474118"/>
            <a:ext cx="10804367" cy="600542"/>
          </a:xfrm>
        </p:spPr>
        <p:txBody>
          <a:bodyPr>
            <a:noAutofit/>
          </a:bodyPr>
          <a:lstStyle/>
          <a:p>
            <a:r>
              <a:rPr lang="en-US" dirty="0">
                <a:solidFill>
                  <a:srgbClr val="00A892"/>
                </a:solidFill>
                <a:latin typeface="Lucida Sans"/>
                <a:ea typeface="Tahoma"/>
                <a:cs typeface="Tahoma"/>
              </a:rPr>
              <a:t>Medically Tailored or Clinically Appropriate Food </a:t>
            </a:r>
            <a:r>
              <a:rPr lang="en-US">
                <a:solidFill>
                  <a:srgbClr val="00A892"/>
                </a:solidFill>
                <a:latin typeface="Lucida Sans"/>
                <a:ea typeface="Tahoma"/>
                <a:cs typeface="Tahoma"/>
              </a:rPr>
              <a:t>Prescriptions Service Restrictions</a:t>
            </a:r>
            <a:endParaRPr lang="en-US"/>
          </a:p>
        </p:txBody>
      </p:sp>
      <p:sp>
        <p:nvSpPr>
          <p:cNvPr id="3" name="Content Placeholder 2">
            <a:extLst>
              <a:ext uri="{FF2B5EF4-FFF2-40B4-BE49-F238E27FC236}">
                <a16:creationId xmlns:a16="http://schemas.microsoft.com/office/drawing/2014/main" id="{F9E71856-79D7-8FB7-C61E-5EAD2FC7E946}"/>
              </a:ext>
            </a:extLst>
          </p:cNvPr>
          <p:cNvSpPr>
            <a:spLocks noGrp="1"/>
          </p:cNvSpPr>
          <p:nvPr>
            <p:ph idx="1"/>
          </p:nvPr>
        </p:nvSpPr>
        <p:spPr>
          <a:xfrm>
            <a:off x="373042" y="1346582"/>
            <a:ext cx="11125441" cy="4909472"/>
          </a:xfrm>
        </p:spPr>
        <p:txBody>
          <a:bodyPr vert="horz" lIns="91440" tIns="45720" rIns="91440" bIns="45720" rtlCol="0" anchor="t">
            <a:normAutofit fontScale="92500"/>
          </a:bodyPr>
          <a:lstStyle/>
          <a:p>
            <a:pPr marL="342900" indent="-342900">
              <a:buChar char="•"/>
            </a:pPr>
            <a:r>
              <a:rPr lang="en-US">
                <a:latin typeface="Lucida Sans"/>
                <a:ea typeface="Tahoma"/>
                <a:cs typeface="Tahoma"/>
              </a:rPr>
              <a:t>Service is limited to weekly delivery of food appropriate for compete weekly meals.</a:t>
            </a:r>
            <a:endParaRPr lang="en-US"/>
          </a:p>
          <a:p>
            <a:pPr marL="342900" indent="-342900">
              <a:buChar char="•"/>
            </a:pPr>
            <a:r>
              <a:rPr lang="en-US">
                <a:latin typeface="Lucida Sans"/>
                <a:ea typeface="Tahoma"/>
                <a:cs typeface="Tahoma"/>
              </a:rPr>
              <a:t>Service is limited to three (3) prepared meals a day for up to 6 months at a time.</a:t>
            </a:r>
          </a:p>
          <a:p>
            <a:pPr marL="342900" indent="-342900">
              <a:buChar char="•"/>
            </a:pPr>
            <a:r>
              <a:rPr lang="en-US">
                <a:latin typeface="Lucida Sans"/>
                <a:ea typeface="Tahoma"/>
                <a:cs typeface="Tahoma"/>
              </a:rPr>
              <a:t>If the member is a child/adolescent (0-21 years of age) or a pregnant person meeting needs-based criteria, additional meal support may be provided for eligible household members as determined by individual Screening and Eligibility Assessments.</a:t>
            </a:r>
            <a:endParaRPr lang="en-US" dirty="0">
              <a:latin typeface="Lucida Sans"/>
              <a:ea typeface="Tahoma"/>
              <a:cs typeface="Tahoma"/>
            </a:endParaRPr>
          </a:p>
          <a:p>
            <a:pPr marL="342900" indent="-342900">
              <a:buChar char="•"/>
            </a:pPr>
            <a:r>
              <a:rPr lang="en-US">
                <a:latin typeface="Lucida Sans"/>
                <a:ea typeface="Tahoma"/>
                <a:cs typeface="Tahoma"/>
              </a:rPr>
              <a:t>Meals can only be delivered to the enrolled Member's home or private residence.</a:t>
            </a:r>
            <a:endParaRPr lang="en-US" dirty="0"/>
          </a:p>
          <a:p>
            <a:pPr marL="342900" indent="-342900">
              <a:buChar char="•"/>
            </a:pPr>
            <a:r>
              <a:rPr lang="en-US">
                <a:latin typeface="Lucida Sans"/>
                <a:ea typeface="Tahoma"/>
                <a:cs typeface="Tahoma"/>
              </a:rPr>
              <a:t>Members who receive Medically Tailored or Nutritionally Appropriate Food Prescriptions cannot also receive Fresh Produce and Non-Perishable Groceries (Pantry Stocking) or Medically Tailored Meals or Clinically Appropriate Home Delivered Meals.</a:t>
            </a:r>
            <a:endParaRPr lang="en-US"/>
          </a:p>
          <a:p>
            <a:br>
              <a:rPr lang="en-US" dirty="0"/>
            </a:br>
            <a:endParaRPr lang="en-US"/>
          </a:p>
          <a:p>
            <a:endParaRPr lang="en-US"/>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7</a:t>
            </a:fld>
            <a:endParaRPr lang="en-US"/>
          </a:p>
        </p:txBody>
      </p:sp>
    </p:spTree>
    <p:extLst>
      <p:ext uri="{BB962C8B-B14F-4D97-AF65-F5344CB8AC3E}">
        <p14:creationId xmlns:p14="http://schemas.microsoft.com/office/powerpoint/2010/main" val="333749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474118"/>
            <a:ext cx="10804367" cy="600542"/>
          </a:xfrm>
        </p:spPr>
        <p:txBody>
          <a:bodyPr>
            <a:noAutofit/>
          </a:bodyPr>
          <a:lstStyle/>
          <a:p>
            <a:r>
              <a:rPr lang="en-US" dirty="0">
                <a:solidFill>
                  <a:srgbClr val="00A892"/>
                </a:solidFill>
                <a:latin typeface="Lucida Sans"/>
                <a:ea typeface="Tahoma"/>
                <a:cs typeface="Tahoma"/>
              </a:rPr>
              <a:t>Medically Tailored or Clinically Appropriate Food </a:t>
            </a:r>
            <a:r>
              <a:rPr lang="en-US">
                <a:solidFill>
                  <a:srgbClr val="00A892"/>
                </a:solidFill>
                <a:latin typeface="Lucida Sans"/>
                <a:ea typeface="Tahoma"/>
                <a:cs typeface="Tahoma"/>
              </a:rPr>
              <a:t>Prescriptions Service Restrictions</a:t>
            </a:r>
            <a:endParaRPr lang="en-US"/>
          </a:p>
        </p:txBody>
      </p:sp>
      <p:sp>
        <p:nvSpPr>
          <p:cNvPr id="3" name="Content Placeholder 2">
            <a:extLst>
              <a:ext uri="{FF2B5EF4-FFF2-40B4-BE49-F238E27FC236}">
                <a16:creationId xmlns:a16="http://schemas.microsoft.com/office/drawing/2014/main" id="{F9E71856-79D7-8FB7-C61E-5EAD2FC7E946}"/>
              </a:ext>
            </a:extLst>
          </p:cNvPr>
          <p:cNvSpPr>
            <a:spLocks noGrp="1"/>
          </p:cNvSpPr>
          <p:nvPr>
            <p:ph idx="1"/>
          </p:nvPr>
        </p:nvSpPr>
        <p:spPr>
          <a:xfrm>
            <a:off x="373042" y="1346582"/>
            <a:ext cx="11125441" cy="4909472"/>
          </a:xfrm>
        </p:spPr>
        <p:txBody>
          <a:bodyPr vert="horz" lIns="91440" tIns="45720" rIns="91440" bIns="45720" rtlCol="0" anchor="t">
            <a:normAutofit/>
          </a:bodyPr>
          <a:lstStyle/>
          <a:p>
            <a:pPr marL="342900" indent="-342900">
              <a:buChar char="•"/>
            </a:pPr>
            <a:r>
              <a:rPr lang="en-US">
                <a:latin typeface="Lucida Sans"/>
                <a:ea typeface="Tahoma"/>
                <a:cs typeface="Tahoma"/>
              </a:rPr>
              <a:t>Pregnant or postpartum Members may receive services either throughout their pregnancy and up to 12 months postpartum, or for up to 6 months. Services may be renewed for up to 6 months if clinical and social needs factors still apply. For the latter option, the timing of eligibility determination during pregnancy or postpartum period does not affect the allowable duration of benefit. The intervention may apply to subsequent pregnancies/postpartum periods during the demonstration period if the Member meets the needs-based clinical criteria at the time of the subsequent pregnancies/postpartum periods. </a:t>
            </a:r>
            <a:endParaRPr lang="en-US"/>
          </a:p>
          <a:p>
            <a:br>
              <a:rPr lang="en-US" dirty="0"/>
            </a:br>
            <a:endParaRPr lang="en-US"/>
          </a:p>
          <a:p>
            <a:endParaRPr lang="en-US"/>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8</a:t>
            </a:fld>
            <a:endParaRPr lang="en-US"/>
          </a:p>
        </p:txBody>
      </p:sp>
    </p:spTree>
    <p:extLst>
      <p:ext uri="{BB962C8B-B14F-4D97-AF65-F5344CB8AC3E}">
        <p14:creationId xmlns:p14="http://schemas.microsoft.com/office/powerpoint/2010/main" val="3644415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32BE-198B-2E81-B149-F16F907DD5B9}"/>
              </a:ext>
            </a:extLst>
          </p:cNvPr>
          <p:cNvSpPr>
            <a:spLocks noGrp="1"/>
          </p:cNvSpPr>
          <p:nvPr>
            <p:ph type="title"/>
          </p:nvPr>
        </p:nvSpPr>
        <p:spPr>
          <a:xfrm>
            <a:off x="172329" y="988170"/>
            <a:ext cx="11846515" cy="544513"/>
          </a:xfrm>
        </p:spPr>
        <p:txBody>
          <a:bodyPr>
            <a:normAutofit fontScale="90000"/>
          </a:bodyPr>
          <a:lstStyle/>
          <a:p>
            <a:r>
              <a:rPr lang="en-US" dirty="0">
                <a:latin typeface="Lucida Sans"/>
                <a:ea typeface="Tahoma"/>
                <a:cs typeface="Tahoma"/>
              </a:rPr>
              <a:t>Households Guidance for Navigation to Nutrition Enhanced HRSN Services</a:t>
            </a:r>
            <a:endParaRPr lang="en-US" dirty="0"/>
          </a:p>
        </p:txBody>
      </p:sp>
      <p:graphicFrame>
        <p:nvGraphicFramePr>
          <p:cNvPr id="6" name="Content Placeholder 5">
            <a:extLst>
              <a:ext uri="{FF2B5EF4-FFF2-40B4-BE49-F238E27FC236}">
                <a16:creationId xmlns:a16="http://schemas.microsoft.com/office/drawing/2014/main" id="{DFB4935D-1375-9125-C0CC-F04C433E18CB}"/>
              </a:ext>
            </a:extLst>
          </p:cNvPr>
          <p:cNvGraphicFramePr>
            <a:graphicFrameLocks noGrp="1"/>
          </p:cNvGraphicFramePr>
          <p:nvPr>
            <p:ph idx="1"/>
            <p:extLst>
              <p:ext uri="{D42A27DB-BD31-4B8C-83A1-F6EECF244321}">
                <p14:modId xmlns:p14="http://schemas.microsoft.com/office/powerpoint/2010/main" val="2586316527"/>
              </p:ext>
            </p:extLst>
          </p:nvPr>
        </p:nvGraphicFramePr>
        <p:xfrm>
          <a:off x="251012" y="1629430"/>
          <a:ext cx="11703322" cy="2651760"/>
        </p:xfrm>
        <a:graphic>
          <a:graphicData uri="http://schemas.openxmlformats.org/drawingml/2006/table">
            <a:tbl>
              <a:tblPr firstRow="1" bandRow="1">
                <a:tableStyleId>{5C22544A-7EE6-4342-B048-85BDC9FD1C3A}</a:tableStyleId>
              </a:tblPr>
              <a:tblGrid>
                <a:gridCol w="1577835">
                  <a:extLst>
                    <a:ext uri="{9D8B030D-6E8A-4147-A177-3AD203B41FA5}">
                      <a16:colId xmlns:a16="http://schemas.microsoft.com/office/drawing/2014/main" val="1542931933"/>
                    </a:ext>
                  </a:extLst>
                </a:gridCol>
                <a:gridCol w="3180520">
                  <a:extLst>
                    <a:ext uri="{9D8B030D-6E8A-4147-A177-3AD203B41FA5}">
                      <a16:colId xmlns:a16="http://schemas.microsoft.com/office/drawing/2014/main" val="1463486701"/>
                    </a:ext>
                  </a:extLst>
                </a:gridCol>
                <a:gridCol w="6944967">
                  <a:extLst>
                    <a:ext uri="{9D8B030D-6E8A-4147-A177-3AD203B41FA5}">
                      <a16:colId xmlns:a16="http://schemas.microsoft.com/office/drawing/2014/main" val="67111431"/>
                    </a:ext>
                  </a:extLst>
                </a:gridCol>
              </a:tblGrid>
              <a:tr h="370840">
                <a:tc>
                  <a:txBody>
                    <a:bodyPr/>
                    <a:lstStyle/>
                    <a:p>
                      <a:r>
                        <a:rPr lang="en-US" sz="1800" dirty="0">
                          <a:latin typeface="Lucida Sans"/>
                        </a:rPr>
                        <a:t>Service Category</a:t>
                      </a:r>
                    </a:p>
                  </a:txBody>
                  <a:tcPr/>
                </a:tc>
                <a:tc>
                  <a:txBody>
                    <a:bodyPr/>
                    <a:lstStyle/>
                    <a:p>
                      <a:r>
                        <a:rPr lang="en-US" sz="1800" dirty="0">
                          <a:latin typeface="Lucida Sans"/>
                        </a:rPr>
                        <a:t>Services</a:t>
                      </a:r>
                    </a:p>
                  </a:txBody>
                  <a:tcPr/>
                </a:tc>
                <a:tc>
                  <a:txBody>
                    <a:bodyPr/>
                    <a:lstStyle/>
                    <a:p>
                      <a:r>
                        <a:rPr lang="en-US" sz="1800" dirty="0">
                          <a:latin typeface="Lucida Sans"/>
                        </a:rPr>
                        <a:t>Potential OHIP Guidance (Based on HRSN Fee Schedule v2)</a:t>
                      </a:r>
                    </a:p>
                  </a:txBody>
                  <a:tcPr/>
                </a:tc>
                <a:extLst>
                  <a:ext uri="{0D108BD9-81ED-4DB2-BD59-A6C34878D82A}">
                    <a16:rowId xmlns:a16="http://schemas.microsoft.com/office/drawing/2014/main" val="2816789724"/>
                  </a:ext>
                </a:extLst>
              </a:tr>
              <a:tr h="370840">
                <a:tc>
                  <a:txBody>
                    <a:bodyPr/>
                    <a:lstStyle/>
                    <a:p>
                      <a:pPr>
                        <a:buNone/>
                      </a:pPr>
                      <a:r>
                        <a:rPr lang="en-US" sz="1800"/>
                        <a:t>Nutrition</a:t>
                      </a:r>
                    </a:p>
                  </a:txBody>
                  <a:tcPr marL="0" marR="0" marT="0" marB="0" horzOverflow="overflow"/>
                </a:tc>
                <a:tc>
                  <a:txBody>
                    <a:bodyPr/>
                    <a:lstStyle/>
                    <a:p>
                      <a:pPr lvl="0">
                        <a:buNone/>
                      </a:pPr>
                      <a:r>
                        <a:rPr lang="en-US" sz="1800" b="0" i="0" u="none" strike="noStrike" noProof="0" dirty="0"/>
                        <a:t>Medically Tailored or Nutritionally Appropriate Food Prescriptions </a:t>
                      </a:r>
                      <a:endParaRPr lang="en-US" sz="1800"/>
                    </a:p>
                  </a:txBody>
                  <a:tcPr/>
                </a:tc>
                <a:tc>
                  <a:txBody>
                    <a:bodyPr/>
                    <a:lstStyle/>
                    <a:p>
                      <a:pPr lvl="0">
                        <a:buNone/>
                      </a:pPr>
                      <a:r>
                        <a:rPr lang="en-US" sz="1800" b="0" i="0" u="none" strike="noStrike" noProof="0" dirty="0"/>
                        <a:t>OHIP has set household-level ranges based on the number of Members in a household who are eligible for Medically Tailored or Nutritionally Appropriate Food Prescriptions. As part of the Enhanced HRSN Care Management process, the Social Care Navigator will determine how many Members in a household will receive Medically Tailored or Nutritionally Appropriate Food Prescriptions. </a:t>
                      </a:r>
                      <a:endParaRPr lang="en-US" sz="1800"/>
                    </a:p>
                  </a:txBody>
                  <a:tcPr/>
                </a:tc>
                <a:extLst>
                  <a:ext uri="{0D108BD9-81ED-4DB2-BD59-A6C34878D82A}">
                    <a16:rowId xmlns:a16="http://schemas.microsoft.com/office/drawing/2014/main" val="2331428271"/>
                  </a:ext>
                </a:extLst>
              </a:tr>
            </a:tbl>
          </a:graphicData>
        </a:graphic>
      </p:graphicFrame>
      <p:sp>
        <p:nvSpPr>
          <p:cNvPr id="4" name="Footer Placeholder 3">
            <a:extLst>
              <a:ext uri="{FF2B5EF4-FFF2-40B4-BE49-F238E27FC236}">
                <a16:creationId xmlns:a16="http://schemas.microsoft.com/office/drawing/2014/main" id="{0D5A3D9C-EFBE-96DF-7FFE-DE87E3B7F5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AC1DF6-C08B-D7FB-BFE0-98E2923E7E9F}"/>
              </a:ext>
            </a:extLst>
          </p:cNvPr>
          <p:cNvSpPr>
            <a:spLocks noGrp="1"/>
          </p:cNvSpPr>
          <p:nvPr>
            <p:ph type="sldNum" sz="quarter" idx="12"/>
          </p:nvPr>
        </p:nvSpPr>
        <p:spPr/>
        <p:txBody>
          <a:bodyPr/>
          <a:lstStyle/>
          <a:p>
            <a:fld id="{046ED92C-19EC-4894-A451-DBF4F06AE3FB}" type="slidenum">
              <a:rPr lang="en-US" smtClean="0"/>
              <a:t>9</a:t>
            </a:fld>
            <a:endParaRPr lang="en-US"/>
          </a:p>
        </p:txBody>
      </p:sp>
    </p:spTree>
    <p:extLst>
      <p:ext uri="{BB962C8B-B14F-4D97-AF65-F5344CB8AC3E}">
        <p14:creationId xmlns:p14="http://schemas.microsoft.com/office/powerpoint/2010/main" val="1906968753"/>
      </p:ext>
    </p:extLst>
  </p:cSld>
  <p:clrMapOvr>
    <a:masterClrMapping/>
  </p:clrMapOvr>
</p:sld>
</file>

<file path=ppt/theme/theme1.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15</Slides>
  <Notes>1</Notes>
  <HiddenSlides>0</HiddenSlide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Office Theme</vt:lpstr>
      <vt:lpstr>PowerPoint Presentation</vt:lpstr>
      <vt:lpstr>Confidentiality Statement</vt:lpstr>
      <vt:lpstr>Enhanced HRSN Nutrition Services</vt:lpstr>
      <vt:lpstr>Nutrition Screening Question and Social Risk Factors</vt:lpstr>
      <vt:lpstr>Member Eligibility for Medically Tailored or Nutritionally Appropriate Food Prescriptions</vt:lpstr>
      <vt:lpstr>Medically Tailored or Clinically Appropriate Food Prescriptions</vt:lpstr>
      <vt:lpstr>Medically Tailored or Clinically Appropriate Food Prescriptions Service Restrictions</vt:lpstr>
      <vt:lpstr>Medically Tailored or Clinically Appropriate Food Prescriptions Service Restrictions</vt:lpstr>
      <vt:lpstr>Households Guidance for Navigation to Nutrition Enhanced HRSN Services</vt:lpstr>
      <vt:lpstr>Considerations for Navigating Members to Nutrition Enhanced HRSN Services</vt:lpstr>
      <vt:lpstr>Medically Tailored or Nutritionally Appropriate Food Prescriptions Workflow</vt:lpstr>
      <vt:lpstr>Reimbursement for HRSN Service Provision</vt:lpstr>
      <vt:lpstr>Medically Tailored or  Clinically Appropriate Food Prescriptions Reimbursement</vt:lpstr>
      <vt:lpstr>Additional Reimbursement Information- Households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744</cp:revision>
  <dcterms:created xsi:type="dcterms:W3CDTF">2024-12-06T19:52:35Z</dcterms:created>
  <dcterms:modified xsi:type="dcterms:W3CDTF">2025-01-13T18:09:10Z</dcterms:modified>
</cp:coreProperties>
</file>