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Lst>
  <p:notesMasterIdLst>
    <p:notesMasterId r:id="rId17"/>
  </p:notesMasterIdLst>
  <p:sldIdLst>
    <p:sldId id="4450" r:id="rId3"/>
    <p:sldId id="4463" r:id="rId4"/>
    <p:sldId id="4449" r:id="rId5"/>
    <p:sldId id="4448" r:id="rId6"/>
    <p:sldId id="4453" r:id="rId7"/>
    <p:sldId id="4446" r:id="rId8"/>
    <p:sldId id="4458" r:id="rId9"/>
    <p:sldId id="4445" r:id="rId10"/>
    <p:sldId id="376" r:id="rId11"/>
    <p:sldId id="371" r:id="rId12"/>
    <p:sldId id="4444" r:id="rId13"/>
    <p:sldId id="317" r:id="rId14"/>
    <p:sldId id="4443" r:id="rId15"/>
    <p:sldId id="444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B339DF-3756-2C50-EBAE-F1ACB0EDEB11}" name="Monica Christian" initials="MC" userId="S::mchristian@carecompassnetwork.org::9f505002-4c35-491d-b442-464ef02bb2f7" providerId="AD"/>
  <p188:author id="{8D42A7F7-1246-9307-88C4-4A8E44405748}" name="Kathleen Blaine" initials="KB" userId="S::kblaine@carecompassnetwork.org::72f23e56-3675-4471-99af-71fcfe91515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36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B93328-4F50-181D-222A-CB412C5EC065}" v="10" dt="2025-01-13T17:13:26.5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572162-7263-499D-9374-F6D9DD53612F}" type="datetimeFigureOut">
              <a:t>1/13/2025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24A72-D9D9-4D4E-9648-6B563513B8DE}" type="slidenum">
              <a:t>‹#›</a:t>
            </a:fld>
            <a:endParaRPr lang="en-US"/>
          </a:p>
        </p:txBody>
      </p:sp>
    </p:spTree>
    <p:extLst>
      <p:ext uri="{BB962C8B-B14F-4D97-AF65-F5344CB8AC3E}">
        <p14:creationId xmlns:p14="http://schemas.microsoft.com/office/powerpoint/2010/main" val="138405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changed</a:t>
            </a:r>
          </a:p>
        </p:txBody>
      </p:sp>
      <p:sp>
        <p:nvSpPr>
          <p:cNvPr id="4" name="Slide Number Placeholder 3"/>
          <p:cNvSpPr>
            <a:spLocks noGrp="1"/>
          </p:cNvSpPr>
          <p:nvPr>
            <p:ph type="sldNum" sz="quarter" idx="5"/>
          </p:nvPr>
        </p:nvSpPr>
        <p:spPr/>
        <p:txBody>
          <a:bodyPr/>
          <a:lstStyle/>
          <a:p>
            <a:fld id="{38756453-B917-4963-8F8D-07A1E8323B9D}" type="slidenum">
              <a:rPr lang="en-US" smtClean="0"/>
              <a:t>13</a:t>
            </a:fld>
            <a:endParaRPr lang="en-US"/>
          </a:p>
        </p:txBody>
      </p:sp>
    </p:spTree>
    <p:extLst>
      <p:ext uri="{BB962C8B-B14F-4D97-AF65-F5344CB8AC3E}">
        <p14:creationId xmlns:p14="http://schemas.microsoft.com/office/powerpoint/2010/main" val="2541331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eal Divider Slide with Logo Mar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83E337D-C131-478C-A591-51E08419B26A}"/>
              </a:ext>
            </a:extLst>
          </p:cNvPr>
          <p:cNvSpPr>
            <a:spLocks noGrp="1"/>
          </p:cNvSpPr>
          <p:nvPr>
            <p:ph type="dt" sz="half" idx="10"/>
          </p:nvPr>
        </p:nvSpPr>
        <p:spPr/>
        <p:txBody>
          <a:bodyPr/>
          <a:lstStyle/>
          <a:p>
            <a:fld id="{31FA929F-165D-4778-80D3-139E34FA4A46}" type="datetime1">
              <a:rPr lang="en-US" smtClean="0"/>
              <a:t>1/13/2025</a:t>
            </a:fld>
            <a:endParaRPr lang="en-US"/>
          </a:p>
        </p:txBody>
      </p:sp>
      <p:sp>
        <p:nvSpPr>
          <p:cNvPr id="5" name="Slide Number Placeholder 4">
            <a:extLst>
              <a:ext uri="{FF2B5EF4-FFF2-40B4-BE49-F238E27FC236}">
                <a16:creationId xmlns:a16="http://schemas.microsoft.com/office/drawing/2014/main" id="{3A092C61-A84C-49D5-BEEF-7AD6BBD703AD}"/>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Rectangle 5">
            <a:extLst>
              <a:ext uri="{FF2B5EF4-FFF2-40B4-BE49-F238E27FC236}">
                <a16:creationId xmlns:a16="http://schemas.microsoft.com/office/drawing/2014/main" id="{A867C1D7-6D0F-4DCE-AF3A-873400380CED}"/>
              </a:ext>
            </a:extLst>
          </p:cNvPr>
          <p:cNvSpPr/>
          <p:nvPr userDrawn="1"/>
        </p:nvSpPr>
        <p:spPr>
          <a:xfrm>
            <a:off x="0" y="0"/>
            <a:ext cx="12192000" cy="6858000"/>
          </a:xfrm>
          <a:prstGeom prst="rect">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F54383B5-34FD-4158-963E-263357A7EA20}"/>
              </a:ext>
            </a:extLst>
          </p:cNvPr>
          <p:cNvSpPr>
            <a:spLocks noGrp="1"/>
          </p:cNvSpPr>
          <p:nvPr>
            <p:ph type="body" sz="quarter" idx="13"/>
          </p:nvPr>
        </p:nvSpPr>
        <p:spPr>
          <a:xfrm>
            <a:off x="5961720" y="2563761"/>
            <a:ext cx="4641850" cy="1730477"/>
          </a:xfrm>
        </p:spPr>
        <p:txBody>
          <a:bodyPr>
            <a:normAutofit/>
          </a:bodyPr>
          <a:lstStyle>
            <a:lvl1pPr>
              <a:defRPr sz="3600">
                <a:solidFill>
                  <a:schemeClr val="bg1"/>
                </a:solidFill>
              </a:defRPr>
            </a:lvl1pPr>
          </a:lstStyle>
          <a:p>
            <a:pPr lvl="0"/>
            <a:r>
              <a:rPr lang="en-US"/>
              <a:t>Click to edit Master text styles</a:t>
            </a:r>
          </a:p>
        </p:txBody>
      </p:sp>
      <p:pic>
        <p:nvPicPr>
          <p:cNvPr id="2" name="Picture 1">
            <a:extLst>
              <a:ext uri="{FF2B5EF4-FFF2-40B4-BE49-F238E27FC236}">
                <a16:creationId xmlns:a16="http://schemas.microsoft.com/office/drawing/2014/main" id="{A38924E7-284C-F4B7-D8DD-0EB0AFAED6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74200"/>
          <a:stretch/>
        </p:blipFill>
        <p:spPr>
          <a:xfrm>
            <a:off x="1342978" y="1874273"/>
            <a:ext cx="3275764" cy="3109452"/>
          </a:xfrm>
          <a:prstGeom prst="rect">
            <a:avLst/>
          </a:prstGeom>
        </p:spPr>
      </p:pic>
    </p:spTree>
    <p:extLst>
      <p:ext uri="{BB962C8B-B14F-4D97-AF65-F5344CB8AC3E}">
        <p14:creationId xmlns:p14="http://schemas.microsoft.com/office/powerpoint/2010/main" val="100957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84134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1/13/2025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144996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1/13/2025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40488363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1/13/2025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720" r:id="rId1"/>
    <p:sldLayoutId id="2147483672" r:id="rId2"/>
    <p:sldLayoutId id="2147483721" r:id="rId3"/>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1/13/2025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677" r:id="rId1"/>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health.ny.gov/health_care/medicaid/redesign/sdh/scn/index.htm"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55000" lnSpcReduction="20000"/>
          </a:bodyPr>
          <a:lstStyle/>
          <a:p>
            <a:r>
              <a:rPr lang="en-US" dirty="0">
                <a:latin typeface="Lucida Sans"/>
                <a:ea typeface="Tahoma"/>
                <a:cs typeface="Tahoma"/>
              </a:rPr>
              <a:t>Enhanced HRSN Nutrition:</a:t>
            </a:r>
            <a:endParaRPr lang="en-US" dirty="0"/>
          </a:p>
          <a:p>
            <a:r>
              <a:rPr lang="en-US" dirty="0">
                <a:latin typeface="Lucida Sans"/>
                <a:ea typeface="Tahoma"/>
                <a:cs typeface="Tahoma"/>
              </a:rPr>
              <a:t>Clinically Appropriate Home Delivered Meals</a:t>
            </a:r>
            <a:endParaRPr lang="en-US" dirty="0"/>
          </a:p>
        </p:txBody>
      </p:sp>
      <p:sp>
        <p:nvSpPr>
          <p:cNvPr id="3" name="TextBox 2">
            <a:extLst>
              <a:ext uri="{FF2B5EF4-FFF2-40B4-BE49-F238E27FC236}">
                <a16:creationId xmlns:a16="http://schemas.microsoft.com/office/drawing/2014/main" id="{6A31E36C-A946-8F44-F91A-C861A6D6FDA6}"/>
              </a:ext>
            </a:extLst>
          </p:cNvPr>
          <p:cNvSpPr txBox="1"/>
          <p:nvPr/>
        </p:nvSpPr>
        <p:spPr>
          <a:xfrm>
            <a:off x="90236" y="5233737"/>
            <a:ext cx="2035342" cy="2707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ea typeface="Tahoma"/>
                <a:cs typeface="Tahoma"/>
              </a:rPr>
              <a:t>Updated 1/13/25</a:t>
            </a:r>
            <a:endParaRPr lang="en-US"/>
          </a:p>
        </p:txBody>
      </p:sp>
    </p:spTree>
    <p:extLst>
      <p:ext uri="{BB962C8B-B14F-4D97-AF65-F5344CB8AC3E}">
        <p14:creationId xmlns:p14="http://schemas.microsoft.com/office/powerpoint/2010/main" val="4053962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BF9A0-BD55-FD03-9D94-AB53C074470F}"/>
              </a:ext>
            </a:extLst>
          </p:cNvPr>
          <p:cNvSpPr>
            <a:spLocks noGrp="1"/>
          </p:cNvSpPr>
          <p:nvPr>
            <p:ph type="title"/>
          </p:nvPr>
        </p:nvSpPr>
        <p:spPr>
          <a:xfrm>
            <a:off x="228359" y="674405"/>
            <a:ext cx="8876957" cy="544513"/>
          </a:xfrm>
        </p:spPr>
        <p:txBody>
          <a:bodyPr>
            <a:normAutofit fontScale="90000"/>
          </a:bodyPr>
          <a:lstStyle/>
          <a:p>
            <a:r>
              <a:rPr lang="en-US">
                <a:latin typeface="Lucida Sans"/>
                <a:ea typeface="Tahoma"/>
                <a:cs typeface="Tahoma"/>
              </a:rPr>
              <a:t>Considerations for Navigating Members to Nutrition Enhanced HRSN Services</a:t>
            </a:r>
            <a:endParaRPr lang="en-US"/>
          </a:p>
        </p:txBody>
      </p:sp>
      <p:sp>
        <p:nvSpPr>
          <p:cNvPr id="3" name="Content Placeholder 2">
            <a:extLst>
              <a:ext uri="{FF2B5EF4-FFF2-40B4-BE49-F238E27FC236}">
                <a16:creationId xmlns:a16="http://schemas.microsoft.com/office/drawing/2014/main" id="{56733ACE-CC49-7399-339C-AF47FBF9A5CD}"/>
              </a:ext>
            </a:extLst>
          </p:cNvPr>
          <p:cNvSpPr>
            <a:spLocks noGrp="1"/>
          </p:cNvSpPr>
          <p:nvPr>
            <p:ph idx="1"/>
          </p:nvPr>
        </p:nvSpPr>
        <p:spPr>
          <a:xfrm>
            <a:off x="228358" y="1380215"/>
            <a:ext cx="4267442" cy="4102649"/>
          </a:xfrm>
        </p:spPr>
        <p:txBody>
          <a:bodyPr vert="horz" lIns="91440" tIns="45720" rIns="91440" bIns="45720" rtlCol="0" anchor="t">
            <a:normAutofit fontScale="77500" lnSpcReduction="20000"/>
          </a:bodyPr>
          <a:lstStyle/>
          <a:p>
            <a:r>
              <a:rPr lang="en-US" dirty="0">
                <a:latin typeface="Lucida Sans"/>
                <a:ea typeface="Tahoma"/>
                <a:cs typeface="Tahoma"/>
              </a:rPr>
              <a:t>When navigating Members to Enhanced HRSN Services, Navigators should determine the type of nutrition services that are appropriate for each Member based on their unique needs and eligibility criteria. </a:t>
            </a:r>
            <a:endParaRPr lang="en-US" dirty="0"/>
          </a:p>
          <a:p>
            <a:endParaRPr lang="en-US" dirty="0">
              <a:latin typeface="Lucida Sans"/>
              <a:ea typeface="Tahoma"/>
              <a:cs typeface="Tahoma"/>
            </a:endParaRPr>
          </a:p>
          <a:p>
            <a:r>
              <a:rPr lang="en-US" dirty="0">
                <a:latin typeface="Lucida Sans"/>
                <a:ea typeface="Tahoma"/>
                <a:cs typeface="Tahoma"/>
              </a:rPr>
              <a:t>During the Eligibility Assessment, for Members who are eligible for BOTH prepared meals (medically tailored meals or clinically appropriate meals) and groceries (food prescriptions, food vouchers, or pantry stocking), Navigators are encouraged to ask additional follow-up questions.</a:t>
            </a:r>
            <a:endParaRPr lang="en-US"/>
          </a:p>
        </p:txBody>
      </p:sp>
      <p:sp>
        <p:nvSpPr>
          <p:cNvPr id="4" name="Footer Placeholder 3">
            <a:extLst>
              <a:ext uri="{FF2B5EF4-FFF2-40B4-BE49-F238E27FC236}">
                <a16:creationId xmlns:a16="http://schemas.microsoft.com/office/drawing/2014/main" id="{438520AF-29F7-8EC3-47F0-D10D88E982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94414A-C556-4178-C799-C934D8B96AF7}"/>
              </a:ext>
            </a:extLst>
          </p:cNvPr>
          <p:cNvSpPr>
            <a:spLocks noGrp="1"/>
          </p:cNvSpPr>
          <p:nvPr>
            <p:ph type="sldNum" sz="quarter" idx="12"/>
          </p:nvPr>
        </p:nvSpPr>
        <p:spPr/>
        <p:txBody>
          <a:bodyPr/>
          <a:lstStyle/>
          <a:p>
            <a:fld id="{046ED92C-19EC-4894-A451-DBF4F06AE3FB}" type="slidenum">
              <a:rPr lang="en-US" smtClean="0"/>
              <a:t>10</a:t>
            </a:fld>
            <a:endParaRPr lang="en-US"/>
          </a:p>
        </p:txBody>
      </p:sp>
      <p:pic>
        <p:nvPicPr>
          <p:cNvPr id="6" name="Picture 5" descr="A diagram of a health care worker&#10;&#10;Description automatically generated">
            <a:extLst>
              <a:ext uri="{FF2B5EF4-FFF2-40B4-BE49-F238E27FC236}">
                <a16:creationId xmlns:a16="http://schemas.microsoft.com/office/drawing/2014/main" id="{4D24287A-86D4-AF2D-9891-BD281A432354}"/>
              </a:ext>
            </a:extLst>
          </p:cNvPr>
          <p:cNvPicPr>
            <a:picLocks noChangeAspect="1"/>
          </p:cNvPicPr>
          <p:nvPr/>
        </p:nvPicPr>
        <p:blipFill>
          <a:blip r:embed="rId2"/>
          <a:stretch>
            <a:fillRect/>
          </a:stretch>
        </p:blipFill>
        <p:spPr>
          <a:xfrm>
            <a:off x="4500563" y="1657756"/>
            <a:ext cx="7381875" cy="3733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97438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28358" y="290852"/>
            <a:ext cx="10794722" cy="503491"/>
          </a:xfrm>
        </p:spPr>
        <p:txBody>
          <a:bodyPr>
            <a:noAutofit/>
          </a:bodyPr>
          <a:lstStyle/>
          <a:p>
            <a:r>
              <a:rPr lang="en-US" sz="2000" dirty="0">
                <a:solidFill>
                  <a:srgbClr val="00A892"/>
                </a:solidFill>
                <a:latin typeface="Lucida Sans"/>
                <a:ea typeface="Tahoma"/>
                <a:cs typeface="Tahoma"/>
              </a:rPr>
              <a:t>Clinically Appropriate Home Delivered Meals Workflow</a:t>
            </a:r>
            <a:endParaRPr lang="en-US" sz="2000" dirty="0"/>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11</a:t>
            </a:fld>
            <a:endParaRPr lang="en-US"/>
          </a:p>
        </p:txBody>
      </p:sp>
      <p:pic>
        <p:nvPicPr>
          <p:cNvPr id="3" name="Picture 2" descr="A diagram of a service&#10;&#10;Description automatically generated">
            <a:extLst>
              <a:ext uri="{FF2B5EF4-FFF2-40B4-BE49-F238E27FC236}">
                <a16:creationId xmlns:a16="http://schemas.microsoft.com/office/drawing/2014/main" id="{1BBE6174-9FE8-B99C-4555-E30E28112DA3}"/>
              </a:ext>
            </a:extLst>
          </p:cNvPr>
          <p:cNvPicPr>
            <a:picLocks noChangeAspect="1"/>
          </p:cNvPicPr>
          <p:nvPr/>
        </p:nvPicPr>
        <p:blipFill>
          <a:blip r:embed="rId2"/>
          <a:stretch>
            <a:fillRect/>
          </a:stretch>
        </p:blipFill>
        <p:spPr>
          <a:xfrm>
            <a:off x="1480835" y="1000880"/>
            <a:ext cx="9267264" cy="48786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41935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8327-ED09-CF71-0811-1535B203F194}"/>
              </a:ext>
            </a:extLst>
          </p:cNvPr>
          <p:cNvSpPr>
            <a:spLocks noGrp="1"/>
          </p:cNvSpPr>
          <p:nvPr>
            <p:ph type="title"/>
          </p:nvPr>
        </p:nvSpPr>
        <p:spPr>
          <a:xfrm>
            <a:off x="228359" y="136523"/>
            <a:ext cx="7733956" cy="544513"/>
          </a:xfrm>
        </p:spPr>
        <p:txBody>
          <a:bodyPr>
            <a:normAutofit fontScale="90000"/>
          </a:bodyPr>
          <a:lstStyle/>
          <a:p>
            <a:r>
              <a:rPr lang="en-US" dirty="0">
                <a:latin typeface="Lucida Sans"/>
                <a:ea typeface="Tahoma"/>
                <a:cs typeface="Tahoma"/>
              </a:rPr>
              <a:t>Reimbursement for HRSN Service Provision</a:t>
            </a:r>
            <a:endParaRPr lang="en-US" dirty="0"/>
          </a:p>
        </p:txBody>
      </p:sp>
      <p:sp>
        <p:nvSpPr>
          <p:cNvPr id="3" name="Content Placeholder 2">
            <a:extLst>
              <a:ext uri="{FF2B5EF4-FFF2-40B4-BE49-F238E27FC236}">
                <a16:creationId xmlns:a16="http://schemas.microsoft.com/office/drawing/2014/main" id="{52786E6E-0EC5-77C0-540F-3421E66FA190}"/>
              </a:ext>
            </a:extLst>
          </p:cNvPr>
          <p:cNvSpPr>
            <a:spLocks noGrp="1"/>
          </p:cNvSpPr>
          <p:nvPr>
            <p:ph idx="1"/>
          </p:nvPr>
        </p:nvSpPr>
        <p:spPr>
          <a:xfrm>
            <a:off x="228358" y="867992"/>
            <a:ext cx="11125441" cy="4909472"/>
          </a:xfrm>
        </p:spPr>
        <p:txBody>
          <a:bodyPr vert="horz" lIns="91440" tIns="45720" rIns="91440" bIns="45720" rtlCol="0" anchor="t">
            <a:noAutofit/>
          </a:bodyPr>
          <a:lstStyle/>
          <a:p>
            <a:r>
              <a:rPr lang="en-US" sz="1500" dirty="0">
                <a:latin typeface="Lucida Sans"/>
                <a:ea typeface="Tahoma"/>
                <a:cs typeface="Tahoma"/>
              </a:rPr>
              <a:t>Service providers may bill and be reimbursed for services delivered in accordance with the regional fee schedule established by the SCN Lead Entity. HRSN service providers may be paid for screening and services delivered if…</a:t>
            </a:r>
            <a:endParaRPr lang="en-US" sz="1500" dirty="0"/>
          </a:p>
          <a:p>
            <a:pPr marL="342900" indent="-342900">
              <a:buChar char="•"/>
            </a:pPr>
            <a:r>
              <a:rPr lang="en-US" sz="1500" b="1" dirty="0">
                <a:latin typeface="Lucida Sans"/>
                <a:ea typeface="Tahoma"/>
                <a:cs typeface="Tahoma"/>
              </a:rPr>
              <a:t>They are contracted with the SCN Lead Entity</a:t>
            </a:r>
            <a:endParaRPr lang="en-US" sz="1500" b="1"/>
          </a:p>
          <a:p>
            <a:pPr marL="342900" indent="-342900">
              <a:buChar char="•"/>
            </a:pPr>
            <a:r>
              <a:rPr lang="en-US" sz="1500" b="1" dirty="0">
                <a:latin typeface="Lucida Sans"/>
                <a:ea typeface="Tahoma"/>
                <a:cs typeface="Tahoma"/>
              </a:rPr>
              <a:t>Member was referred to the HRSN service provider through the SCN referral pathway (by a Social Care Navigator using Unite Us) </a:t>
            </a:r>
            <a:endParaRPr lang="en-US" sz="1500" b="1" dirty="0"/>
          </a:p>
          <a:p>
            <a:pPr marL="912495" lvl="1" indent="-342900">
              <a:buFont typeface="Courier New" panose="020B0604020202020204" pitchFamily="34" charset="0"/>
              <a:buChar char="o"/>
            </a:pPr>
            <a:r>
              <a:rPr lang="en-US" sz="1500" dirty="0">
                <a:latin typeface="Lucida Sans"/>
                <a:ea typeface="Tahoma"/>
                <a:cs typeface="Tahoma"/>
              </a:rPr>
              <a:t>If the Member was referred through an alternative pathway outside of the SCN (e.g., through an existing grant program), the provider cannot bill for the services delivered to the SCN and should use existing funding. </a:t>
            </a:r>
            <a:endParaRPr lang="en-US" sz="1500"/>
          </a:p>
          <a:p>
            <a:pPr marL="912495" lvl="1" indent="-342900">
              <a:buFont typeface="Courier New" panose="020B0604020202020204" pitchFamily="34" charset="0"/>
              <a:buChar char="o"/>
            </a:pPr>
            <a:r>
              <a:rPr lang="en-US" sz="1500" dirty="0">
                <a:latin typeface="Lucida Sans"/>
                <a:ea typeface="Tahoma"/>
                <a:cs typeface="Tahoma"/>
              </a:rPr>
              <a:t>If the service provider thinks the Member is eligible for appropriate enhanced HRSN services, the service provider can direct the Member to the SCN Lead Entity to get a referral.</a:t>
            </a:r>
            <a:endParaRPr lang="en-US" sz="1500" dirty="0"/>
          </a:p>
          <a:p>
            <a:pPr marL="342900" indent="-342900">
              <a:buChar char="•"/>
            </a:pPr>
            <a:r>
              <a:rPr lang="en-US" sz="1500" b="1" dirty="0">
                <a:latin typeface="Lucida Sans"/>
                <a:ea typeface="Tahoma"/>
                <a:cs typeface="Tahoma"/>
              </a:rPr>
              <a:t>Member is eligible for the HRSN service as determined by the SCN program; for enhanced HRSN services, eligibility requires Members to be enrolled in Medicaid Managed Care, meet specific enhanced population and clinical criteria, and demonstrate unmet health-related social needs determined by the SCN program</a:t>
            </a:r>
            <a:endParaRPr lang="en-US" sz="1500" b="1"/>
          </a:p>
          <a:p>
            <a:pPr marL="342900" indent="-342900">
              <a:buChar char="•"/>
            </a:pPr>
            <a:r>
              <a:rPr lang="en-US" sz="1500" b="1" dirty="0">
                <a:latin typeface="Lucida Sans"/>
                <a:ea typeface="Tahoma"/>
                <a:cs typeface="Tahoma"/>
              </a:rPr>
              <a:t>Services delivered are among the services approved by the SCN program</a:t>
            </a:r>
            <a:r>
              <a:rPr lang="en-US" sz="1500" dirty="0">
                <a:latin typeface="Lucida Sans"/>
                <a:ea typeface="Tahoma"/>
                <a:cs typeface="Tahoma"/>
              </a:rPr>
              <a:t> (see </a:t>
            </a:r>
            <a:r>
              <a:rPr lang="en-US" sz="1500" dirty="0">
                <a:latin typeface="Lucida Sans"/>
                <a:ea typeface="Tahoma"/>
                <a:cs typeface="Tahoma"/>
                <a:hlinkClick r:id="rId2"/>
              </a:rPr>
              <a:t>https://www.health.ny.gov/health_care/medicaid/redesign/sdh/scn/index.htm</a:t>
            </a:r>
            <a:r>
              <a:rPr lang="en-US" sz="1500" dirty="0">
                <a:latin typeface="Lucida Sans"/>
                <a:ea typeface="Tahoma"/>
                <a:cs typeface="Tahoma"/>
              </a:rPr>
              <a:t>)</a:t>
            </a:r>
            <a:endParaRPr lang="en-US" sz="1500"/>
          </a:p>
          <a:p>
            <a:pPr marL="342900" indent="-342900">
              <a:buChar char="•"/>
            </a:pPr>
            <a:r>
              <a:rPr lang="en-US" sz="1500" b="1" dirty="0">
                <a:latin typeface="Lucida Sans"/>
                <a:ea typeface="Tahoma"/>
                <a:cs typeface="Tahoma"/>
              </a:rPr>
              <a:t>HRSN service provider follows any additional agreed upon terms as outlined in contracts with SCN Lead Entities</a:t>
            </a:r>
            <a:endParaRPr lang="en-US" sz="1500" b="1"/>
          </a:p>
        </p:txBody>
      </p:sp>
      <p:sp>
        <p:nvSpPr>
          <p:cNvPr id="4" name="Footer Placeholder 3">
            <a:extLst>
              <a:ext uri="{FF2B5EF4-FFF2-40B4-BE49-F238E27FC236}">
                <a16:creationId xmlns:a16="http://schemas.microsoft.com/office/drawing/2014/main" id="{4EB010B8-4F4A-0907-2048-3AC859779F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5D853-546A-0CC1-BE91-B25F2D2EB4CF}"/>
              </a:ext>
            </a:extLst>
          </p:cNvPr>
          <p:cNvSpPr>
            <a:spLocks noGrp="1"/>
          </p:cNvSpPr>
          <p:nvPr>
            <p:ph type="sldNum" sz="quarter" idx="12"/>
          </p:nvPr>
        </p:nvSpPr>
        <p:spPr/>
        <p:txBody>
          <a:bodyPr/>
          <a:lstStyle/>
          <a:p>
            <a:fld id="{046ED92C-19EC-4894-A451-DBF4F06AE3FB}" type="slidenum">
              <a:rPr lang="en-US" smtClean="0"/>
              <a:t>12</a:t>
            </a:fld>
            <a:endParaRPr lang="en-US"/>
          </a:p>
        </p:txBody>
      </p:sp>
    </p:spTree>
    <p:extLst>
      <p:ext uri="{BB962C8B-B14F-4D97-AF65-F5344CB8AC3E}">
        <p14:creationId xmlns:p14="http://schemas.microsoft.com/office/powerpoint/2010/main" val="75587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382688" y="387308"/>
            <a:ext cx="11812750" cy="638350"/>
          </a:xfrm>
        </p:spPr>
        <p:txBody>
          <a:bodyPr>
            <a:normAutofit/>
          </a:bodyPr>
          <a:lstStyle/>
          <a:p>
            <a:r>
              <a:rPr lang="en-US" dirty="0">
                <a:latin typeface="Lucida Sans"/>
                <a:ea typeface="Tahoma"/>
                <a:cs typeface="Tahoma"/>
              </a:rPr>
              <a:t>Clinically Appropriate Home Delivered Meals Reimbursement</a:t>
            </a:r>
            <a:endParaRPr lang="en-US" dirty="0"/>
          </a:p>
        </p:txBody>
      </p:sp>
      <p:sp>
        <p:nvSpPr>
          <p:cNvPr id="4" name="Footer Placeholder 3">
            <a:extLst>
              <a:ext uri="{FF2B5EF4-FFF2-40B4-BE49-F238E27FC236}">
                <a16:creationId xmlns:a16="http://schemas.microsoft.com/office/drawing/2014/main" id="{F0716E8F-7386-FDB3-A1D0-56F9BF6A3B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13</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1414193"/>
            <a:ext cx="11125441" cy="4038703"/>
          </a:xfrm>
        </p:spPr>
        <p:txBody>
          <a:bodyPr vert="horz" lIns="91440" tIns="45720" rIns="91440" bIns="45720" rtlCol="0" anchor="t">
            <a:normAutofit fontScale="92500" lnSpcReduction="20000"/>
          </a:bodyPr>
          <a:lstStyle/>
          <a:p>
            <a:pPr marL="342900" indent="-342900">
              <a:buChar char="•"/>
            </a:pPr>
            <a:r>
              <a:rPr lang="en-US" sz="2400" u="sng" dirty="0">
                <a:solidFill>
                  <a:schemeClr val="accent3"/>
                </a:solidFill>
                <a:latin typeface="Lucida Sans"/>
                <a:ea typeface="Tahoma"/>
                <a:cs typeface="Tahoma"/>
              </a:rPr>
              <a:t>Pricing Unit</a:t>
            </a:r>
            <a:r>
              <a:rPr lang="en-US" sz="2400" dirty="0">
                <a:solidFill>
                  <a:schemeClr val="accent3"/>
                </a:solidFill>
                <a:latin typeface="Lucida Sans"/>
                <a:ea typeface="Tahoma"/>
                <a:cs typeface="Tahoma"/>
              </a:rPr>
              <a:t>:</a:t>
            </a:r>
            <a:r>
              <a:rPr lang="en-US" sz="2400" b="1" dirty="0">
                <a:solidFill>
                  <a:schemeClr val="accent3"/>
                </a:solidFill>
                <a:latin typeface="Lucida Sans"/>
                <a:ea typeface="Tahoma"/>
                <a:cs typeface="Tahoma"/>
              </a:rPr>
              <a:t> </a:t>
            </a:r>
            <a:r>
              <a:rPr lang="en-US" sz="2400" dirty="0">
                <a:latin typeface="Lucida Sans"/>
                <a:ea typeface="Tahoma"/>
                <a:cs typeface="Tahoma"/>
              </a:rPr>
              <a:t>A unit is defined as per day (for Care Compass)</a:t>
            </a:r>
            <a:endParaRPr lang="en-US" sz="2400" dirty="0">
              <a:solidFill>
                <a:srgbClr val="000000"/>
              </a:solidFill>
            </a:endParaRPr>
          </a:p>
          <a:p>
            <a:pPr marL="342900" indent="-342900">
              <a:buChar char="•"/>
            </a:pPr>
            <a:r>
              <a:rPr lang="en-US" sz="2400" u="sng" dirty="0">
                <a:solidFill>
                  <a:srgbClr val="F36F55"/>
                </a:solidFill>
                <a:latin typeface="Lucida Sans"/>
                <a:ea typeface="Tahoma"/>
                <a:cs typeface="Tahoma"/>
              </a:rPr>
              <a:t>Unit Max:</a:t>
            </a:r>
            <a:r>
              <a:rPr lang="en-US" sz="2400" dirty="0">
                <a:latin typeface="Lucida Sans"/>
                <a:ea typeface="Tahoma"/>
                <a:cs typeface="Tahoma"/>
              </a:rPr>
              <a:t> $48/day</a:t>
            </a:r>
            <a:r>
              <a:rPr lang="en-US" sz="2400" dirty="0">
                <a:solidFill>
                  <a:srgbClr val="000000"/>
                </a:solidFill>
                <a:latin typeface="Lucida Sans"/>
                <a:ea typeface="Tahoma"/>
                <a:cs typeface="Tahoma"/>
              </a:rPr>
              <a:t>, $8,640 total cap for waiver period</a:t>
            </a:r>
          </a:p>
          <a:p>
            <a:pPr marL="912495" lvl="1" indent="-342900">
              <a:buFont typeface="Courier New" panose="020B0604020202020204" pitchFamily="34" charset="0"/>
              <a:buChar char="o"/>
            </a:pPr>
            <a:r>
              <a:rPr lang="en-US" sz="2200">
                <a:solidFill>
                  <a:srgbClr val="000000"/>
                </a:solidFill>
                <a:latin typeface="Lucida Sans"/>
                <a:ea typeface="Tahoma"/>
                <a:cs typeface="Tahoma"/>
              </a:rPr>
              <a:t>$10 - $16 </a:t>
            </a:r>
            <a:r>
              <a:rPr lang="en-US" sz="2200" b="1">
                <a:solidFill>
                  <a:schemeClr val="accent1"/>
                </a:solidFill>
                <a:latin typeface="Lucida Sans"/>
                <a:ea typeface="Tahoma"/>
                <a:cs typeface="Tahoma"/>
              </a:rPr>
              <a:t>per meal</a:t>
            </a:r>
            <a:endParaRPr lang="en-US" sz="2200" b="1" dirty="0">
              <a:solidFill>
                <a:schemeClr val="accent1"/>
              </a:solidFill>
              <a:latin typeface="Lucida Sans"/>
              <a:ea typeface="Tahoma"/>
              <a:cs typeface="Tahoma"/>
            </a:endParaRPr>
          </a:p>
          <a:p>
            <a:pPr marL="342900" indent="-342900">
              <a:buChar char="•"/>
            </a:pPr>
            <a:r>
              <a:rPr lang="en-US" sz="2400" u="sng" dirty="0">
                <a:solidFill>
                  <a:srgbClr val="F36F55"/>
                </a:solidFill>
                <a:latin typeface="Lucida Sans"/>
                <a:ea typeface="Tahoma"/>
                <a:cs typeface="Tahoma"/>
              </a:rPr>
              <a:t>Setting</a:t>
            </a:r>
            <a:r>
              <a:rPr lang="en-US" sz="2400" dirty="0">
                <a:solidFill>
                  <a:srgbClr val="F36F55"/>
                </a:solidFill>
                <a:latin typeface="Lucida Sans"/>
                <a:ea typeface="Tahoma"/>
                <a:cs typeface="Tahoma"/>
              </a:rPr>
              <a:t>:</a:t>
            </a:r>
            <a:r>
              <a:rPr lang="en-US" sz="2400" dirty="0">
                <a:solidFill>
                  <a:srgbClr val="000000"/>
                </a:solidFill>
                <a:latin typeface="Lucida Sans"/>
                <a:ea typeface="Tahoma"/>
                <a:cs typeface="Tahoma"/>
              </a:rPr>
              <a:t> Not applicable.</a:t>
            </a:r>
          </a:p>
          <a:p>
            <a:pPr marL="342900" indent="-342900">
              <a:buChar char="•"/>
            </a:pPr>
            <a:r>
              <a:rPr lang="en-US" sz="2400" u="sng" dirty="0">
                <a:solidFill>
                  <a:srgbClr val="F36F55"/>
                </a:solidFill>
                <a:latin typeface="Lucida Sans"/>
                <a:ea typeface="Tahoma"/>
                <a:cs typeface="Tahoma"/>
              </a:rPr>
              <a:t>Duration</a:t>
            </a:r>
            <a:r>
              <a:rPr lang="en-US" sz="2400" dirty="0">
                <a:solidFill>
                  <a:srgbClr val="F36F55"/>
                </a:solidFill>
                <a:latin typeface="Lucida Sans"/>
                <a:ea typeface="Tahoma"/>
                <a:cs typeface="Tahoma"/>
              </a:rPr>
              <a:t>:</a:t>
            </a:r>
            <a:r>
              <a:rPr lang="en-US" sz="2400" dirty="0">
                <a:latin typeface="Lucida Sans"/>
                <a:ea typeface="Tahoma"/>
                <a:cs typeface="Tahoma"/>
              </a:rPr>
              <a:t> </a:t>
            </a:r>
            <a:r>
              <a:rPr lang="en-US" sz="2400" b="1" dirty="0">
                <a:latin typeface="Lucida Sans"/>
                <a:ea typeface="Tahoma"/>
                <a:cs typeface="Tahoma"/>
              </a:rPr>
              <a:t>Up to 6 months with possibility of reauthorization. Months do not need to be consecutive.</a:t>
            </a:r>
          </a:p>
          <a:p>
            <a:pPr marL="342900" indent="-342900">
              <a:buFont typeface="Arial,Sans-Serif" panose="020B0604020202020204" pitchFamily="34" charset="0"/>
              <a:buChar char="•"/>
            </a:pPr>
            <a:r>
              <a:rPr lang="en-US" sz="2400" dirty="0">
                <a:latin typeface="Lucida Sans"/>
                <a:ea typeface="Tahoma"/>
                <a:cs typeface="Tahoma"/>
              </a:rPr>
              <a:t>Eligible Members may receive this service for up to 6 months, with possibility of renewal for an additional 6 months. Pregnant / postpartum individuals (up to 12 months postpartum) may be re-authorized for 6 months upon subsequent pregnancy during the Waiver period, with possibility of renewal for an additional 6 months.</a:t>
            </a:r>
          </a:p>
          <a:p>
            <a:pPr marL="912495" lvl="1" indent="-169545">
              <a:buFont typeface="Courier New" panose="020B0604020202020204" pitchFamily="34" charset="0"/>
              <a:buChar char="o"/>
            </a:pPr>
            <a:endParaRPr lang="en-US" sz="2200" b="1" dirty="0">
              <a:latin typeface="Lucida Sans"/>
              <a:ea typeface="Tahoma"/>
              <a:cs typeface="Tahoma"/>
            </a:endParaRPr>
          </a:p>
          <a:p>
            <a:endParaRPr lang="en-US" sz="2400" b="1">
              <a:latin typeface="Lucida Sans"/>
              <a:ea typeface="Tahoma"/>
              <a:cs typeface="Tahoma"/>
            </a:endParaRPr>
          </a:p>
          <a:p>
            <a:endParaRPr lang="en-US" sz="2400" b="1"/>
          </a:p>
          <a:p>
            <a:endParaRPr lang="en-US"/>
          </a:p>
        </p:txBody>
      </p:sp>
      <p:sp>
        <p:nvSpPr>
          <p:cNvPr id="3" name="TextBox 2">
            <a:extLst>
              <a:ext uri="{FF2B5EF4-FFF2-40B4-BE49-F238E27FC236}">
                <a16:creationId xmlns:a16="http://schemas.microsoft.com/office/drawing/2014/main" id="{3EA91BBC-DCA2-6FCB-6136-927C9E42DDD6}"/>
              </a:ext>
            </a:extLst>
          </p:cNvPr>
          <p:cNvSpPr txBox="1"/>
          <p:nvPr/>
        </p:nvSpPr>
        <p:spPr>
          <a:xfrm>
            <a:off x="8901909" y="5686426"/>
            <a:ext cx="2451890" cy="369332"/>
          </a:xfrm>
          <a:prstGeom prst="rect">
            <a:avLst/>
          </a:prstGeom>
          <a:noFill/>
        </p:spPr>
        <p:txBody>
          <a:bodyPr wrap="none" rtlCol="0">
            <a:spAutoFit/>
          </a:bodyPr>
          <a:lstStyle/>
          <a:p>
            <a:r>
              <a:rPr lang="en-US">
                <a:solidFill>
                  <a:srgbClr val="FF0000"/>
                </a:solidFill>
              </a:rPr>
              <a:t>Pending CMS approval</a:t>
            </a:r>
          </a:p>
        </p:txBody>
      </p:sp>
    </p:spTree>
    <p:extLst>
      <p:ext uri="{BB962C8B-B14F-4D97-AF65-F5344CB8AC3E}">
        <p14:creationId xmlns:p14="http://schemas.microsoft.com/office/powerpoint/2010/main" val="399358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55000" lnSpcReduction="20000"/>
          </a:bodyPr>
          <a:lstStyle/>
          <a:p>
            <a:r>
              <a:rPr lang="en-US" dirty="0">
                <a:latin typeface="Lucida Sans"/>
                <a:ea typeface="Tahoma"/>
                <a:cs typeface="Tahoma"/>
              </a:rPr>
              <a:t>Enhanced HRSN Nutrition: </a:t>
            </a:r>
            <a:endParaRPr lang="en-US" dirty="0"/>
          </a:p>
          <a:p>
            <a:r>
              <a:rPr lang="en-US">
                <a:latin typeface="Lucida Sans"/>
                <a:ea typeface="Tahoma"/>
                <a:cs typeface="Tahoma"/>
              </a:rPr>
              <a:t>Clinically Appropriate Home Delivered Meals</a:t>
            </a:r>
            <a:endParaRPr lang="en-US"/>
          </a:p>
        </p:txBody>
      </p:sp>
    </p:spTree>
    <p:extLst>
      <p:ext uri="{BB962C8B-B14F-4D97-AF65-F5344CB8AC3E}">
        <p14:creationId xmlns:p14="http://schemas.microsoft.com/office/powerpoint/2010/main" val="1841145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339080"/>
            <a:ext cx="7614663" cy="544513"/>
          </a:xfrm>
        </p:spPr>
        <p:txBody>
          <a:bodyPr>
            <a:normAutofit/>
          </a:bodyPr>
          <a:lstStyle/>
          <a:p>
            <a:r>
              <a:rPr lang="en-US">
                <a:latin typeface="Lucida Sans"/>
                <a:ea typeface="Tahoma"/>
                <a:cs typeface="Tahoma"/>
              </a:rPr>
              <a:t>Confidentiality Statement</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2</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69418"/>
            <a:ext cx="11125441" cy="4321093"/>
          </a:xfrm>
        </p:spPr>
        <p:txBody>
          <a:bodyPr vert="horz" lIns="91440" tIns="45720" rIns="91440" bIns="45720" rtlCol="0" anchor="t">
            <a:normAutofit/>
          </a:bodyPr>
          <a:lstStyle/>
          <a:p>
            <a:r>
              <a:rPr lang="en-US">
                <a:latin typeface="Lucida Sans"/>
                <a:ea typeface="Tahoma"/>
                <a:cs typeface="Tahoma"/>
              </a:rPr>
              <a:t>This Social Care Network (SCN) Training Guide, and all information contained herein, are created by and the property of Care Compass Collaborative and is considered strictly confidential information. Unauthorized use, duplication, or redisclosure of the information is prohibited without prior written authorization by Care Compass Collaborative. </a:t>
            </a:r>
            <a:endParaRPr lang="en-US"/>
          </a:p>
          <a:p>
            <a:endParaRPr lang="en-US">
              <a:latin typeface="Lucida Sans"/>
            </a:endParaRPr>
          </a:p>
          <a:p>
            <a:r>
              <a:rPr lang="en-US">
                <a:latin typeface="Lucida Sans"/>
                <a:ea typeface="Tahoma"/>
                <a:cs typeface="Tahoma"/>
              </a:rPr>
              <a:t>The information is intended only for organizations' use to train, prepare, and support staff for roles within the SCN, and may not be reproduced, republished, distributed, transmitted, displayed, or broadcast to any other parties, either internally or externally, that are not directly involved in the SCN.</a:t>
            </a:r>
            <a:endParaRPr lang="en-US"/>
          </a:p>
        </p:txBody>
      </p:sp>
    </p:spTree>
    <p:extLst>
      <p:ext uri="{BB962C8B-B14F-4D97-AF65-F5344CB8AC3E}">
        <p14:creationId xmlns:p14="http://schemas.microsoft.com/office/powerpoint/2010/main" val="43005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p:txBody>
          <a:bodyPr/>
          <a:lstStyle/>
          <a:p>
            <a:r>
              <a:rPr lang="en-US">
                <a:latin typeface="Lucida Sans"/>
                <a:ea typeface="Tahoma"/>
                <a:cs typeface="Tahoma"/>
              </a:rPr>
              <a:t>Enhanced HRSN Nutrition Services</a:t>
            </a:r>
            <a:endParaRPr lang="en-US"/>
          </a:p>
        </p:txBody>
      </p:sp>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3</a:t>
            </a:fld>
            <a:endParaRPr lang="en-US"/>
          </a:p>
        </p:txBody>
      </p:sp>
      <p:pic>
        <p:nvPicPr>
          <p:cNvPr id="8" name="Content Placeholder 7" descr="A blue and white sign with white text&#10;&#10;Description automatically generated">
            <a:extLst>
              <a:ext uri="{FF2B5EF4-FFF2-40B4-BE49-F238E27FC236}">
                <a16:creationId xmlns:a16="http://schemas.microsoft.com/office/drawing/2014/main" id="{9068A65E-FC9F-D4C1-8153-FA0D25594158}"/>
              </a:ext>
            </a:extLst>
          </p:cNvPr>
          <p:cNvPicPr>
            <a:picLocks noGrp="1" noChangeAspect="1"/>
          </p:cNvPicPr>
          <p:nvPr>
            <p:ph idx="1"/>
          </p:nvPr>
        </p:nvPicPr>
        <p:blipFill>
          <a:blip r:embed="rId3"/>
          <a:stretch>
            <a:fillRect/>
          </a:stretch>
        </p:blipFill>
        <p:spPr>
          <a:xfrm>
            <a:off x="477347" y="681309"/>
            <a:ext cx="10877550" cy="3743325"/>
          </a:xfrm>
        </p:spPr>
      </p:pic>
      <p:sp>
        <p:nvSpPr>
          <p:cNvPr id="6" name="TextBox 5">
            <a:extLst>
              <a:ext uri="{FF2B5EF4-FFF2-40B4-BE49-F238E27FC236}">
                <a16:creationId xmlns:a16="http://schemas.microsoft.com/office/drawing/2014/main" id="{DBE15791-500B-55D5-42ED-3F435E8C96CC}"/>
              </a:ext>
            </a:extLst>
          </p:cNvPr>
          <p:cNvSpPr txBox="1"/>
          <p:nvPr/>
        </p:nvSpPr>
        <p:spPr>
          <a:xfrm>
            <a:off x="775835" y="4562129"/>
            <a:ext cx="1064913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latin typeface="Lucida Sans"/>
              </a:rPr>
              <a:t>Nutrition Service Providers must have knowledge of principles, methods, and procedures of the nutrition services covered under the 1115 waiver, or comparable services meant to support an individual in obtaining food security and meeting their nutritional needs. Nutrition service providers must follow best practice guidelines and industry standards for food safety.</a:t>
            </a:r>
            <a:endParaRPr lang="en-US"/>
          </a:p>
        </p:txBody>
      </p:sp>
    </p:spTree>
    <p:extLst>
      <p:ext uri="{BB962C8B-B14F-4D97-AF65-F5344CB8AC3E}">
        <p14:creationId xmlns:p14="http://schemas.microsoft.com/office/powerpoint/2010/main" val="3560592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6B9F-A531-5661-BEB6-DF431454A887}"/>
              </a:ext>
            </a:extLst>
          </p:cNvPr>
          <p:cNvSpPr>
            <a:spLocks noGrp="1"/>
          </p:cNvSpPr>
          <p:nvPr>
            <p:ph type="title"/>
          </p:nvPr>
        </p:nvSpPr>
        <p:spPr>
          <a:xfrm>
            <a:off x="228359" y="136523"/>
            <a:ext cx="11499933" cy="816655"/>
          </a:xfrm>
        </p:spPr>
        <p:txBody>
          <a:bodyPr>
            <a:noAutofit/>
          </a:bodyPr>
          <a:lstStyle/>
          <a:p>
            <a:r>
              <a:rPr lang="en-US">
                <a:latin typeface="Lucida Sans"/>
                <a:ea typeface="Tahoma"/>
                <a:cs typeface="Tahoma"/>
              </a:rPr>
              <a:t>Nutrition Screening Question and Social Risk Factors</a:t>
            </a:r>
            <a:endParaRPr lang="en-US">
              <a:ea typeface="Tahoma"/>
              <a:cs typeface="Tahoma"/>
            </a:endParaRPr>
          </a:p>
        </p:txBody>
      </p:sp>
      <p:graphicFrame>
        <p:nvGraphicFramePr>
          <p:cNvPr id="6" name="Content Placeholder 5">
            <a:extLst>
              <a:ext uri="{FF2B5EF4-FFF2-40B4-BE49-F238E27FC236}">
                <a16:creationId xmlns:a16="http://schemas.microsoft.com/office/drawing/2014/main" id="{410E4EFF-F253-5DD2-9F30-E674C4F31E9A}"/>
              </a:ext>
            </a:extLst>
          </p:cNvPr>
          <p:cNvGraphicFramePr>
            <a:graphicFrameLocks noGrp="1"/>
          </p:cNvGraphicFramePr>
          <p:nvPr>
            <p:ph idx="1"/>
          </p:nvPr>
        </p:nvGraphicFramePr>
        <p:xfrm>
          <a:off x="691587" y="1063392"/>
          <a:ext cx="9797141" cy="2199640"/>
        </p:xfrm>
        <a:graphic>
          <a:graphicData uri="http://schemas.openxmlformats.org/drawingml/2006/table">
            <a:tbl>
              <a:tblPr firstRow="1" bandRow="1">
                <a:tableStyleId>{5C22544A-7EE6-4342-B048-85BDC9FD1C3A}</a:tableStyleId>
              </a:tblPr>
              <a:tblGrid>
                <a:gridCol w="7434447">
                  <a:extLst>
                    <a:ext uri="{9D8B030D-6E8A-4147-A177-3AD203B41FA5}">
                      <a16:colId xmlns:a16="http://schemas.microsoft.com/office/drawing/2014/main" val="1541925765"/>
                    </a:ext>
                  </a:extLst>
                </a:gridCol>
                <a:gridCol w="2362694">
                  <a:extLst>
                    <a:ext uri="{9D8B030D-6E8A-4147-A177-3AD203B41FA5}">
                      <a16:colId xmlns:a16="http://schemas.microsoft.com/office/drawing/2014/main" val="767586447"/>
                    </a:ext>
                  </a:extLst>
                </a:gridCol>
              </a:tblGrid>
              <a:tr h="370840">
                <a:tc gridSpan="2">
                  <a:txBody>
                    <a:bodyPr/>
                    <a:lstStyle/>
                    <a:p>
                      <a:pPr lvl="0">
                        <a:buNone/>
                      </a:pPr>
                      <a:r>
                        <a:rPr lang="en-US" sz="1800" b="1" i="0" u="none" strike="noStrike" noProof="0">
                          <a:solidFill>
                            <a:srgbClr val="FFFFFF"/>
                          </a:solidFill>
                          <a:latin typeface="Lucida Sans"/>
                        </a:rPr>
                        <a:t>Accountable Health Communities (AHC) </a:t>
                      </a:r>
                      <a:r>
                        <a:rPr lang="en-US">
                          <a:latin typeface="Lucida Sans"/>
                        </a:rPr>
                        <a:t>HRSN Food Security Screening Questions</a:t>
                      </a:r>
                    </a:p>
                  </a:txBody>
                  <a:tcPr/>
                </a:tc>
                <a:tc hMerge="1">
                  <a:txBody>
                    <a:bodyPr/>
                    <a:lstStyle/>
                    <a:p>
                      <a:endParaRPr lang="en-US"/>
                    </a:p>
                  </a:txBody>
                  <a:tcPr/>
                </a:tc>
                <a:extLst>
                  <a:ext uri="{0D108BD9-81ED-4DB2-BD59-A6C34878D82A}">
                    <a16:rowId xmlns:a16="http://schemas.microsoft.com/office/drawing/2014/main" val="2619152288"/>
                  </a:ext>
                </a:extLst>
              </a:tr>
              <a:tr h="370840">
                <a:tc>
                  <a:txBody>
                    <a:bodyPr/>
                    <a:lstStyle/>
                    <a:p>
                      <a:r>
                        <a:rPr lang="en-US">
                          <a:latin typeface="Lucida Sans"/>
                        </a:rPr>
                        <a:t>Within the past 12 months, you worried that your food would run out before you got money to buy more.</a:t>
                      </a:r>
                    </a:p>
                  </a:txBody>
                  <a:tcPr/>
                </a:tc>
                <a:tc>
                  <a:txBody>
                    <a:bodyPr/>
                    <a:lstStyle/>
                    <a:p>
                      <a:r>
                        <a:rPr lang="en-US">
                          <a:latin typeface="Lucida Sans"/>
                        </a:rPr>
                        <a:t>    Often true</a:t>
                      </a:r>
                    </a:p>
                    <a:p>
                      <a:pPr lvl="0">
                        <a:buNone/>
                      </a:pPr>
                      <a:r>
                        <a:rPr lang="en-US">
                          <a:latin typeface="Lucida Sans"/>
                        </a:rPr>
                        <a:t>    Sometimes true</a:t>
                      </a:r>
                    </a:p>
                    <a:p>
                      <a:pPr lvl="0">
                        <a:buNone/>
                      </a:pPr>
                      <a:r>
                        <a:rPr lang="en-US">
                          <a:latin typeface="Lucida Sans"/>
                        </a:rPr>
                        <a:t>    Never true</a:t>
                      </a:r>
                    </a:p>
                  </a:txBody>
                  <a:tcPr/>
                </a:tc>
                <a:extLst>
                  <a:ext uri="{0D108BD9-81ED-4DB2-BD59-A6C34878D82A}">
                    <a16:rowId xmlns:a16="http://schemas.microsoft.com/office/drawing/2014/main" val="1357416760"/>
                  </a:ext>
                </a:extLst>
              </a:tr>
              <a:tr h="370839">
                <a:tc>
                  <a:txBody>
                    <a:bodyPr/>
                    <a:lstStyle/>
                    <a:p>
                      <a:pPr lvl="0">
                        <a:buNone/>
                      </a:pPr>
                      <a:r>
                        <a:rPr lang="en-US">
                          <a:latin typeface="Lucida Sans"/>
                        </a:rPr>
                        <a:t>Within the past 12 months, the food you bought just didn't last and you didn't have money to get more.</a:t>
                      </a:r>
                    </a:p>
                  </a:txBody>
                  <a:tcPr/>
                </a:tc>
                <a:tc>
                  <a:txBody>
                    <a:bodyPr/>
                    <a:lstStyle/>
                    <a:p>
                      <a:pPr lvl="0">
                        <a:buNone/>
                      </a:pPr>
                      <a:r>
                        <a:rPr lang="en-US" sz="1800" b="0" i="0" u="none" strike="noStrike" noProof="0">
                          <a:solidFill>
                            <a:srgbClr val="000000"/>
                          </a:solidFill>
                          <a:latin typeface="Lucida Sans"/>
                        </a:rPr>
                        <a:t>    Often true</a:t>
                      </a:r>
                    </a:p>
                    <a:p>
                      <a:pPr lvl="0">
                        <a:buNone/>
                      </a:pPr>
                      <a:r>
                        <a:rPr lang="en-US" sz="1800" b="0" i="0" u="none" strike="noStrike" noProof="0">
                          <a:solidFill>
                            <a:srgbClr val="000000"/>
                          </a:solidFill>
                          <a:latin typeface="Lucida Sans"/>
                        </a:rPr>
                        <a:t>    Sometimes true</a:t>
                      </a:r>
                    </a:p>
                    <a:p>
                      <a:pPr lvl="0">
                        <a:buNone/>
                      </a:pPr>
                      <a:r>
                        <a:rPr lang="en-US" sz="1800" b="0" i="0" u="none" strike="noStrike" noProof="0">
                          <a:solidFill>
                            <a:srgbClr val="000000"/>
                          </a:solidFill>
                          <a:latin typeface="Lucida Sans"/>
                        </a:rPr>
                        <a:t>    Never true</a:t>
                      </a:r>
                      <a:endParaRPr lang="en-US">
                        <a:latin typeface="Lucida Sans"/>
                      </a:endParaRPr>
                    </a:p>
                  </a:txBody>
                  <a:tcPr/>
                </a:tc>
                <a:extLst>
                  <a:ext uri="{0D108BD9-81ED-4DB2-BD59-A6C34878D82A}">
                    <a16:rowId xmlns:a16="http://schemas.microsoft.com/office/drawing/2014/main" val="1038563085"/>
                  </a:ext>
                </a:extLst>
              </a:tr>
            </a:tbl>
          </a:graphicData>
        </a:graphic>
      </p:graphicFrame>
      <p:sp>
        <p:nvSpPr>
          <p:cNvPr id="4" name="Footer Placeholder 3">
            <a:extLst>
              <a:ext uri="{FF2B5EF4-FFF2-40B4-BE49-F238E27FC236}">
                <a16:creationId xmlns:a16="http://schemas.microsoft.com/office/drawing/2014/main" id="{94453DB5-C97E-E543-600D-9C4510A7B6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73A836-D306-3741-5798-71713B199FB7}"/>
              </a:ext>
            </a:extLst>
          </p:cNvPr>
          <p:cNvSpPr>
            <a:spLocks noGrp="1"/>
          </p:cNvSpPr>
          <p:nvPr>
            <p:ph type="sldNum" sz="quarter" idx="12"/>
          </p:nvPr>
        </p:nvSpPr>
        <p:spPr/>
        <p:txBody>
          <a:bodyPr/>
          <a:lstStyle/>
          <a:p>
            <a:fld id="{046ED92C-19EC-4894-A451-DBF4F06AE3FB}" type="slidenum">
              <a:rPr lang="en-US" smtClean="0"/>
              <a:t>4</a:t>
            </a:fld>
            <a:endParaRPr lang="en-US"/>
          </a:p>
        </p:txBody>
      </p:sp>
      <p:sp>
        <p:nvSpPr>
          <p:cNvPr id="7" name="Rectangle 6">
            <a:extLst>
              <a:ext uri="{FF2B5EF4-FFF2-40B4-BE49-F238E27FC236}">
                <a16:creationId xmlns:a16="http://schemas.microsoft.com/office/drawing/2014/main" id="{26CFE7F2-3B20-CE0F-DD92-8F37BEFA1AFE}"/>
              </a:ext>
            </a:extLst>
          </p:cNvPr>
          <p:cNvSpPr/>
          <p:nvPr/>
        </p:nvSpPr>
        <p:spPr>
          <a:xfrm>
            <a:off x="8211247" y="1555438"/>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AC755D-FD47-55BA-6591-C21AF699D4B6}"/>
              </a:ext>
            </a:extLst>
          </p:cNvPr>
          <p:cNvSpPr/>
          <p:nvPr/>
        </p:nvSpPr>
        <p:spPr>
          <a:xfrm>
            <a:off x="8211246" y="1815868"/>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9C50A59-95A0-54EB-3237-CA25F4DB2566}"/>
              </a:ext>
            </a:extLst>
          </p:cNvPr>
          <p:cNvSpPr/>
          <p:nvPr/>
        </p:nvSpPr>
        <p:spPr>
          <a:xfrm>
            <a:off x="8211247" y="2076299"/>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67050AB-525D-F8DB-0195-363727D23CEA}"/>
              </a:ext>
            </a:extLst>
          </p:cNvPr>
          <p:cNvSpPr/>
          <p:nvPr/>
        </p:nvSpPr>
        <p:spPr>
          <a:xfrm>
            <a:off x="8211246" y="2404247"/>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FF6FB58-202A-94AD-680A-491C85287EFC}"/>
              </a:ext>
            </a:extLst>
          </p:cNvPr>
          <p:cNvSpPr/>
          <p:nvPr/>
        </p:nvSpPr>
        <p:spPr>
          <a:xfrm>
            <a:off x="8211247" y="2693615"/>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D415CD-902D-1A50-9B7F-8527438F631F}"/>
              </a:ext>
            </a:extLst>
          </p:cNvPr>
          <p:cNvSpPr/>
          <p:nvPr/>
        </p:nvSpPr>
        <p:spPr>
          <a:xfrm>
            <a:off x="8211246" y="2973336"/>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AAD9FA1-8455-9DA3-4792-FA2F7F10F57C}"/>
              </a:ext>
            </a:extLst>
          </p:cNvPr>
          <p:cNvSpPr txBox="1"/>
          <p:nvPr/>
        </p:nvSpPr>
        <p:spPr>
          <a:xfrm>
            <a:off x="692414" y="3430139"/>
            <a:ext cx="1020647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dirty="0">
                <a:latin typeface="Lucida Sans"/>
                <a:ea typeface="Tahoma"/>
                <a:cs typeface="Tahoma"/>
              </a:rPr>
              <a:t>Risk Factor Description</a:t>
            </a:r>
            <a:r>
              <a:rPr lang="en-US" dirty="0">
                <a:latin typeface="Lucida Sans"/>
                <a:ea typeface="Tahoma"/>
                <a:cs typeface="Tahoma"/>
              </a:rPr>
              <a:t>: An individual who screens often true or sometimes true to the nutrition questions on the AHC HRSN Screening Tool and meets the USDA definition of low food security in which the individual reports reduced quality, variety, or desirability of diet; little or no indication of reduced food intake; or very low food security in which the person reports multiple indications of disrupted eating patterns and reduced food intake. </a:t>
            </a:r>
          </a:p>
        </p:txBody>
      </p:sp>
    </p:spTree>
    <p:extLst>
      <p:ext uri="{BB962C8B-B14F-4D97-AF65-F5344CB8AC3E}">
        <p14:creationId xmlns:p14="http://schemas.microsoft.com/office/powerpoint/2010/main" val="3526958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228359" y="136523"/>
            <a:ext cx="11812750" cy="551540"/>
          </a:xfrm>
        </p:spPr>
        <p:txBody>
          <a:bodyPr>
            <a:normAutofit fontScale="90000"/>
          </a:bodyPr>
          <a:lstStyle/>
          <a:p>
            <a:r>
              <a:rPr lang="en-US">
                <a:latin typeface="Lucida Sans"/>
                <a:ea typeface="Tahoma"/>
                <a:cs typeface="Tahoma"/>
              </a:rPr>
              <a:t>Member Eligibility for Clinically Appropriate Home Delivered Meals</a:t>
            </a:r>
            <a:endParaRPr lang="en-US" dirty="0"/>
          </a:p>
        </p:txBody>
      </p:sp>
      <p:sp>
        <p:nvSpPr>
          <p:cNvPr id="4" name="Footer Placeholder 3">
            <a:extLst>
              <a:ext uri="{FF2B5EF4-FFF2-40B4-BE49-F238E27FC236}">
                <a16:creationId xmlns:a16="http://schemas.microsoft.com/office/drawing/2014/main" id="{F0716E8F-7386-FDB3-A1D0-56F9BF6A3B2E}"/>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latin typeface="Lucida Sans"/>
              <a:ea typeface="Tahoma"/>
              <a:cs typeface="Tahoma"/>
            </a:endParaRPr>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5</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941560"/>
            <a:ext cx="11125441" cy="5562702"/>
          </a:xfrm>
        </p:spPr>
        <p:txBody>
          <a:bodyPr vert="horz" lIns="91440" tIns="45720" rIns="91440" bIns="45720" rtlCol="0" anchor="t">
            <a:normAutofit/>
          </a:bodyPr>
          <a:lstStyle/>
          <a:p>
            <a:endParaRPr lang="en-US" sz="2400"/>
          </a:p>
          <a:p>
            <a:pPr marL="342900" indent="-342900">
              <a:buFont typeface="Wingdings" panose="020B0604020202020204" pitchFamily="34" charset="0"/>
              <a:buChar char="ü"/>
            </a:pPr>
            <a:endParaRPr lang="en-US" sz="2000">
              <a:latin typeface="Lucida Sans"/>
              <a:ea typeface="Tahoma"/>
              <a:cs typeface="Tahoma"/>
            </a:endParaRPr>
          </a:p>
          <a:p>
            <a:endParaRPr lang="en-US"/>
          </a:p>
        </p:txBody>
      </p:sp>
      <p:sp>
        <p:nvSpPr>
          <p:cNvPr id="9" name="Content Placeholder 7">
            <a:extLst>
              <a:ext uri="{FF2B5EF4-FFF2-40B4-BE49-F238E27FC236}">
                <a16:creationId xmlns:a16="http://schemas.microsoft.com/office/drawing/2014/main" id="{6E7C713E-C515-46C5-309A-DEF7EC26BEFD}"/>
              </a:ext>
            </a:extLst>
          </p:cNvPr>
          <p:cNvSpPr txBox="1">
            <a:spLocks/>
          </p:cNvSpPr>
          <p:nvPr/>
        </p:nvSpPr>
        <p:spPr>
          <a:xfrm>
            <a:off x="228358" y="952509"/>
            <a:ext cx="11125441" cy="4937014"/>
          </a:xfrm>
          <a:prstGeom prst="rect">
            <a:avLst/>
          </a:prstGeom>
        </p:spPr>
        <p:txBody>
          <a:bodyPr vert="horz" lIns="91440" tIns="45720" rIns="91440" bIns="45720" rtlCol="0" anchor="t">
            <a:normAutofit/>
          </a:bodyPr>
          <a:lst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u="sng" dirty="0">
                <a:solidFill>
                  <a:srgbClr val="F36F55"/>
                </a:solidFill>
                <a:latin typeface="Lucida Sans"/>
                <a:ea typeface="Tahoma"/>
                <a:cs typeface="Tahoma"/>
              </a:rPr>
              <a:t>Eligible Population</a:t>
            </a:r>
            <a:r>
              <a:rPr lang="en-US" dirty="0">
                <a:solidFill>
                  <a:srgbClr val="F36F55"/>
                </a:solidFill>
                <a:latin typeface="Lucida Sans"/>
                <a:ea typeface="Tahoma"/>
                <a:cs typeface="Tahoma"/>
              </a:rPr>
              <a:t>: </a:t>
            </a:r>
            <a:r>
              <a:rPr lang="en-US" dirty="0">
                <a:latin typeface="Lucida Sans"/>
                <a:ea typeface="Tahoma"/>
                <a:cs typeface="Tahoma"/>
              </a:rPr>
              <a:t>All Enhanced Populations</a:t>
            </a:r>
          </a:p>
          <a:p>
            <a:pPr marL="342900" indent="-342900">
              <a:buFont typeface="Arial" panose="020B0604020202020204" pitchFamily="34" charset="0"/>
              <a:buChar char="•"/>
            </a:pPr>
            <a:r>
              <a:rPr lang="en-US" u="sng" dirty="0">
                <a:solidFill>
                  <a:srgbClr val="F36F55"/>
                </a:solidFill>
                <a:latin typeface="Lucida Sans"/>
                <a:ea typeface="Tahoma"/>
                <a:cs typeface="Tahoma"/>
              </a:rPr>
              <a:t>Social Risk Factor</a:t>
            </a:r>
            <a:r>
              <a:rPr lang="en-US" dirty="0">
                <a:solidFill>
                  <a:srgbClr val="F36F55"/>
                </a:solidFill>
                <a:latin typeface="Lucida Sans"/>
                <a:ea typeface="Tahoma"/>
                <a:cs typeface="Tahoma"/>
              </a:rPr>
              <a:t>:</a:t>
            </a:r>
            <a:r>
              <a:rPr lang="en-US" dirty="0">
                <a:latin typeface="Lucida Sans"/>
                <a:ea typeface="Tahoma"/>
                <a:cs typeface="Tahoma"/>
              </a:rPr>
              <a:t> An individual who is assessed to have unmet HRSN(s) under the food security domain and meets the USDA definition of low or very low food security as determined by having an unmet HRSN need under food security domain per AHC screening tool.</a:t>
            </a:r>
          </a:p>
          <a:p>
            <a:pPr marL="342900" indent="-342900">
              <a:buFont typeface="Arial,Sans-Serif" panose="020B0604020202020204" pitchFamily="34" charset="0"/>
              <a:buChar char="•"/>
            </a:pPr>
            <a:r>
              <a:rPr lang="en-US" u="sng">
                <a:solidFill>
                  <a:srgbClr val="F36F55"/>
                </a:solidFill>
                <a:latin typeface="Lucida Sans"/>
                <a:ea typeface="Tahoma"/>
                <a:cs typeface="Tahoma"/>
              </a:rPr>
              <a:t>Cannot prepare their own meals</a:t>
            </a:r>
            <a:endParaRPr lang="en-US">
              <a:solidFill>
                <a:srgbClr val="000000"/>
              </a:solidFill>
              <a:latin typeface="Lucida Sans"/>
              <a:ea typeface="Tahoma"/>
              <a:cs typeface="Tahoma"/>
            </a:endParaRPr>
          </a:p>
          <a:p>
            <a:pPr marL="342900" indent="-342900">
              <a:buFont typeface="Arial" panose="020B0604020202020204" pitchFamily="34" charset="0"/>
              <a:buChar char="•"/>
            </a:pPr>
            <a:r>
              <a:rPr lang="en-US" u="sng">
                <a:solidFill>
                  <a:srgbClr val="F36F55"/>
                </a:solidFill>
                <a:latin typeface="Lucida Sans"/>
                <a:ea typeface="Tahoma"/>
                <a:cs typeface="Tahoma"/>
              </a:rPr>
              <a:t>Clinical Criteria</a:t>
            </a:r>
            <a:r>
              <a:rPr lang="en-US" dirty="0">
                <a:solidFill>
                  <a:srgbClr val="F36F55"/>
                </a:solidFill>
                <a:latin typeface="Lucida Sans"/>
                <a:ea typeface="Tahoma"/>
                <a:cs typeface="Tahoma"/>
              </a:rPr>
              <a:t>:</a:t>
            </a:r>
            <a:r>
              <a:rPr lang="en-US" dirty="0">
                <a:latin typeface="Lucida Sans"/>
                <a:ea typeface="Tahoma"/>
                <a:cs typeface="Tahoma"/>
              </a:rPr>
              <a:t> </a:t>
            </a:r>
          </a:p>
          <a:p>
            <a:r>
              <a:rPr lang="en-US">
                <a:latin typeface="Lucida Sans"/>
                <a:ea typeface="Tahoma"/>
                <a:cs typeface="Tahoma"/>
              </a:rPr>
              <a:t>    Enhanced </a:t>
            </a:r>
            <a:r>
              <a:rPr lang="en-US" dirty="0">
                <a:latin typeface="Lucida Sans"/>
                <a:ea typeface="Tahoma"/>
                <a:cs typeface="Tahoma"/>
              </a:rPr>
              <a:t>Population</a:t>
            </a:r>
          </a:p>
          <a:p>
            <a:endParaRPr lang="en-US" dirty="0"/>
          </a:p>
        </p:txBody>
      </p:sp>
      <p:pic>
        <p:nvPicPr>
          <p:cNvPr id="10" name="Picture 9" descr="A blue and white diagram with blue circles and text&#10;&#10;Description automatically generated">
            <a:extLst>
              <a:ext uri="{FF2B5EF4-FFF2-40B4-BE49-F238E27FC236}">
                <a16:creationId xmlns:a16="http://schemas.microsoft.com/office/drawing/2014/main" id="{0F211C58-F2CC-DD24-CF99-AA0852476209}"/>
              </a:ext>
            </a:extLst>
          </p:cNvPr>
          <p:cNvPicPr>
            <a:picLocks noChangeAspect="1"/>
          </p:cNvPicPr>
          <p:nvPr/>
        </p:nvPicPr>
        <p:blipFill>
          <a:blip r:embed="rId3"/>
          <a:stretch>
            <a:fillRect/>
          </a:stretch>
        </p:blipFill>
        <p:spPr>
          <a:xfrm>
            <a:off x="5345183" y="3050178"/>
            <a:ext cx="6397975" cy="2833745"/>
          </a:xfrm>
          <a:prstGeom prst="rect">
            <a:avLst/>
          </a:prstGeom>
        </p:spPr>
      </p:pic>
    </p:spTree>
    <p:extLst>
      <p:ext uri="{BB962C8B-B14F-4D97-AF65-F5344CB8AC3E}">
        <p14:creationId xmlns:p14="http://schemas.microsoft.com/office/powerpoint/2010/main" val="378720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426238"/>
            <a:ext cx="10938084" cy="544513"/>
          </a:xfrm>
        </p:spPr>
        <p:txBody>
          <a:bodyPr>
            <a:normAutofit/>
          </a:bodyPr>
          <a:lstStyle/>
          <a:p>
            <a:r>
              <a:rPr lang="en-US">
                <a:solidFill>
                  <a:srgbClr val="00A892"/>
                </a:solidFill>
                <a:latin typeface="Lucida Sans"/>
                <a:ea typeface="Tahoma"/>
                <a:cs typeface="Tahoma"/>
              </a:rPr>
              <a:t>Clinically Appropriate Home Delivered Meals</a:t>
            </a:r>
            <a:endParaRPr lang="en-US">
              <a:solidFill>
                <a:srgbClr val="00A892"/>
              </a:solidFill>
            </a:endParaRPr>
          </a:p>
        </p:txBody>
      </p:sp>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6</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27930"/>
            <a:ext cx="11125441" cy="4661593"/>
          </a:xfrm>
        </p:spPr>
        <p:txBody>
          <a:bodyPr vert="horz" lIns="91440" tIns="45720" rIns="91440" bIns="45720" rtlCol="0" anchor="t">
            <a:normAutofit/>
          </a:bodyPr>
          <a:lstStyle/>
          <a:p>
            <a:pPr marL="342900" indent="-342900">
              <a:buChar char="•"/>
            </a:pPr>
            <a:r>
              <a:rPr lang="en-US">
                <a:latin typeface="Lucida Sans"/>
                <a:ea typeface="Tahoma"/>
                <a:cs typeface="Tahoma"/>
              </a:rPr>
              <a:t>Meal plans will be approved by a Registered Dietitian Nutritionist (RDN) or Certified Dietitian Nutrionist (CDN) and designed to improve health outcomes, lower cost of care, and increase Member satisfaction.</a:t>
            </a:r>
          </a:p>
          <a:p>
            <a:pPr marL="342900" indent="-342900">
              <a:buChar char="•"/>
            </a:pPr>
            <a:r>
              <a:rPr lang="en-US">
                <a:latin typeface="Lucida Sans"/>
                <a:ea typeface="Tahoma"/>
                <a:cs typeface="Tahoma"/>
              </a:rPr>
              <a:t>Meals must provide well-balanced, nutritionally appropriate meals that adhere to evidence-based nutritional guidelines.</a:t>
            </a:r>
          </a:p>
          <a:p>
            <a:pPr marL="342900" indent="-342900">
              <a:buChar char="•"/>
            </a:pPr>
            <a:r>
              <a:rPr lang="en-US">
                <a:latin typeface="Lucida Sans"/>
                <a:ea typeface="Tahoma"/>
                <a:cs typeface="Tahoma"/>
              </a:rPr>
              <a:t>Meals promote health and wellness for Enhanced populations who have an unmet HRSN under the food domain and meet the USDA definition of low food security but do not have chronic conditions and are not pregnant/postpartum persons. </a:t>
            </a:r>
            <a:endParaRPr lang="en-US"/>
          </a:p>
          <a:p>
            <a:pPr marL="342900" indent="-342900">
              <a:buChar char="•"/>
            </a:pPr>
            <a:r>
              <a:rPr lang="en-US">
                <a:latin typeface="Lucida Sans"/>
                <a:ea typeface="Tahoma"/>
                <a:cs typeface="Tahoma"/>
              </a:rPr>
              <a:t>All meals must adhere to standards informed by appropriate nutrition guidelines.</a:t>
            </a:r>
            <a:endParaRPr lang="en-US"/>
          </a:p>
        </p:txBody>
      </p:sp>
    </p:spTree>
    <p:extLst>
      <p:ext uri="{BB962C8B-B14F-4D97-AF65-F5344CB8AC3E}">
        <p14:creationId xmlns:p14="http://schemas.microsoft.com/office/powerpoint/2010/main" val="1889540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426238"/>
            <a:ext cx="10938084" cy="544513"/>
          </a:xfrm>
        </p:spPr>
        <p:txBody>
          <a:bodyPr>
            <a:normAutofit fontScale="90000"/>
          </a:bodyPr>
          <a:lstStyle/>
          <a:p>
            <a:r>
              <a:rPr lang="en-US">
                <a:solidFill>
                  <a:srgbClr val="00A892"/>
                </a:solidFill>
                <a:latin typeface="Lucida Sans"/>
                <a:ea typeface="Tahoma"/>
                <a:cs typeface="Tahoma"/>
              </a:rPr>
              <a:t>Clinically Appropriate Home Delivered Meals Service Restrictions</a:t>
            </a:r>
            <a:endParaRPr lang="en-US">
              <a:solidFill>
                <a:srgbClr val="00A892"/>
              </a:solidFill>
            </a:endParaRPr>
          </a:p>
        </p:txBody>
      </p:sp>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7</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27930"/>
            <a:ext cx="11125441" cy="4661593"/>
          </a:xfrm>
        </p:spPr>
        <p:txBody>
          <a:bodyPr vert="horz" lIns="91440" tIns="45720" rIns="91440" bIns="45720" rtlCol="0" anchor="t">
            <a:normAutofit/>
          </a:bodyPr>
          <a:lstStyle/>
          <a:p>
            <a:pPr marL="342900" indent="-342900">
              <a:buChar char="•"/>
            </a:pPr>
            <a:r>
              <a:rPr lang="en-US" dirty="0">
                <a:latin typeface="Lucida Sans"/>
                <a:ea typeface="Tahoma"/>
                <a:cs typeface="Tahoma"/>
              </a:rPr>
              <a:t>Service is limited to three (3) prepared meals a day, seven days a week for up to 6 months at a time</a:t>
            </a:r>
          </a:p>
          <a:p>
            <a:pPr marL="342900" indent="-342900">
              <a:buChar char="•"/>
            </a:pPr>
            <a:r>
              <a:rPr lang="en-US" dirty="0">
                <a:latin typeface="Lucida Sans"/>
                <a:ea typeface="Tahoma"/>
                <a:cs typeface="Tahoma"/>
              </a:rPr>
              <a:t>If the Member is a child/</a:t>
            </a:r>
            <a:r>
              <a:rPr lang="en-US">
                <a:latin typeface="Lucida Sans"/>
                <a:ea typeface="Tahoma"/>
                <a:cs typeface="Tahoma"/>
              </a:rPr>
              <a:t>adolescent</a:t>
            </a:r>
            <a:r>
              <a:rPr lang="en-US" dirty="0">
                <a:latin typeface="Lucida Sans"/>
                <a:ea typeface="Tahoma"/>
                <a:cs typeface="Tahoma"/>
              </a:rPr>
              <a:t> (0-21 years) or a pregnant person meeting needs-based criteria, additional meal support may be provided for the household as determined by individual Screening and Eligibility Assessments.</a:t>
            </a:r>
          </a:p>
          <a:p>
            <a:pPr marL="342900" indent="-342900">
              <a:buChar char="•"/>
            </a:pPr>
            <a:r>
              <a:rPr lang="en-US" dirty="0">
                <a:latin typeface="Lucida Sans"/>
                <a:ea typeface="Tahoma"/>
                <a:cs typeface="Tahoma"/>
              </a:rPr>
              <a:t>Meals can only be delivered to the enrolled Member's home or private residence.</a:t>
            </a:r>
          </a:p>
          <a:p>
            <a:pPr marL="342900" indent="-342900">
              <a:buChar char="•"/>
            </a:pPr>
            <a:r>
              <a:rPr lang="en-US" dirty="0">
                <a:latin typeface="Lucida Sans"/>
                <a:ea typeface="Tahoma"/>
                <a:cs typeface="Tahoma"/>
              </a:rPr>
              <a:t>Members who receive Clinically Appropriate Meals cannot also receive Medically Tailored Meals, Fresh Produce and Non-Perishable Groceries (Pantry Stocking), or Medically Tailored/Nutritionally Appropriate Food Prescriptions.</a:t>
            </a:r>
            <a:endParaRPr lang="en-US" dirty="0"/>
          </a:p>
        </p:txBody>
      </p:sp>
    </p:spTree>
    <p:extLst>
      <p:ext uri="{BB962C8B-B14F-4D97-AF65-F5344CB8AC3E}">
        <p14:creationId xmlns:p14="http://schemas.microsoft.com/office/powerpoint/2010/main" val="2414780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375251" y="1052504"/>
            <a:ext cx="10804367" cy="600542"/>
          </a:xfrm>
        </p:spPr>
        <p:txBody>
          <a:bodyPr>
            <a:noAutofit/>
          </a:bodyPr>
          <a:lstStyle/>
          <a:p>
            <a:r>
              <a:rPr lang="en-US">
                <a:solidFill>
                  <a:srgbClr val="00A892"/>
                </a:solidFill>
                <a:latin typeface="Lucida Sans"/>
                <a:ea typeface="Tahoma"/>
                <a:cs typeface="Tahoma"/>
              </a:rPr>
              <a:t>Clinically Appropriate Home Delivered Meals Service Restrictions</a:t>
            </a:r>
          </a:p>
          <a:p>
            <a:endParaRPr lang="en-US">
              <a:solidFill>
                <a:srgbClr val="00A892"/>
              </a:solidFill>
              <a:latin typeface="Lucida Sans"/>
              <a:ea typeface="Tahoma"/>
              <a:cs typeface="Tahoma"/>
            </a:endParaRPr>
          </a:p>
        </p:txBody>
      </p:sp>
      <p:sp>
        <p:nvSpPr>
          <p:cNvPr id="3" name="Content Placeholder 2">
            <a:extLst>
              <a:ext uri="{FF2B5EF4-FFF2-40B4-BE49-F238E27FC236}">
                <a16:creationId xmlns:a16="http://schemas.microsoft.com/office/drawing/2014/main" id="{F9E71856-79D7-8FB7-C61E-5EAD2FC7E946}"/>
              </a:ext>
            </a:extLst>
          </p:cNvPr>
          <p:cNvSpPr>
            <a:spLocks noGrp="1"/>
          </p:cNvSpPr>
          <p:nvPr>
            <p:ph idx="1"/>
          </p:nvPr>
        </p:nvSpPr>
        <p:spPr>
          <a:xfrm>
            <a:off x="373042" y="1456751"/>
            <a:ext cx="11125441" cy="4909472"/>
          </a:xfrm>
        </p:spPr>
        <p:txBody>
          <a:bodyPr vert="horz" lIns="91440" tIns="45720" rIns="91440" bIns="45720" rtlCol="0" anchor="t">
            <a:normAutofit/>
          </a:bodyPr>
          <a:lstStyle/>
          <a:p>
            <a:pPr marL="342900" indent="-342900">
              <a:buChar char="•"/>
            </a:pPr>
            <a:r>
              <a:rPr lang="en-US" dirty="0">
                <a:latin typeface="Lucida Sans"/>
                <a:ea typeface="Tahoma"/>
                <a:cs typeface="Tahoma"/>
              </a:rPr>
              <a:t>Pregnant or postpartum Members may receive services either throughout </a:t>
            </a:r>
            <a:r>
              <a:rPr lang="en-US">
                <a:latin typeface="Lucida Sans"/>
                <a:ea typeface="Tahoma"/>
                <a:cs typeface="Tahoma"/>
              </a:rPr>
              <a:t>their pregnancy and up to 12 months postpartum, or for up to 6 months. </a:t>
            </a:r>
            <a:r>
              <a:rPr lang="en-US" dirty="0">
                <a:latin typeface="Lucida Sans"/>
                <a:ea typeface="Tahoma"/>
                <a:cs typeface="Tahoma"/>
              </a:rPr>
              <a:t>Services may be renewed for up to 6 months if clinical and social needs factors still apply. For the latter option, the timing of eligibility determination during pregnancy or postpartum period does not affect the allowable duration of benefit. The intervention may apply to subsequent pregnancies/postpartum periods during the demonstration period if the Member meets the needs-based clinical criteria at the time of the subsequent </a:t>
            </a:r>
            <a:r>
              <a:rPr lang="en-US">
                <a:latin typeface="Lucida Sans"/>
                <a:ea typeface="Tahoma"/>
                <a:cs typeface="Tahoma"/>
              </a:rPr>
              <a:t>pregnancies/post-partum periods. </a:t>
            </a:r>
            <a:endParaRPr lang="en-US"/>
          </a:p>
          <a:p>
            <a:br>
              <a:rPr lang="en-US" dirty="0"/>
            </a:br>
            <a:endParaRPr lang="en-US"/>
          </a:p>
          <a:p>
            <a:endParaRPr lang="en-US"/>
          </a:p>
        </p:txBody>
      </p:sp>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8</a:t>
            </a:fld>
            <a:endParaRPr lang="en-US"/>
          </a:p>
        </p:txBody>
      </p:sp>
    </p:spTree>
    <p:extLst>
      <p:ext uri="{BB962C8B-B14F-4D97-AF65-F5344CB8AC3E}">
        <p14:creationId xmlns:p14="http://schemas.microsoft.com/office/powerpoint/2010/main" val="183334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532BE-198B-2E81-B149-F16F907DD5B9}"/>
              </a:ext>
            </a:extLst>
          </p:cNvPr>
          <p:cNvSpPr>
            <a:spLocks noGrp="1"/>
          </p:cNvSpPr>
          <p:nvPr>
            <p:ph type="title"/>
          </p:nvPr>
        </p:nvSpPr>
        <p:spPr>
          <a:xfrm>
            <a:off x="182236" y="821381"/>
            <a:ext cx="11846515" cy="544513"/>
          </a:xfrm>
        </p:spPr>
        <p:txBody>
          <a:bodyPr>
            <a:normAutofit fontScale="90000"/>
          </a:bodyPr>
          <a:lstStyle/>
          <a:p>
            <a:r>
              <a:rPr lang="en-US" dirty="0">
                <a:latin typeface="Lucida Sans"/>
                <a:ea typeface="Tahoma"/>
                <a:cs typeface="Tahoma"/>
              </a:rPr>
              <a:t>Households Guidance for Navigation to Nutrition Enhanced HRSN Services</a:t>
            </a:r>
            <a:endParaRPr lang="en-US" dirty="0" err="1"/>
          </a:p>
        </p:txBody>
      </p:sp>
      <p:graphicFrame>
        <p:nvGraphicFramePr>
          <p:cNvPr id="6" name="Content Placeholder 5">
            <a:extLst>
              <a:ext uri="{FF2B5EF4-FFF2-40B4-BE49-F238E27FC236}">
                <a16:creationId xmlns:a16="http://schemas.microsoft.com/office/drawing/2014/main" id="{DFB4935D-1375-9125-C0CC-F04C433E18CB}"/>
              </a:ext>
            </a:extLst>
          </p:cNvPr>
          <p:cNvGraphicFramePr>
            <a:graphicFrameLocks noGrp="1"/>
          </p:cNvGraphicFramePr>
          <p:nvPr>
            <p:ph idx="1"/>
            <p:extLst>
              <p:ext uri="{D42A27DB-BD31-4B8C-83A1-F6EECF244321}">
                <p14:modId xmlns:p14="http://schemas.microsoft.com/office/powerpoint/2010/main" val="1396063650"/>
              </p:ext>
            </p:extLst>
          </p:nvPr>
        </p:nvGraphicFramePr>
        <p:xfrm>
          <a:off x="251012" y="1474171"/>
          <a:ext cx="11703322" cy="2651760"/>
        </p:xfrm>
        <a:graphic>
          <a:graphicData uri="http://schemas.openxmlformats.org/drawingml/2006/table">
            <a:tbl>
              <a:tblPr firstRow="1" bandRow="1">
                <a:tableStyleId>{5C22544A-7EE6-4342-B048-85BDC9FD1C3A}</a:tableStyleId>
              </a:tblPr>
              <a:tblGrid>
                <a:gridCol w="1577835">
                  <a:extLst>
                    <a:ext uri="{9D8B030D-6E8A-4147-A177-3AD203B41FA5}">
                      <a16:colId xmlns:a16="http://schemas.microsoft.com/office/drawing/2014/main" val="1542931933"/>
                    </a:ext>
                  </a:extLst>
                </a:gridCol>
                <a:gridCol w="3180520">
                  <a:extLst>
                    <a:ext uri="{9D8B030D-6E8A-4147-A177-3AD203B41FA5}">
                      <a16:colId xmlns:a16="http://schemas.microsoft.com/office/drawing/2014/main" val="1463486701"/>
                    </a:ext>
                  </a:extLst>
                </a:gridCol>
                <a:gridCol w="6944967">
                  <a:extLst>
                    <a:ext uri="{9D8B030D-6E8A-4147-A177-3AD203B41FA5}">
                      <a16:colId xmlns:a16="http://schemas.microsoft.com/office/drawing/2014/main" val="67111431"/>
                    </a:ext>
                  </a:extLst>
                </a:gridCol>
              </a:tblGrid>
              <a:tr h="370840">
                <a:tc>
                  <a:txBody>
                    <a:bodyPr/>
                    <a:lstStyle/>
                    <a:p>
                      <a:r>
                        <a:rPr lang="en-US" sz="1800" dirty="0">
                          <a:latin typeface="Lucida Sans"/>
                        </a:rPr>
                        <a:t>Service Category</a:t>
                      </a:r>
                    </a:p>
                  </a:txBody>
                  <a:tcPr/>
                </a:tc>
                <a:tc>
                  <a:txBody>
                    <a:bodyPr/>
                    <a:lstStyle/>
                    <a:p>
                      <a:r>
                        <a:rPr lang="en-US" sz="1800" dirty="0">
                          <a:latin typeface="Lucida Sans"/>
                        </a:rPr>
                        <a:t>Services</a:t>
                      </a:r>
                    </a:p>
                  </a:txBody>
                  <a:tcPr/>
                </a:tc>
                <a:tc>
                  <a:txBody>
                    <a:bodyPr/>
                    <a:lstStyle/>
                    <a:p>
                      <a:r>
                        <a:rPr lang="en-US" sz="1800" dirty="0">
                          <a:latin typeface="Lucida Sans"/>
                        </a:rPr>
                        <a:t>Potential OHIP Guidance (Based on HRSN Fee Schedule v2)</a:t>
                      </a:r>
                    </a:p>
                  </a:txBody>
                  <a:tcPr/>
                </a:tc>
                <a:extLst>
                  <a:ext uri="{0D108BD9-81ED-4DB2-BD59-A6C34878D82A}">
                    <a16:rowId xmlns:a16="http://schemas.microsoft.com/office/drawing/2014/main" val="2816789724"/>
                  </a:ext>
                </a:extLst>
              </a:tr>
              <a:tr h="370840">
                <a:tc>
                  <a:txBody>
                    <a:bodyPr/>
                    <a:lstStyle/>
                    <a:p>
                      <a:r>
                        <a:rPr lang="en-US" sz="1800" dirty="0">
                          <a:latin typeface="Lucida Sans"/>
                        </a:rPr>
                        <a:t>Nutrition</a:t>
                      </a:r>
                    </a:p>
                  </a:txBody>
                  <a:tcPr anchor="ctr"/>
                </a:tc>
                <a:tc>
                  <a:txBody>
                    <a:bodyPr/>
                    <a:lstStyle/>
                    <a:p>
                      <a:pPr lvl="0">
                        <a:buNone/>
                      </a:pPr>
                      <a:r>
                        <a:rPr lang="en-US" sz="1800" b="0" i="0" u="none" strike="noStrike" noProof="0" dirty="0"/>
                        <a:t>Medically Tailored Meals and Clinically Appropriate Home Delivered Meals</a:t>
                      </a:r>
                      <a:endParaRPr lang="en-US" sz="1800"/>
                    </a:p>
                  </a:txBody>
                  <a:tcPr/>
                </a:tc>
                <a:tc>
                  <a:txBody>
                    <a:bodyPr/>
                    <a:lstStyle/>
                    <a:p>
                      <a:r>
                        <a:rPr lang="en-US" sz="1800" b="0" i="0" u="none" strike="noStrike" noProof="0" dirty="0">
                          <a:latin typeface="Lucida Sans"/>
                        </a:rPr>
                        <a:t>A</a:t>
                      </a:r>
                      <a:r>
                        <a:rPr lang="en-US" sz="1800" b="0" i="0" u="none" strike="noStrike" noProof="0" dirty="0"/>
                        <a:t>s part of the Enhanced HRSN Care Management process, the Social Care Navigator will determine the number of eligible Members in a household and facilitate efficient service delivery (e.g. ensure meals for Members sharing a household come from the same HRSN service provider, streamline delivery costs by ensuring meals for the same household are delivered in a single trip, etc.). </a:t>
                      </a:r>
                      <a:endParaRPr lang="en-US" sz="1800" b="0" i="0" u="none" strike="noStrike" noProof="0" dirty="0">
                        <a:latin typeface="Lucida Sans"/>
                      </a:endParaRPr>
                    </a:p>
                  </a:txBody>
                  <a:tcPr/>
                </a:tc>
                <a:extLst>
                  <a:ext uri="{0D108BD9-81ED-4DB2-BD59-A6C34878D82A}">
                    <a16:rowId xmlns:a16="http://schemas.microsoft.com/office/drawing/2014/main" val="2196050364"/>
                  </a:ext>
                </a:extLst>
              </a:tr>
            </a:tbl>
          </a:graphicData>
        </a:graphic>
      </p:graphicFrame>
      <p:sp>
        <p:nvSpPr>
          <p:cNvPr id="4" name="Footer Placeholder 3">
            <a:extLst>
              <a:ext uri="{FF2B5EF4-FFF2-40B4-BE49-F238E27FC236}">
                <a16:creationId xmlns:a16="http://schemas.microsoft.com/office/drawing/2014/main" id="{0D5A3D9C-EFBE-96DF-7FFE-DE87E3B7F5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AC1DF6-C08B-D7FB-BFE0-98E2923E7E9F}"/>
              </a:ext>
            </a:extLst>
          </p:cNvPr>
          <p:cNvSpPr>
            <a:spLocks noGrp="1"/>
          </p:cNvSpPr>
          <p:nvPr>
            <p:ph type="sldNum" sz="quarter" idx="12"/>
          </p:nvPr>
        </p:nvSpPr>
        <p:spPr/>
        <p:txBody>
          <a:bodyPr/>
          <a:lstStyle/>
          <a:p>
            <a:fld id="{046ED92C-19EC-4894-A451-DBF4F06AE3FB}" type="slidenum">
              <a:rPr lang="en-US" smtClean="0"/>
              <a:t>9</a:t>
            </a:fld>
            <a:endParaRPr lang="en-US"/>
          </a:p>
        </p:txBody>
      </p:sp>
    </p:spTree>
    <p:extLst>
      <p:ext uri="{BB962C8B-B14F-4D97-AF65-F5344CB8AC3E}">
        <p14:creationId xmlns:p14="http://schemas.microsoft.com/office/powerpoint/2010/main" val="1906968753"/>
      </p:ext>
    </p:extLst>
  </p:cSld>
  <p:clrMapOvr>
    <a:masterClrMapping/>
  </p:clrMapOvr>
</p:sld>
</file>

<file path=ppt/theme/theme1.xml><?xml version="1.0" encoding="utf-8"?>
<a:theme xmlns:a="http://schemas.openxmlformats.org/drawingml/2006/main" name="Office Theme">
  <a:themeElements>
    <a:clrScheme name="Care Compass Branding">
      <a:dk1>
        <a:sysClr val="windowText" lastClr="000000"/>
      </a:dk1>
      <a:lt1>
        <a:sysClr val="window" lastClr="FFFFFF"/>
      </a:lt1>
      <a:dk2>
        <a:srgbClr val="0E2841"/>
      </a:dk2>
      <a:lt2>
        <a:srgbClr val="E8E8E8"/>
      </a:lt2>
      <a:accent1>
        <a:srgbClr val="00A892"/>
      </a:accent1>
      <a:accent2>
        <a:srgbClr val="6BC7BB"/>
      </a:accent2>
      <a:accent3>
        <a:srgbClr val="F36F55"/>
      </a:accent3>
      <a:accent4>
        <a:srgbClr val="F8A88E"/>
      </a:accent4>
      <a:accent5>
        <a:srgbClr val="808285"/>
      </a:accent5>
      <a:accent6>
        <a:srgbClr val="000000"/>
      </a:accent6>
      <a:hlink>
        <a:srgbClr val="467886"/>
      </a:hlink>
      <a:folHlink>
        <a:srgbClr val="96607D"/>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are Compass Branding">
      <a:dk1>
        <a:sysClr val="windowText" lastClr="000000"/>
      </a:dk1>
      <a:lt1>
        <a:sysClr val="window" lastClr="FFFFFF"/>
      </a:lt1>
      <a:dk2>
        <a:srgbClr val="44546A"/>
      </a:dk2>
      <a:lt2>
        <a:srgbClr val="E7E6E6"/>
      </a:lt2>
      <a:accent1>
        <a:srgbClr val="00A892"/>
      </a:accent1>
      <a:accent2>
        <a:srgbClr val="6BC7BB"/>
      </a:accent2>
      <a:accent3>
        <a:srgbClr val="F36F55"/>
      </a:accent3>
      <a:accent4>
        <a:srgbClr val="F8A88E"/>
      </a:accent4>
      <a:accent5>
        <a:srgbClr val="000000"/>
      </a:accent5>
      <a:accent6>
        <a:srgbClr val="AEABAB"/>
      </a:accent6>
      <a:hlink>
        <a:srgbClr val="0563C1"/>
      </a:hlink>
      <a:folHlink>
        <a:srgbClr val="954F72"/>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14</Slides>
  <Notes>1</Notes>
  <HiddenSlides>0</HiddenSlide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Office Theme</vt:lpstr>
      <vt:lpstr>PowerPoint Presentation</vt:lpstr>
      <vt:lpstr>Confidentiality Statement</vt:lpstr>
      <vt:lpstr>Enhanced HRSN Nutrition Services</vt:lpstr>
      <vt:lpstr>Nutrition Screening Question and Social Risk Factors</vt:lpstr>
      <vt:lpstr>Member Eligibility for Clinically Appropriate Home Delivered Meals</vt:lpstr>
      <vt:lpstr>Clinically Appropriate Home Delivered Meals</vt:lpstr>
      <vt:lpstr>Clinically Appropriate Home Delivered Meals Service Restrictions</vt:lpstr>
      <vt:lpstr>Clinically Appropriate Home Delivered Meals Service Restrictions </vt:lpstr>
      <vt:lpstr>Households Guidance for Navigation to Nutrition Enhanced HRSN Services</vt:lpstr>
      <vt:lpstr>Considerations for Navigating Members to Nutrition Enhanced HRSN Services</vt:lpstr>
      <vt:lpstr>Clinically Appropriate Home Delivered Meals Workflow</vt:lpstr>
      <vt:lpstr>Reimbursement for HRSN Service Provision</vt:lpstr>
      <vt:lpstr>Clinically Appropriate Home Delivered Meals Reimbursement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690</cp:revision>
  <dcterms:created xsi:type="dcterms:W3CDTF">2024-12-06T19:52:35Z</dcterms:created>
  <dcterms:modified xsi:type="dcterms:W3CDTF">2025-01-13T18:08:31Z</dcterms:modified>
</cp:coreProperties>
</file>