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6" r:id="rId2"/>
  </p:sldMasterIdLst>
  <p:notesMasterIdLst>
    <p:notesMasterId r:id="rId17"/>
  </p:notesMasterIdLst>
  <p:sldIdLst>
    <p:sldId id="257" r:id="rId3"/>
    <p:sldId id="4463" r:id="rId4"/>
    <p:sldId id="265" r:id="rId5"/>
    <p:sldId id="266" r:id="rId6"/>
    <p:sldId id="4446" r:id="rId7"/>
    <p:sldId id="4450" r:id="rId8"/>
    <p:sldId id="4340" r:id="rId9"/>
    <p:sldId id="4337" r:id="rId10"/>
    <p:sldId id="4451" r:id="rId11"/>
    <p:sldId id="279" r:id="rId12"/>
    <p:sldId id="4443" r:id="rId13"/>
    <p:sldId id="360" r:id="rId14"/>
    <p:sldId id="317" r:id="rId15"/>
    <p:sldId id="4326"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9F1D948-F63E-0019-51AF-83FD7CA66899}" name="Nicole Cashman" initials="NC" userId="S::ncashman@carecompassnetwork.org::9f4497c3-28f4-4642-bf08-87d63966c585" providerId="AD"/>
  <p188:author id="{B3B339DF-3756-2C50-EBAE-F1ACB0EDEB11}" name="Monica Christian" initials="MC" userId="S::mchristian@carecompassnetwork.org::9f505002-4c35-491d-b442-464ef02bb2f7"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F36F5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A4D3A63-129F-8790-39B8-9A9DBBFAD3C2}" v="6" dt="2025-01-06T19:06:27.666"/>
    <p1510:client id="{1645BE53-A722-BF0C-488B-43C3CE5EE9FF}" v="1" dt="2025-01-06T13:51:11.414"/>
    <p1510:client id="{76E7BFD0-8760-8131-4A8C-168E19A886BE}" v="1" dt="2025-01-06T13:40:47.642"/>
    <p1510:client id="{E799DD2D-BCB5-51D8-1FFC-C265AFBC1BE8}" v="3" dt="2025-01-06T13:21:33.93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microsoft.com/office/2018/10/relationships/authors" Target="authors.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572162-7263-499D-9374-F6D9DD53612F}" type="datetimeFigureOut">
              <a:t>1/8/2025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524A72-D9D9-4D4E-9648-6B563513B8DE}" type="slidenum">
              <a:t>‹#›</a:t>
            </a:fld>
            <a:endParaRPr lang="en-US"/>
          </a:p>
        </p:txBody>
      </p:sp>
    </p:spTree>
    <p:extLst>
      <p:ext uri="{BB962C8B-B14F-4D97-AF65-F5344CB8AC3E}">
        <p14:creationId xmlns:p14="http://schemas.microsoft.com/office/powerpoint/2010/main" val="138405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changed</a:t>
            </a:r>
          </a:p>
        </p:txBody>
      </p:sp>
      <p:sp>
        <p:nvSpPr>
          <p:cNvPr id="4" name="Slide Number Placeholder 3"/>
          <p:cNvSpPr>
            <a:spLocks noGrp="1"/>
          </p:cNvSpPr>
          <p:nvPr>
            <p:ph type="sldNum" sz="quarter" idx="5"/>
          </p:nvPr>
        </p:nvSpPr>
        <p:spPr/>
        <p:txBody>
          <a:bodyPr/>
          <a:lstStyle/>
          <a:p>
            <a:fld id="{38756453-B917-4963-8F8D-07A1E8323B9D}" type="slidenum">
              <a:rPr lang="en-US" smtClean="0"/>
              <a:t>11</a:t>
            </a:fld>
            <a:endParaRPr lang="en-US"/>
          </a:p>
        </p:txBody>
      </p:sp>
    </p:spTree>
    <p:extLst>
      <p:ext uri="{BB962C8B-B14F-4D97-AF65-F5344CB8AC3E}">
        <p14:creationId xmlns:p14="http://schemas.microsoft.com/office/powerpoint/2010/main" val="254133149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eal Divider Slide with Logo Mark">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A83E337D-C131-478C-A591-51E08419B26A}"/>
              </a:ext>
            </a:extLst>
          </p:cNvPr>
          <p:cNvSpPr>
            <a:spLocks noGrp="1"/>
          </p:cNvSpPr>
          <p:nvPr>
            <p:ph type="dt" sz="half" idx="10"/>
          </p:nvPr>
        </p:nvSpPr>
        <p:spPr/>
        <p:txBody>
          <a:bodyPr/>
          <a:lstStyle/>
          <a:p>
            <a:fld id="{31FA929F-165D-4778-80D3-139E34FA4A46}" type="datetime1">
              <a:rPr lang="en-US" smtClean="0"/>
              <a:t>1/8/2025</a:t>
            </a:fld>
            <a:endParaRPr lang="en-US"/>
          </a:p>
        </p:txBody>
      </p:sp>
      <p:sp>
        <p:nvSpPr>
          <p:cNvPr id="5" name="Slide Number Placeholder 4">
            <a:extLst>
              <a:ext uri="{FF2B5EF4-FFF2-40B4-BE49-F238E27FC236}">
                <a16:creationId xmlns:a16="http://schemas.microsoft.com/office/drawing/2014/main" id="{3A092C61-A84C-49D5-BEEF-7AD6BBD703AD}"/>
              </a:ext>
            </a:extLst>
          </p:cNvPr>
          <p:cNvSpPr>
            <a:spLocks noGrp="1"/>
          </p:cNvSpPr>
          <p:nvPr>
            <p:ph type="sldNum" sz="quarter" idx="12"/>
          </p:nvPr>
        </p:nvSpPr>
        <p:spPr/>
        <p:txBody>
          <a:bodyPr/>
          <a:lstStyle/>
          <a:p>
            <a:fld id="{046ED92C-19EC-4894-A451-DBF4F06AE3FB}" type="slidenum">
              <a:rPr lang="en-US" smtClean="0"/>
              <a:pPr/>
              <a:t>‹#›</a:t>
            </a:fld>
            <a:endParaRPr lang="en-US"/>
          </a:p>
        </p:txBody>
      </p:sp>
      <p:sp>
        <p:nvSpPr>
          <p:cNvPr id="6" name="Rectangle 5">
            <a:extLst>
              <a:ext uri="{FF2B5EF4-FFF2-40B4-BE49-F238E27FC236}">
                <a16:creationId xmlns:a16="http://schemas.microsoft.com/office/drawing/2014/main" id="{A867C1D7-6D0F-4DCE-AF3A-873400380CED}"/>
              </a:ext>
            </a:extLst>
          </p:cNvPr>
          <p:cNvSpPr/>
          <p:nvPr userDrawn="1"/>
        </p:nvSpPr>
        <p:spPr>
          <a:xfrm>
            <a:off x="0" y="0"/>
            <a:ext cx="12192000" cy="6858000"/>
          </a:xfrm>
          <a:prstGeom prst="rect">
            <a:avLst/>
          </a:prstGeom>
          <a:solidFill>
            <a:schemeClr val="tx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 Placeholder 7">
            <a:extLst>
              <a:ext uri="{FF2B5EF4-FFF2-40B4-BE49-F238E27FC236}">
                <a16:creationId xmlns:a16="http://schemas.microsoft.com/office/drawing/2014/main" id="{F54383B5-34FD-4158-963E-263357A7EA20}"/>
              </a:ext>
            </a:extLst>
          </p:cNvPr>
          <p:cNvSpPr>
            <a:spLocks noGrp="1"/>
          </p:cNvSpPr>
          <p:nvPr>
            <p:ph type="body" sz="quarter" idx="13"/>
          </p:nvPr>
        </p:nvSpPr>
        <p:spPr>
          <a:xfrm>
            <a:off x="5961720" y="2563761"/>
            <a:ext cx="4641850" cy="1730477"/>
          </a:xfrm>
        </p:spPr>
        <p:txBody>
          <a:bodyPr>
            <a:normAutofit/>
          </a:bodyPr>
          <a:lstStyle>
            <a:lvl1pPr>
              <a:defRPr sz="3600">
                <a:solidFill>
                  <a:schemeClr val="bg1"/>
                </a:solidFill>
              </a:defRPr>
            </a:lvl1pPr>
          </a:lstStyle>
          <a:p>
            <a:pPr lvl="0"/>
            <a:r>
              <a:rPr lang="en-US"/>
              <a:t>Click to edit Master text styles</a:t>
            </a:r>
          </a:p>
        </p:txBody>
      </p:sp>
      <p:pic>
        <p:nvPicPr>
          <p:cNvPr id="2" name="Picture 1">
            <a:extLst>
              <a:ext uri="{FF2B5EF4-FFF2-40B4-BE49-F238E27FC236}">
                <a16:creationId xmlns:a16="http://schemas.microsoft.com/office/drawing/2014/main" id="{A38924E7-284C-F4B7-D8DD-0EB0AFAED605}"/>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r="74200"/>
          <a:stretch/>
        </p:blipFill>
        <p:spPr>
          <a:xfrm>
            <a:off x="1342978" y="1874273"/>
            <a:ext cx="3275764" cy="3109452"/>
          </a:xfrm>
          <a:prstGeom prst="rect">
            <a:avLst/>
          </a:prstGeom>
        </p:spPr>
      </p:pic>
    </p:spTree>
    <p:extLst>
      <p:ext uri="{BB962C8B-B14F-4D97-AF65-F5344CB8AC3E}">
        <p14:creationId xmlns:p14="http://schemas.microsoft.com/office/powerpoint/2010/main" val="10095790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 Care Compass">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0096012-250A-9BA0-B411-6E722DF37E8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626352" y="0"/>
            <a:ext cx="5565648" cy="6858000"/>
          </a:xfrm>
          <a:prstGeom prst="rect">
            <a:avLst/>
          </a:prstGeom>
        </p:spPr>
      </p:pic>
      <p:sp>
        <p:nvSpPr>
          <p:cNvPr id="3" name="Rectangle 2">
            <a:extLst>
              <a:ext uri="{FF2B5EF4-FFF2-40B4-BE49-F238E27FC236}">
                <a16:creationId xmlns:a16="http://schemas.microsoft.com/office/drawing/2014/main" id="{5A76D97B-BA5C-4CCE-83A3-0A02DC325837}"/>
              </a:ext>
            </a:extLst>
          </p:cNvPr>
          <p:cNvSpPr/>
          <p:nvPr userDrawn="1"/>
        </p:nvSpPr>
        <p:spPr>
          <a:xfrm>
            <a:off x="0" y="5565058"/>
            <a:ext cx="7118555" cy="129294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 Placeholder 3">
            <a:extLst>
              <a:ext uri="{FF2B5EF4-FFF2-40B4-BE49-F238E27FC236}">
                <a16:creationId xmlns:a16="http://schemas.microsoft.com/office/drawing/2014/main" id="{E5A4CAE9-0F92-4813-94B4-314BC85A4B4D}"/>
              </a:ext>
            </a:extLst>
          </p:cNvPr>
          <p:cNvSpPr>
            <a:spLocks noGrp="1"/>
          </p:cNvSpPr>
          <p:nvPr>
            <p:ph type="body" sz="quarter" idx="11" hasCustomPrompt="1"/>
          </p:nvPr>
        </p:nvSpPr>
        <p:spPr>
          <a:xfrm>
            <a:off x="228600" y="1268109"/>
            <a:ext cx="5995219" cy="1681162"/>
          </a:xfrm>
        </p:spPr>
        <p:txBody>
          <a:bodyPr anchor="b">
            <a:normAutofit/>
          </a:bodyPr>
          <a:lstStyle>
            <a:lvl1pPr>
              <a:defRPr sz="4400" b="1">
                <a:solidFill>
                  <a:schemeClr val="tx1"/>
                </a:solidFill>
              </a:defRPr>
            </a:lvl1pPr>
          </a:lstStyle>
          <a:p>
            <a:pPr lvl="0"/>
            <a:r>
              <a:rPr lang="en-US"/>
              <a:t>Click to Add Master Title</a:t>
            </a:r>
          </a:p>
        </p:txBody>
      </p:sp>
      <p:sp>
        <p:nvSpPr>
          <p:cNvPr id="20" name="Text Placeholder 19">
            <a:extLst>
              <a:ext uri="{FF2B5EF4-FFF2-40B4-BE49-F238E27FC236}">
                <a16:creationId xmlns:a16="http://schemas.microsoft.com/office/drawing/2014/main" id="{074ACDE7-6755-4442-A8B5-2889DE57B9FD}"/>
              </a:ext>
            </a:extLst>
          </p:cNvPr>
          <p:cNvSpPr>
            <a:spLocks noGrp="1"/>
          </p:cNvSpPr>
          <p:nvPr>
            <p:ph type="body" sz="quarter" idx="12" hasCustomPrompt="1"/>
          </p:nvPr>
        </p:nvSpPr>
        <p:spPr>
          <a:xfrm>
            <a:off x="238432" y="3334055"/>
            <a:ext cx="5386388" cy="1149350"/>
          </a:xfrm>
        </p:spPr>
        <p:txBody>
          <a:bodyPr/>
          <a:lstStyle>
            <a:lvl1pPr>
              <a:defRPr/>
            </a:lvl1pPr>
            <a:lvl2pPr marL="400050" indent="0">
              <a:buNone/>
              <a:defRPr/>
            </a:lvl2pPr>
          </a:lstStyle>
          <a:p>
            <a:pPr lvl="0"/>
            <a:r>
              <a:rPr lang="en-US"/>
              <a:t>Click to add subtitles</a:t>
            </a:r>
          </a:p>
          <a:p>
            <a:pPr lvl="1"/>
            <a:endParaRPr lang="en-US"/>
          </a:p>
        </p:txBody>
      </p:sp>
      <p:sp>
        <p:nvSpPr>
          <p:cNvPr id="9" name="TextBox 8">
            <a:extLst>
              <a:ext uri="{FF2B5EF4-FFF2-40B4-BE49-F238E27FC236}">
                <a16:creationId xmlns:a16="http://schemas.microsoft.com/office/drawing/2014/main" id="{26555A51-1B20-4C0F-933B-4EBA11F872F8}"/>
              </a:ext>
            </a:extLst>
          </p:cNvPr>
          <p:cNvSpPr txBox="1"/>
          <p:nvPr userDrawn="1"/>
        </p:nvSpPr>
        <p:spPr>
          <a:xfrm>
            <a:off x="63909" y="5888363"/>
            <a:ext cx="6990736" cy="646331"/>
          </a:xfrm>
          <a:prstGeom prst="rect">
            <a:avLst/>
          </a:prstGeom>
          <a:noFill/>
        </p:spPr>
        <p:txBody>
          <a:bodyPr wrap="square" rtlCol="0">
            <a:spAutoFit/>
          </a:bodyPr>
          <a:lstStyle/>
          <a:p>
            <a:r>
              <a:rPr lang="en-US" sz="2500" b="1">
                <a:solidFill>
                  <a:schemeClr val="bg1"/>
                </a:solidFill>
                <a:latin typeface="Lucida Sans" panose="020B0602030504020204" pitchFamily="34" charset="0"/>
              </a:rPr>
              <a:t>CONNECT </a:t>
            </a:r>
            <a:r>
              <a:rPr lang="en-US" sz="3600" b="1">
                <a:solidFill>
                  <a:schemeClr val="bg1"/>
                </a:solidFill>
                <a:latin typeface="Lucida Sans" panose="020B0602030504020204" pitchFamily="34" charset="0"/>
                <a:ea typeface="Tahoma" panose="020B0604030504040204" pitchFamily="34" charset="0"/>
                <a:cs typeface="Tahoma" panose="020B0604030504040204" pitchFamily="34" charset="0"/>
              </a:rPr>
              <a:t>•</a:t>
            </a:r>
            <a:r>
              <a:rPr lang="en-US" sz="2500" b="1">
                <a:solidFill>
                  <a:schemeClr val="bg1"/>
                </a:solidFill>
                <a:latin typeface="Lucida Sans" panose="020B0602030504020204" pitchFamily="34" charset="0"/>
                <a:ea typeface="Tahoma" panose="020B0604030504040204" pitchFamily="34" charset="0"/>
                <a:cs typeface="Tahoma" panose="020B0604030504040204" pitchFamily="34" charset="0"/>
              </a:rPr>
              <a:t> COLLABORATE </a:t>
            </a:r>
            <a:r>
              <a:rPr lang="en-US" sz="3600" b="1">
                <a:solidFill>
                  <a:schemeClr val="bg1"/>
                </a:solidFill>
                <a:latin typeface="Lucida Sans" panose="020B0602030504020204" pitchFamily="34" charset="0"/>
                <a:ea typeface="Tahoma" panose="020B0604030504040204" pitchFamily="34" charset="0"/>
                <a:cs typeface="Tahoma" panose="020B0604030504040204" pitchFamily="34" charset="0"/>
              </a:rPr>
              <a:t>•</a:t>
            </a:r>
            <a:r>
              <a:rPr lang="en-US" sz="2500" b="1">
                <a:solidFill>
                  <a:schemeClr val="bg1"/>
                </a:solidFill>
                <a:latin typeface="Lucida Sans" panose="020B0602030504020204" pitchFamily="34" charset="0"/>
                <a:ea typeface="Tahoma" panose="020B0604030504040204" pitchFamily="34" charset="0"/>
                <a:cs typeface="Tahoma" panose="020B0604030504040204" pitchFamily="34" charset="0"/>
              </a:rPr>
              <a:t> INNOVATE</a:t>
            </a:r>
            <a:endParaRPr lang="en-US" sz="2500" b="1">
              <a:solidFill>
                <a:schemeClr val="bg1"/>
              </a:solidFill>
              <a:latin typeface="Lucida Sans" panose="020B0602030504020204" pitchFamily="34" charset="0"/>
            </a:endParaRPr>
          </a:p>
        </p:txBody>
      </p:sp>
      <p:pic>
        <p:nvPicPr>
          <p:cNvPr id="5" name="Picture 4">
            <a:extLst>
              <a:ext uri="{FF2B5EF4-FFF2-40B4-BE49-F238E27FC236}">
                <a16:creationId xmlns:a16="http://schemas.microsoft.com/office/drawing/2014/main" id="{83669A57-1C86-39E6-C6BF-35B7B505578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28600" y="186456"/>
            <a:ext cx="3158963" cy="777105"/>
          </a:xfrm>
          <a:prstGeom prst="rect">
            <a:avLst/>
          </a:prstGeom>
        </p:spPr>
      </p:pic>
    </p:spTree>
    <p:extLst>
      <p:ext uri="{BB962C8B-B14F-4D97-AF65-F5344CB8AC3E}">
        <p14:creationId xmlns:p14="http://schemas.microsoft.com/office/powerpoint/2010/main" val="28413456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w/CCC Log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1B5450-9ED8-42C8-8669-13C401AB075B}"/>
              </a:ext>
            </a:extLst>
          </p:cNvPr>
          <p:cNvSpPr>
            <a:spLocks noGrp="1"/>
          </p:cNvSpPr>
          <p:nvPr>
            <p:ph type="title"/>
          </p:nvPr>
        </p:nvSpPr>
        <p:spPr/>
        <p:txBody>
          <a:bodyPr/>
          <a:lstStyle>
            <a:lvl1pPr>
              <a:defRPr>
                <a:solidFill>
                  <a:schemeClr val="accent1"/>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2F65A6E4-258F-4146-88CE-B2FAC89599B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4B2102E-753F-4896-93AA-2DA294C21BAB}"/>
              </a:ext>
            </a:extLst>
          </p:cNvPr>
          <p:cNvSpPr>
            <a:spLocks noGrp="1"/>
          </p:cNvSpPr>
          <p:nvPr>
            <p:ph type="dt" sz="half" idx="10"/>
          </p:nvPr>
        </p:nvSpPr>
        <p:spPr/>
        <p:txBody>
          <a:bodyPr/>
          <a:lstStyle/>
          <a:p>
            <a:fld id="{01577D40-C5BE-48F7-885C-C9B7AF50483F}" type="datetime1">
              <a:rPr lang="en-US" smtClean="0"/>
              <a:t>1/8/2025</a:t>
            </a:fld>
            <a:endParaRPr lang="en-US"/>
          </a:p>
        </p:txBody>
      </p:sp>
      <p:sp>
        <p:nvSpPr>
          <p:cNvPr id="5" name="Footer Placeholder 4">
            <a:extLst>
              <a:ext uri="{FF2B5EF4-FFF2-40B4-BE49-F238E27FC236}">
                <a16:creationId xmlns:a16="http://schemas.microsoft.com/office/drawing/2014/main" id="{EBC49E9C-9EBD-4FE6-8A67-815F34191CB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29B5E7-E4FF-43C2-BE39-B46A3DE0EA8D}"/>
              </a:ext>
            </a:extLst>
          </p:cNvPr>
          <p:cNvSpPr>
            <a:spLocks noGrp="1"/>
          </p:cNvSpPr>
          <p:nvPr>
            <p:ph type="sldNum" sz="quarter" idx="12"/>
          </p:nvPr>
        </p:nvSpPr>
        <p:spPr/>
        <p:txBody>
          <a:bodyPr/>
          <a:lstStyle/>
          <a:p>
            <a:fld id="{046ED92C-19EC-4894-A451-DBF4F06AE3FB}" type="slidenum">
              <a:rPr lang="en-US" smtClean="0"/>
              <a:t>‹#›</a:t>
            </a:fld>
            <a:endParaRPr lang="en-US"/>
          </a:p>
        </p:txBody>
      </p:sp>
      <p:pic>
        <p:nvPicPr>
          <p:cNvPr id="8" name="Picture 7">
            <a:extLst>
              <a:ext uri="{FF2B5EF4-FFF2-40B4-BE49-F238E27FC236}">
                <a16:creationId xmlns:a16="http://schemas.microsoft.com/office/drawing/2014/main" id="{567BE748-4495-118D-9F86-E4E40091836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9791" y="6355714"/>
            <a:ext cx="1486829" cy="365760"/>
          </a:xfrm>
          <a:prstGeom prst="rect">
            <a:avLst/>
          </a:prstGeom>
        </p:spPr>
      </p:pic>
    </p:spTree>
    <p:extLst>
      <p:ext uri="{BB962C8B-B14F-4D97-AF65-F5344CB8AC3E}">
        <p14:creationId xmlns:p14="http://schemas.microsoft.com/office/powerpoint/2010/main" val="14734671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al Divider Slide with Picture Option">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A83E337D-C131-478C-A591-51E08419B26A}"/>
              </a:ext>
            </a:extLst>
          </p:cNvPr>
          <p:cNvSpPr>
            <a:spLocks noGrp="1"/>
          </p:cNvSpPr>
          <p:nvPr>
            <p:ph type="dt" sz="half" idx="10"/>
          </p:nvPr>
        </p:nvSpPr>
        <p:spPr/>
        <p:txBody>
          <a:bodyPr/>
          <a:lstStyle/>
          <a:p>
            <a:fld id="{31FA929F-165D-4778-80D3-139E34FA4A46}" type="datetime1">
              <a:rPr lang="en-US" smtClean="0"/>
              <a:t>1/8/2025</a:t>
            </a:fld>
            <a:endParaRPr lang="en-US"/>
          </a:p>
        </p:txBody>
      </p:sp>
      <p:sp>
        <p:nvSpPr>
          <p:cNvPr id="5" name="Slide Number Placeholder 4">
            <a:extLst>
              <a:ext uri="{FF2B5EF4-FFF2-40B4-BE49-F238E27FC236}">
                <a16:creationId xmlns:a16="http://schemas.microsoft.com/office/drawing/2014/main" id="{3A092C61-A84C-49D5-BEEF-7AD6BBD703AD}"/>
              </a:ext>
            </a:extLst>
          </p:cNvPr>
          <p:cNvSpPr>
            <a:spLocks noGrp="1"/>
          </p:cNvSpPr>
          <p:nvPr>
            <p:ph type="sldNum" sz="quarter" idx="12"/>
          </p:nvPr>
        </p:nvSpPr>
        <p:spPr/>
        <p:txBody>
          <a:bodyPr/>
          <a:lstStyle/>
          <a:p>
            <a:fld id="{046ED92C-19EC-4894-A451-DBF4F06AE3FB}" type="slidenum">
              <a:rPr lang="en-US" smtClean="0"/>
              <a:pPr/>
              <a:t>‹#›</a:t>
            </a:fld>
            <a:endParaRPr lang="en-US"/>
          </a:p>
        </p:txBody>
      </p:sp>
      <p:sp>
        <p:nvSpPr>
          <p:cNvPr id="6" name="Rectangle 5">
            <a:extLst>
              <a:ext uri="{FF2B5EF4-FFF2-40B4-BE49-F238E27FC236}">
                <a16:creationId xmlns:a16="http://schemas.microsoft.com/office/drawing/2014/main" id="{A867C1D7-6D0F-4DCE-AF3A-873400380CED}"/>
              </a:ext>
            </a:extLst>
          </p:cNvPr>
          <p:cNvSpPr/>
          <p:nvPr userDrawn="1"/>
        </p:nvSpPr>
        <p:spPr>
          <a:xfrm>
            <a:off x="0" y="0"/>
            <a:ext cx="5673213" cy="6858000"/>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 Placeholder 7">
            <a:extLst>
              <a:ext uri="{FF2B5EF4-FFF2-40B4-BE49-F238E27FC236}">
                <a16:creationId xmlns:a16="http://schemas.microsoft.com/office/drawing/2014/main" id="{F54383B5-34FD-4158-963E-263357A7EA20}"/>
              </a:ext>
            </a:extLst>
          </p:cNvPr>
          <p:cNvSpPr>
            <a:spLocks noGrp="1"/>
          </p:cNvSpPr>
          <p:nvPr>
            <p:ph type="body" sz="quarter" idx="13"/>
          </p:nvPr>
        </p:nvSpPr>
        <p:spPr>
          <a:xfrm>
            <a:off x="481013" y="2563762"/>
            <a:ext cx="4641850" cy="1730477"/>
          </a:xfrm>
        </p:spPr>
        <p:txBody>
          <a:bodyPr>
            <a:normAutofit/>
          </a:bodyPr>
          <a:lstStyle>
            <a:lvl1pPr>
              <a:defRPr sz="3600">
                <a:solidFill>
                  <a:schemeClr val="bg1"/>
                </a:solidFill>
              </a:defRPr>
            </a:lvl1pPr>
          </a:lstStyle>
          <a:p>
            <a:pPr lvl="0"/>
            <a:r>
              <a:rPr lang="en-US"/>
              <a:t>Click to edit Master text styles</a:t>
            </a:r>
          </a:p>
        </p:txBody>
      </p:sp>
      <p:sp>
        <p:nvSpPr>
          <p:cNvPr id="10" name="Picture Placeholder 9">
            <a:extLst>
              <a:ext uri="{FF2B5EF4-FFF2-40B4-BE49-F238E27FC236}">
                <a16:creationId xmlns:a16="http://schemas.microsoft.com/office/drawing/2014/main" id="{F7144F63-0F92-498E-A28D-A525901AB665}"/>
              </a:ext>
            </a:extLst>
          </p:cNvPr>
          <p:cNvSpPr>
            <a:spLocks noGrp="1"/>
          </p:cNvSpPr>
          <p:nvPr>
            <p:ph type="pic" sz="quarter" idx="14"/>
          </p:nvPr>
        </p:nvSpPr>
        <p:spPr>
          <a:xfrm>
            <a:off x="5673725" y="0"/>
            <a:ext cx="6518275" cy="6858000"/>
          </a:xfrm>
        </p:spPr>
        <p:txBody>
          <a:bodyPr/>
          <a:lstStyle/>
          <a:p>
            <a:endParaRPr lang="en-US"/>
          </a:p>
        </p:txBody>
      </p:sp>
    </p:spTree>
    <p:extLst>
      <p:ext uri="{BB962C8B-B14F-4D97-AF65-F5344CB8AC3E}">
        <p14:creationId xmlns:p14="http://schemas.microsoft.com/office/powerpoint/2010/main" val="32995418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w/CCC Log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1B5450-9ED8-42C8-8669-13C401AB075B}"/>
              </a:ext>
            </a:extLst>
          </p:cNvPr>
          <p:cNvSpPr>
            <a:spLocks noGrp="1"/>
          </p:cNvSpPr>
          <p:nvPr>
            <p:ph type="title"/>
          </p:nvPr>
        </p:nvSpPr>
        <p:spPr/>
        <p:txBody>
          <a:bodyPr/>
          <a:lstStyle>
            <a:lvl1pPr>
              <a:defRPr>
                <a:solidFill>
                  <a:schemeClr val="accent1"/>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2F65A6E4-258F-4146-88CE-B2FAC89599B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4B2102E-753F-4896-93AA-2DA294C21BAB}"/>
              </a:ext>
            </a:extLst>
          </p:cNvPr>
          <p:cNvSpPr>
            <a:spLocks noGrp="1"/>
          </p:cNvSpPr>
          <p:nvPr>
            <p:ph type="dt" sz="half" idx="10"/>
          </p:nvPr>
        </p:nvSpPr>
        <p:spPr/>
        <p:txBody>
          <a:bodyPr/>
          <a:lstStyle/>
          <a:p>
            <a:fld id="{01577D40-C5BE-48F7-885C-C9B7AF50483F}" type="datetime1">
              <a:rPr lang="en-US" smtClean="0"/>
              <a:t>1/8/2025</a:t>
            </a:fld>
            <a:endParaRPr lang="en-US"/>
          </a:p>
        </p:txBody>
      </p:sp>
      <p:sp>
        <p:nvSpPr>
          <p:cNvPr id="5" name="Footer Placeholder 4">
            <a:extLst>
              <a:ext uri="{FF2B5EF4-FFF2-40B4-BE49-F238E27FC236}">
                <a16:creationId xmlns:a16="http://schemas.microsoft.com/office/drawing/2014/main" id="{EBC49E9C-9EBD-4FE6-8A67-815F34191CB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29B5E7-E4FF-43C2-BE39-B46A3DE0EA8D}"/>
              </a:ext>
            </a:extLst>
          </p:cNvPr>
          <p:cNvSpPr>
            <a:spLocks noGrp="1"/>
          </p:cNvSpPr>
          <p:nvPr>
            <p:ph type="sldNum" sz="quarter" idx="12"/>
          </p:nvPr>
        </p:nvSpPr>
        <p:spPr/>
        <p:txBody>
          <a:bodyPr/>
          <a:lstStyle/>
          <a:p>
            <a:fld id="{046ED92C-19EC-4894-A451-DBF4F06AE3FB}" type="slidenum">
              <a:rPr lang="en-US" smtClean="0"/>
              <a:t>‹#›</a:t>
            </a:fld>
            <a:endParaRPr lang="en-US"/>
          </a:p>
        </p:txBody>
      </p:sp>
      <p:pic>
        <p:nvPicPr>
          <p:cNvPr id="8" name="Picture 7">
            <a:extLst>
              <a:ext uri="{FF2B5EF4-FFF2-40B4-BE49-F238E27FC236}">
                <a16:creationId xmlns:a16="http://schemas.microsoft.com/office/drawing/2014/main" id="{567BE748-4495-118D-9F86-E4E40091836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9791" y="6355714"/>
            <a:ext cx="1486829" cy="365760"/>
          </a:xfrm>
          <a:prstGeom prst="rect">
            <a:avLst/>
          </a:prstGeom>
        </p:spPr>
      </p:pic>
    </p:spTree>
    <p:extLst>
      <p:ext uri="{BB962C8B-B14F-4D97-AF65-F5344CB8AC3E}">
        <p14:creationId xmlns:p14="http://schemas.microsoft.com/office/powerpoint/2010/main" val="18891617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Agenda Slide - Print Vers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8D7967-82CE-4479-8ACB-11C3CF2864C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852FAF7-1C3B-49FD-BDBB-60CDBB6FD021}"/>
              </a:ext>
            </a:extLst>
          </p:cNvPr>
          <p:cNvSpPr>
            <a:spLocks noGrp="1"/>
          </p:cNvSpPr>
          <p:nvPr>
            <p:ph type="dt" sz="half" idx="10"/>
          </p:nvPr>
        </p:nvSpPr>
        <p:spPr/>
        <p:txBody>
          <a:bodyPr/>
          <a:lstStyle/>
          <a:p>
            <a:fld id="{4D51B43E-99BD-4ADB-8949-B79652558B15}" type="datetime1">
              <a:rPr lang="en-US" smtClean="0"/>
              <a:t>1/8/2025</a:t>
            </a:fld>
            <a:endParaRPr lang="en-US"/>
          </a:p>
        </p:txBody>
      </p:sp>
      <p:sp>
        <p:nvSpPr>
          <p:cNvPr id="4" name="Footer Placeholder 3">
            <a:extLst>
              <a:ext uri="{FF2B5EF4-FFF2-40B4-BE49-F238E27FC236}">
                <a16:creationId xmlns:a16="http://schemas.microsoft.com/office/drawing/2014/main" id="{78FCD273-F612-4580-9D1B-10D7EBD7301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F17B7F3-2A78-4400-B668-A55713C669DF}"/>
              </a:ext>
            </a:extLst>
          </p:cNvPr>
          <p:cNvSpPr>
            <a:spLocks noGrp="1"/>
          </p:cNvSpPr>
          <p:nvPr>
            <p:ph type="sldNum" sz="quarter" idx="12"/>
          </p:nvPr>
        </p:nvSpPr>
        <p:spPr/>
        <p:txBody>
          <a:bodyPr/>
          <a:lstStyle/>
          <a:p>
            <a:fld id="{046ED92C-19EC-4894-A451-DBF4F06AE3FB}" type="slidenum">
              <a:rPr lang="en-US" smtClean="0"/>
              <a:pPr/>
              <a:t>‹#›</a:t>
            </a:fld>
            <a:endParaRPr lang="en-US"/>
          </a:p>
        </p:txBody>
      </p:sp>
      <p:sp>
        <p:nvSpPr>
          <p:cNvPr id="6" name="Content Placeholder 74">
            <a:extLst>
              <a:ext uri="{FF2B5EF4-FFF2-40B4-BE49-F238E27FC236}">
                <a16:creationId xmlns:a16="http://schemas.microsoft.com/office/drawing/2014/main" id="{7F9CED34-DA25-4FDD-94B3-D929551DC0F7}"/>
              </a:ext>
            </a:extLst>
          </p:cNvPr>
          <p:cNvSpPr>
            <a:spLocks noGrp="1"/>
          </p:cNvSpPr>
          <p:nvPr>
            <p:ph sz="quarter" idx="13" hasCustomPrompt="1"/>
          </p:nvPr>
        </p:nvSpPr>
        <p:spPr>
          <a:xfrm>
            <a:off x="1054212" y="1333830"/>
            <a:ext cx="4517136" cy="365760"/>
          </a:xfrm>
        </p:spPr>
        <p:txBody>
          <a:bodyPr>
            <a:noAutofit/>
          </a:bodyPr>
          <a:lstStyle>
            <a:lvl1pPr>
              <a:defRPr sz="1800"/>
            </a:lvl1pPr>
          </a:lstStyle>
          <a:p>
            <a:pPr lvl="0"/>
            <a:r>
              <a:rPr lang="en-US"/>
              <a:t>Type in Item</a:t>
            </a:r>
          </a:p>
        </p:txBody>
      </p:sp>
      <p:sp>
        <p:nvSpPr>
          <p:cNvPr id="7" name="Content Placeholder 74">
            <a:extLst>
              <a:ext uri="{FF2B5EF4-FFF2-40B4-BE49-F238E27FC236}">
                <a16:creationId xmlns:a16="http://schemas.microsoft.com/office/drawing/2014/main" id="{0F825E83-3BCA-4823-A149-E5D2B71D4A59}"/>
              </a:ext>
            </a:extLst>
          </p:cNvPr>
          <p:cNvSpPr>
            <a:spLocks noGrp="1"/>
          </p:cNvSpPr>
          <p:nvPr>
            <p:ph sz="quarter" idx="14" hasCustomPrompt="1"/>
          </p:nvPr>
        </p:nvSpPr>
        <p:spPr>
          <a:xfrm>
            <a:off x="1054212" y="2079384"/>
            <a:ext cx="4517136" cy="365760"/>
          </a:xfrm>
        </p:spPr>
        <p:txBody>
          <a:bodyPr>
            <a:noAutofit/>
          </a:bodyPr>
          <a:lstStyle>
            <a:lvl1pPr>
              <a:defRPr sz="1800"/>
            </a:lvl1pPr>
          </a:lstStyle>
          <a:p>
            <a:pPr lvl="0"/>
            <a:r>
              <a:rPr lang="en-US"/>
              <a:t>Type in Item</a:t>
            </a:r>
          </a:p>
        </p:txBody>
      </p:sp>
      <p:sp>
        <p:nvSpPr>
          <p:cNvPr id="8" name="Content Placeholder 74">
            <a:extLst>
              <a:ext uri="{FF2B5EF4-FFF2-40B4-BE49-F238E27FC236}">
                <a16:creationId xmlns:a16="http://schemas.microsoft.com/office/drawing/2014/main" id="{E032E352-3851-4AD9-A61A-AFE104B7E16C}"/>
              </a:ext>
            </a:extLst>
          </p:cNvPr>
          <p:cNvSpPr>
            <a:spLocks noGrp="1"/>
          </p:cNvSpPr>
          <p:nvPr>
            <p:ph sz="quarter" idx="15" hasCustomPrompt="1"/>
          </p:nvPr>
        </p:nvSpPr>
        <p:spPr>
          <a:xfrm>
            <a:off x="1054212" y="2824938"/>
            <a:ext cx="4517136" cy="365760"/>
          </a:xfrm>
        </p:spPr>
        <p:txBody>
          <a:bodyPr>
            <a:noAutofit/>
          </a:bodyPr>
          <a:lstStyle>
            <a:lvl1pPr>
              <a:defRPr sz="1800"/>
            </a:lvl1pPr>
          </a:lstStyle>
          <a:p>
            <a:pPr lvl="0"/>
            <a:r>
              <a:rPr lang="en-US"/>
              <a:t>Type in Item</a:t>
            </a:r>
          </a:p>
        </p:txBody>
      </p:sp>
      <p:sp>
        <p:nvSpPr>
          <p:cNvPr id="13" name="Oval 12">
            <a:extLst>
              <a:ext uri="{FF2B5EF4-FFF2-40B4-BE49-F238E27FC236}">
                <a16:creationId xmlns:a16="http://schemas.microsoft.com/office/drawing/2014/main" id="{3151C976-6066-44F9-A98A-4006E4E368E4}"/>
              </a:ext>
            </a:extLst>
          </p:cNvPr>
          <p:cNvSpPr/>
          <p:nvPr userDrawn="1"/>
        </p:nvSpPr>
        <p:spPr>
          <a:xfrm>
            <a:off x="390276" y="1242390"/>
            <a:ext cx="548640" cy="548640"/>
          </a:xfrm>
          <a:prstGeom prst="ellipse">
            <a:avLst/>
          </a:prstGeom>
          <a:solidFill>
            <a:schemeClr val="accent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AE194A67-5CA0-4D54-A359-32A779C32E92}"/>
              </a:ext>
            </a:extLst>
          </p:cNvPr>
          <p:cNvSpPr/>
          <p:nvPr userDrawn="1"/>
        </p:nvSpPr>
        <p:spPr>
          <a:xfrm>
            <a:off x="390276" y="1987944"/>
            <a:ext cx="548640" cy="548640"/>
          </a:xfrm>
          <a:prstGeom prst="ellipse">
            <a:avLst/>
          </a:prstGeom>
          <a:solidFill>
            <a:schemeClr val="accent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58822FEA-BBCD-432B-A234-AEF81F4A693D}"/>
              </a:ext>
            </a:extLst>
          </p:cNvPr>
          <p:cNvSpPr/>
          <p:nvPr userDrawn="1"/>
        </p:nvSpPr>
        <p:spPr>
          <a:xfrm>
            <a:off x="390276" y="2733498"/>
            <a:ext cx="548640" cy="548640"/>
          </a:xfrm>
          <a:prstGeom prst="ellipse">
            <a:avLst/>
          </a:prstGeom>
          <a:solidFill>
            <a:schemeClr val="accent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Text Placeholder 56">
            <a:extLst>
              <a:ext uri="{FF2B5EF4-FFF2-40B4-BE49-F238E27FC236}">
                <a16:creationId xmlns:a16="http://schemas.microsoft.com/office/drawing/2014/main" id="{BC636C00-C982-47B9-96F7-2626937BA202}"/>
              </a:ext>
            </a:extLst>
          </p:cNvPr>
          <p:cNvSpPr>
            <a:spLocks noGrp="1"/>
          </p:cNvSpPr>
          <p:nvPr>
            <p:ph type="body" sz="quarter" idx="25" hasCustomPrompt="1"/>
          </p:nvPr>
        </p:nvSpPr>
        <p:spPr>
          <a:xfrm>
            <a:off x="275459" y="1380211"/>
            <a:ext cx="776288" cy="272998"/>
          </a:xfrm>
        </p:spPr>
        <p:txBody>
          <a:bodyPr>
            <a:normAutofit/>
          </a:bodyPr>
          <a:lstStyle>
            <a:lvl1pPr algn="ctr">
              <a:defRPr sz="1100"/>
            </a:lvl1pPr>
          </a:lstStyle>
          <a:p>
            <a:pPr lvl="0"/>
            <a:r>
              <a:rPr lang="en-US"/>
              <a:t>Pg. #</a:t>
            </a:r>
          </a:p>
        </p:txBody>
      </p:sp>
      <p:sp>
        <p:nvSpPr>
          <p:cNvPr id="62" name="Text Placeholder 56">
            <a:extLst>
              <a:ext uri="{FF2B5EF4-FFF2-40B4-BE49-F238E27FC236}">
                <a16:creationId xmlns:a16="http://schemas.microsoft.com/office/drawing/2014/main" id="{3D42BCAB-94B2-4DBD-992C-EC3A1F053935}"/>
              </a:ext>
            </a:extLst>
          </p:cNvPr>
          <p:cNvSpPr>
            <a:spLocks noGrp="1"/>
          </p:cNvSpPr>
          <p:nvPr>
            <p:ph type="body" sz="quarter" idx="29" hasCustomPrompt="1"/>
          </p:nvPr>
        </p:nvSpPr>
        <p:spPr>
          <a:xfrm>
            <a:off x="258046" y="2877012"/>
            <a:ext cx="776288" cy="272998"/>
          </a:xfrm>
        </p:spPr>
        <p:txBody>
          <a:bodyPr>
            <a:normAutofit/>
          </a:bodyPr>
          <a:lstStyle>
            <a:lvl1pPr algn="ctr">
              <a:defRPr sz="1100"/>
            </a:lvl1pPr>
          </a:lstStyle>
          <a:p>
            <a:pPr lvl="0"/>
            <a:r>
              <a:rPr lang="en-US"/>
              <a:t>Pg. #</a:t>
            </a:r>
          </a:p>
        </p:txBody>
      </p:sp>
      <p:sp>
        <p:nvSpPr>
          <p:cNvPr id="69" name="Text Placeholder 56">
            <a:extLst>
              <a:ext uri="{FF2B5EF4-FFF2-40B4-BE49-F238E27FC236}">
                <a16:creationId xmlns:a16="http://schemas.microsoft.com/office/drawing/2014/main" id="{90A8A049-9C57-4F43-958D-F49D1D419DE6}"/>
              </a:ext>
            </a:extLst>
          </p:cNvPr>
          <p:cNvSpPr>
            <a:spLocks noGrp="1"/>
          </p:cNvSpPr>
          <p:nvPr>
            <p:ph type="body" sz="quarter" idx="36" hasCustomPrompt="1"/>
          </p:nvPr>
        </p:nvSpPr>
        <p:spPr>
          <a:xfrm>
            <a:off x="279657" y="2123337"/>
            <a:ext cx="776288" cy="272998"/>
          </a:xfrm>
        </p:spPr>
        <p:txBody>
          <a:bodyPr>
            <a:normAutofit/>
          </a:bodyPr>
          <a:lstStyle>
            <a:lvl1pPr algn="ctr">
              <a:defRPr sz="1100"/>
            </a:lvl1pPr>
          </a:lstStyle>
          <a:p>
            <a:pPr lvl="0"/>
            <a:r>
              <a:rPr lang="en-US"/>
              <a:t>Pg. #</a:t>
            </a:r>
          </a:p>
        </p:txBody>
      </p:sp>
      <p:pic>
        <p:nvPicPr>
          <p:cNvPr id="14" name="Picture 13">
            <a:extLst>
              <a:ext uri="{FF2B5EF4-FFF2-40B4-BE49-F238E27FC236}">
                <a16:creationId xmlns:a16="http://schemas.microsoft.com/office/drawing/2014/main" id="{12954DFC-25F5-759A-A088-3B5B8085A62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4599" y="6356349"/>
            <a:ext cx="1484239" cy="365123"/>
          </a:xfrm>
          <a:prstGeom prst="rect">
            <a:avLst/>
          </a:prstGeom>
        </p:spPr>
      </p:pic>
    </p:spTree>
    <p:extLst>
      <p:ext uri="{BB962C8B-B14F-4D97-AF65-F5344CB8AC3E}">
        <p14:creationId xmlns:p14="http://schemas.microsoft.com/office/powerpoint/2010/main" val="30050291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itle Slide - Care Compass">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0096012-250A-9BA0-B411-6E722DF37E8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626352" y="0"/>
            <a:ext cx="5565648" cy="6858000"/>
          </a:xfrm>
          <a:prstGeom prst="rect">
            <a:avLst/>
          </a:prstGeom>
        </p:spPr>
      </p:pic>
      <p:sp>
        <p:nvSpPr>
          <p:cNvPr id="3" name="Rectangle 2">
            <a:extLst>
              <a:ext uri="{FF2B5EF4-FFF2-40B4-BE49-F238E27FC236}">
                <a16:creationId xmlns:a16="http://schemas.microsoft.com/office/drawing/2014/main" id="{5A76D97B-BA5C-4CCE-83A3-0A02DC325837}"/>
              </a:ext>
            </a:extLst>
          </p:cNvPr>
          <p:cNvSpPr/>
          <p:nvPr userDrawn="1"/>
        </p:nvSpPr>
        <p:spPr>
          <a:xfrm>
            <a:off x="0" y="5565058"/>
            <a:ext cx="7118555" cy="129294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 Placeholder 3">
            <a:extLst>
              <a:ext uri="{FF2B5EF4-FFF2-40B4-BE49-F238E27FC236}">
                <a16:creationId xmlns:a16="http://schemas.microsoft.com/office/drawing/2014/main" id="{E5A4CAE9-0F92-4813-94B4-314BC85A4B4D}"/>
              </a:ext>
            </a:extLst>
          </p:cNvPr>
          <p:cNvSpPr>
            <a:spLocks noGrp="1"/>
          </p:cNvSpPr>
          <p:nvPr>
            <p:ph type="body" sz="quarter" idx="11" hasCustomPrompt="1"/>
          </p:nvPr>
        </p:nvSpPr>
        <p:spPr>
          <a:xfrm>
            <a:off x="228600" y="1268109"/>
            <a:ext cx="5995219" cy="1681162"/>
          </a:xfrm>
        </p:spPr>
        <p:txBody>
          <a:bodyPr anchor="b">
            <a:normAutofit/>
          </a:bodyPr>
          <a:lstStyle>
            <a:lvl1pPr>
              <a:defRPr sz="4400" b="1">
                <a:solidFill>
                  <a:schemeClr val="tx1"/>
                </a:solidFill>
              </a:defRPr>
            </a:lvl1pPr>
          </a:lstStyle>
          <a:p>
            <a:pPr lvl="0"/>
            <a:r>
              <a:rPr lang="en-US"/>
              <a:t>Click to Add Master Title</a:t>
            </a:r>
          </a:p>
        </p:txBody>
      </p:sp>
      <p:sp>
        <p:nvSpPr>
          <p:cNvPr id="20" name="Text Placeholder 19">
            <a:extLst>
              <a:ext uri="{FF2B5EF4-FFF2-40B4-BE49-F238E27FC236}">
                <a16:creationId xmlns:a16="http://schemas.microsoft.com/office/drawing/2014/main" id="{074ACDE7-6755-4442-A8B5-2889DE57B9FD}"/>
              </a:ext>
            </a:extLst>
          </p:cNvPr>
          <p:cNvSpPr>
            <a:spLocks noGrp="1"/>
          </p:cNvSpPr>
          <p:nvPr>
            <p:ph type="body" sz="quarter" idx="12" hasCustomPrompt="1"/>
          </p:nvPr>
        </p:nvSpPr>
        <p:spPr>
          <a:xfrm>
            <a:off x="238432" y="3334055"/>
            <a:ext cx="5386388" cy="1149350"/>
          </a:xfrm>
        </p:spPr>
        <p:txBody>
          <a:bodyPr/>
          <a:lstStyle>
            <a:lvl1pPr>
              <a:defRPr/>
            </a:lvl1pPr>
            <a:lvl2pPr marL="400050" indent="0">
              <a:buNone/>
              <a:defRPr/>
            </a:lvl2pPr>
          </a:lstStyle>
          <a:p>
            <a:pPr lvl="0"/>
            <a:r>
              <a:rPr lang="en-US"/>
              <a:t>Click to add subtitles</a:t>
            </a:r>
          </a:p>
          <a:p>
            <a:pPr lvl="1"/>
            <a:endParaRPr lang="en-US"/>
          </a:p>
        </p:txBody>
      </p:sp>
      <p:sp>
        <p:nvSpPr>
          <p:cNvPr id="9" name="TextBox 8">
            <a:extLst>
              <a:ext uri="{FF2B5EF4-FFF2-40B4-BE49-F238E27FC236}">
                <a16:creationId xmlns:a16="http://schemas.microsoft.com/office/drawing/2014/main" id="{26555A51-1B20-4C0F-933B-4EBA11F872F8}"/>
              </a:ext>
            </a:extLst>
          </p:cNvPr>
          <p:cNvSpPr txBox="1"/>
          <p:nvPr userDrawn="1"/>
        </p:nvSpPr>
        <p:spPr>
          <a:xfrm>
            <a:off x="63909" y="5888363"/>
            <a:ext cx="6990736" cy="646331"/>
          </a:xfrm>
          <a:prstGeom prst="rect">
            <a:avLst/>
          </a:prstGeom>
          <a:noFill/>
        </p:spPr>
        <p:txBody>
          <a:bodyPr wrap="square" rtlCol="0">
            <a:spAutoFit/>
          </a:bodyPr>
          <a:lstStyle/>
          <a:p>
            <a:r>
              <a:rPr lang="en-US" sz="2500" b="1">
                <a:solidFill>
                  <a:schemeClr val="bg1"/>
                </a:solidFill>
                <a:latin typeface="Lucida Sans" panose="020B0602030504020204" pitchFamily="34" charset="0"/>
              </a:rPr>
              <a:t>CONNECT </a:t>
            </a:r>
            <a:r>
              <a:rPr lang="en-US" sz="3600" b="1">
                <a:solidFill>
                  <a:schemeClr val="bg1"/>
                </a:solidFill>
                <a:latin typeface="Lucida Sans" panose="020B0602030504020204" pitchFamily="34" charset="0"/>
                <a:ea typeface="Tahoma" panose="020B0604030504040204" pitchFamily="34" charset="0"/>
                <a:cs typeface="Tahoma" panose="020B0604030504040204" pitchFamily="34" charset="0"/>
              </a:rPr>
              <a:t>•</a:t>
            </a:r>
            <a:r>
              <a:rPr lang="en-US" sz="2500" b="1">
                <a:solidFill>
                  <a:schemeClr val="bg1"/>
                </a:solidFill>
                <a:latin typeface="Lucida Sans" panose="020B0602030504020204" pitchFamily="34" charset="0"/>
                <a:ea typeface="Tahoma" panose="020B0604030504040204" pitchFamily="34" charset="0"/>
                <a:cs typeface="Tahoma" panose="020B0604030504040204" pitchFamily="34" charset="0"/>
              </a:rPr>
              <a:t> COLLABORATE </a:t>
            </a:r>
            <a:r>
              <a:rPr lang="en-US" sz="3600" b="1">
                <a:solidFill>
                  <a:schemeClr val="bg1"/>
                </a:solidFill>
                <a:latin typeface="Lucida Sans" panose="020B0602030504020204" pitchFamily="34" charset="0"/>
                <a:ea typeface="Tahoma" panose="020B0604030504040204" pitchFamily="34" charset="0"/>
                <a:cs typeface="Tahoma" panose="020B0604030504040204" pitchFamily="34" charset="0"/>
              </a:rPr>
              <a:t>•</a:t>
            </a:r>
            <a:r>
              <a:rPr lang="en-US" sz="2500" b="1">
                <a:solidFill>
                  <a:schemeClr val="bg1"/>
                </a:solidFill>
                <a:latin typeface="Lucida Sans" panose="020B0602030504020204" pitchFamily="34" charset="0"/>
                <a:ea typeface="Tahoma" panose="020B0604030504040204" pitchFamily="34" charset="0"/>
                <a:cs typeface="Tahoma" panose="020B0604030504040204" pitchFamily="34" charset="0"/>
              </a:rPr>
              <a:t> INNOVATE</a:t>
            </a:r>
            <a:endParaRPr lang="en-US" sz="2500" b="1">
              <a:solidFill>
                <a:schemeClr val="bg1"/>
              </a:solidFill>
              <a:latin typeface="Lucida Sans" panose="020B0602030504020204" pitchFamily="34" charset="0"/>
            </a:endParaRPr>
          </a:p>
        </p:txBody>
      </p:sp>
      <p:pic>
        <p:nvPicPr>
          <p:cNvPr id="5" name="Picture 4">
            <a:extLst>
              <a:ext uri="{FF2B5EF4-FFF2-40B4-BE49-F238E27FC236}">
                <a16:creationId xmlns:a16="http://schemas.microsoft.com/office/drawing/2014/main" id="{83669A57-1C86-39E6-C6BF-35B7B505578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28600" y="186456"/>
            <a:ext cx="3158963" cy="777105"/>
          </a:xfrm>
          <a:prstGeom prst="rect">
            <a:avLst/>
          </a:prstGeom>
        </p:spPr>
      </p:pic>
    </p:spTree>
    <p:extLst>
      <p:ext uri="{BB962C8B-B14F-4D97-AF65-F5344CB8AC3E}">
        <p14:creationId xmlns:p14="http://schemas.microsoft.com/office/powerpoint/2010/main" val="28413456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w/CCC Log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1B5450-9ED8-42C8-8669-13C401AB075B}"/>
              </a:ext>
            </a:extLst>
          </p:cNvPr>
          <p:cNvSpPr>
            <a:spLocks noGrp="1"/>
          </p:cNvSpPr>
          <p:nvPr>
            <p:ph type="title"/>
          </p:nvPr>
        </p:nvSpPr>
        <p:spPr/>
        <p:txBody>
          <a:bodyPr/>
          <a:lstStyle>
            <a:lvl1pPr>
              <a:defRPr>
                <a:solidFill>
                  <a:schemeClr val="accent1"/>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2F65A6E4-258F-4146-88CE-B2FAC89599B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4B2102E-753F-4896-93AA-2DA294C21BAB}"/>
              </a:ext>
            </a:extLst>
          </p:cNvPr>
          <p:cNvSpPr>
            <a:spLocks noGrp="1"/>
          </p:cNvSpPr>
          <p:nvPr>
            <p:ph type="dt" sz="half" idx="10"/>
          </p:nvPr>
        </p:nvSpPr>
        <p:spPr/>
        <p:txBody>
          <a:bodyPr/>
          <a:lstStyle/>
          <a:p>
            <a:fld id="{01577D40-C5BE-48F7-885C-C9B7AF50483F}" type="datetime1">
              <a:rPr lang="en-US" smtClean="0"/>
              <a:t>1/8/2025</a:t>
            </a:fld>
            <a:endParaRPr lang="en-US"/>
          </a:p>
        </p:txBody>
      </p:sp>
      <p:sp>
        <p:nvSpPr>
          <p:cNvPr id="5" name="Footer Placeholder 4">
            <a:extLst>
              <a:ext uri="{FF2B5EF4-FFF2-40B4-BE49-F238E27FC236}">
                <a16:creationId xmlns:a16="http://schemas.microsoft.com/office/drawing/2014/main" id="{EBC49E9C-9EBD-4FE6-8A67-815F34191CB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29B5E7-E4FF-43C2-BE39-B46A3DE0EA8D}"/>
              </a:ext>
            </a:extLst>
          </p:cNvPr>
          <p:cNvSpPr>
            <a:spLocks noGrp="1"/>
          </p:cNvSpPr>
          <p:nvPr>
            <p:ph type="sldNum" sz="quarter" idx="12"/>
          </p:nvPr>
        </p:nvSpPr>
        <p:spPr/>
        <p:txBody>
          <a:bodyPr/>
          <a:lstStyle/>
          <a:p>
            <a:fld id="{046ED92C-19EC-4894-A451-DBF4F06AE3FB}" type="slidenum">
              <a:rPr lang="en-US" smtClean="0"/>
              <a:t>‹#›</a:t>
            </a:fld>
            <a:endParaRPr lang="en-US"/>
          </a:p>
        </p:txBody>
      </p:sp>
      <p:pic>
        <p:nvPicPr>
          <p:cNvPr id="8" name="Picture 7">
            <a:extLst>
              <a:ext uri="{FF2B5EF4-FFF2-40B4-BE49-F238E27FC236}">
                <a16:creationId xmlns:a16="http://schemas.microsoft.com/office/drawing/2014/main" id="{567BE748-4495-118D-9F86-E4E40091836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9791" y="6355714"/>
            <a:ext cx="1486829" cy="365760"/>
          </a:xfrm>
          <a:prstGeom prst="rect">
            <a:avLst/>
          </a:prstGeom>
        </p:spPr>
      </p:pic>
    </p:spTree>
    <p:extLst>
      <p:ext uri="{BB962C8B-B14F-4D97-AF65-F5344CB8AC3E}">
        <p14:creationId xmlns:p14="http://schemas.microsoft.com/office/powerpoint/2010/main" val="40488363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5" Type="http://schemas.openxmlformats.org/officeDocument/2006/relationships/theme" Target="../theme/theme2.xml"/><Relationship Id="rId4"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135A476-D652-4122-99F6-3F7BAFB836C5}"/>
              </a:ext>
            </a:extLst>
          </p:cNvPr>
          <p:cNvSpPr>
            <a:spLocks noGrp="1"/>
          </p:cNvSpPr>
          <p:nvPr>
            <p:ph type="body" idx="1"/>
          </p:nvPr>
        </p:nvSpPr>
        <p:spPr>
          <a:xfrm>
            <a:off x="228358" y="980051"/>
            <a:ext cx="11125441" cy="4909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DB4828-0AB2-459B-ADDD-388049E21540}"/>
              </a:ext>
            </a:extLst>
          </p:cNvPr>
          <p:cNvSpPr>
            <a:spLocks noGrp="1"/>
          </p:cNvSpPr>
          <p:nvPr>
            <p:ph type="dt" sz="half" idx="2"/>
          </p:nvPr>
        </p:nvSpPr>
        <p:spPr>
          <a:xfrm>
            <a:off x="8900652" y="6356349"/>
            <a:ext cx="1206909" cy="365125"/>
          </a:xfrm>
          <a:prstGeom prst="rect">
            <a:avLst/>
          </a:prstGeom>
        </p:spPr>
        <p:txBody>
          <a:bodyPr vert="horz" lIns="91440" tIns="45720" rIns="91440" bIns="45720" rtlCol="0" anchor="ctr"/>
          <a:lstStyle>
            <a:lvl1pPr algn="r">
              <a:defRPr sz="1000">
                <a:solidFill>
                  <a:schemeClr val="tx1"/>
                </a:solidFill>
                <a:latin typeface="Lucida Sans" panose="020B0602030504020204" pitchFamily="34" charset="0"/>
                <a:ea typeface="Tahoma" panose="020B0604030504040204" pitchFamily="34" charset="0"/>
                <a:cs typeface="Tahoma" panose="020B0604030504040204" pitchFamily="34" charset="0"/>
              </a:defRPr>
            </a:lvl1pPr>
          </a:lstStyle>
          <a:p>
            <a:fld id="{BC39DE26-4946-4BD7-BEE8-6443F7BC5C0C}" type="datetime1">
              <a:rPr lang="en-US" smtClean="0"/>
              <a:pPr/>
              <a:t>1/8/2025</a:t>
            </a:fld>
            <a:endParaRPr lang="en-US"/>
          </a:p>
        </p:txBody>
      </p:sp>
      <p:sp>
        <p:nvSpPr>
          <p:cNvPr id="5" name="Footer Placeholder 4">
            <a:extLst>
              <a:ext uri="{FF2B5EF4-FFF2-40B4-BE49-F238E27FC236}">
                <a16:creationId xmlns:a16="http://schemas.microsoft.com/office/drawing/2014/main" id="{6173428D-05E0-452A-8118-0642305ABF9A}"/>
              </a:ext>
            </a:extLst>
          </p:cNvPr>
          <p:cNvSpPr>
            <a:spLocks noGrp="1"/>
          </p:cNvSpPr>
          <p:nvPr>
            <p:ph type="ftr" sz="quarter" idx="3"/>
          </p:nvPr>
        </p:nvSpPr>
        <p:spPr>
          <a:xfrm>
            <a:off x="2546555" y="6356351"/>
            <a:ext cx="6095999" cy="365123"/>
          </a:xfrm>
          <a:prstGeom prst="rect">
            <a:avLst/>
          </a:prstGeom>
        </p:spPr>
        <p:txBody>
          <a:bodyPr vert="horz" lIns="91440" tIns="45720" rIns="91440" bIns="45720" rtlCol="0" anchor="ctr"/>
          <a:lstStyle>
            <a:lvl1pPr algn="l">
              <a:defRPr sz="1000">
                <a:solidFill>
                  <a:schemeClr val="tx1"/>
                </a:solidFill>
                <a:latin typeface="Lucida Sans" panose="020B0602030504020204" pitchFamily="34" charset="0"/>
                <a:ea typeface="Tahoma" panose="020B0604030504040204" pitchFamily="34" charset="0"/>
                <a:cs typeface="Tahoma" panose="020B0604030504040204" pitchFamily="34" charset="0"/>
              </a:defRPr>
            </a:lvl1pPr>
          </a:lstStyle>
          <a:p>
            <a:endParaRPr lang="en-US"/>
          </a:p>
        </p:txBody>
      </p:sp>
      <p:sp>
        <p:nvSpPr>
          <p:cNvPr id="6" name="Slide Number Placeholder 5">
            <a:extLst>
              <a:ext uri="{FF2B5EF4-FFF2-40B4-BE49-F238E27FC236}">
                <a16:creationId xmlns:a16="http://schemas.microsoft.com/office/drawing/2014/main" id="{28EB9BF8-8191-41F2-9AB3-A7A29F321EF7}"/>
              </a:ext>
            </a:extLst>
          </p:cNvPr>
          <p:cNvSpPr>
            <a:spLocks noGrp="1"/>
          </p:cNvSpPr>
          <p:nvPr>
            <p:ph type="sldNum" sz="quarter" idx="4"/>
          </p:nvPr>
        </p:nvSpPr>
        <p:spPr>
          <a:xfrm>
            <a:off x="10697496" y="6356350"/>
            <a:ext cx="656303" cy="365125"/>
          </a:xfrm>
          <a:prstGeom prst="rect">
            <a:avLst/>
          </a:prstGeom>
        </p:spPr>
        <p:txBody>
          <a:bodyPr vert="horz" lIns="91440" tIns="45720" rIns="91440" bIns="45720" rtlCol="0" anchor="ctr"/>
          <a:lstStyle>
            <a:lvl1pPr algn="r">
              <a:defRPr sz="1000">
                <a:solidFill>
                  <a:schemeClr val="tx1"/>
                </a:solidFill>
                <a:latin typeface="Lucida Sans" panose="020B0602030504020204" pitchFamily="34" charset="0"/>
                <a:ea typeface="Tahoma" panose="020B0604030504040204" pitchFamily="34" charset="0"/>
                <a:cs typeface="Tahoma" panose="020B0604030504040204" pitchFamily="34" charset="0"/>
              </a:defRPr>
            </a:lvl1pPr>
          </a:lstStyle>
          <a:p>
            <a:fld id="{046ED92C-19EC-4894-A451-DBF4F06AE3FB}" type="slidenum">
              <a:rPr lang="en-US" smtClean="0"/>
              <a:pPr/>
              <a:t>‹#›</a:t>
            </a:fld>
            <a:endParaRPr lang="en-US"/>
          </a:p>
        </p:txBody>
      </p:sp>
      <p:sp>
        <p:nvSpPr>
          <p:cNvPr id="8" name="Flowchart: Manual Input 7">
            <a:extLst>
              <a:ext uri="{FF2B5EF4-FFF2-40B4-BE49-F238E27FC236}">
                <a16:creationId xmlns:a16="http://schemas.microsoft.com/office/drawing/2014/main" id="{6575400D-C9F6-45D2-8BFF-B4F3F78EE900}"/>
              </a:ext>
            </a:extLst>
          </p:cNvPr>
          <p:cNvSpPr/>
          <p:nvPr userDrawn="1"/>
        </p:nvSpPr>
        <p:spPr>
          <a:xfrm rot="16200000" flipH="1">
            <a:off x="10054062" y="-1772809"/>
            <a:ext cx="363351" cy="3912524"/>
          </a:xfrm>
          <a:prstGeom prst="flowChartManualInpu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Placeholder 1">
            <a:extLst>
              <a:ext uri="{FF2B5EF4-FFF2-40B4-BE49-F238E27FC236}">
                <a16:creationId xmlns:a16="http://schemas.microsoft.com/office/drawing/2014/main" id="{E2E3A100-D09C-448B-8BBC-257AAB7C01E4}"/>
              </a:ext>
            </a:extLst>
          </p:cNvPr>
          <p:cNvSpPr>
            <a:spLocks noGrp="1"/>
          </p:cNvSpPr>
          <p:nvPr>
            <p:ph type="title"/>
          </p:nvPr>
        </p:nvSpPr>
        <p:spPr>
          <a:xfrm>
            <a:off x="228359" y="136523"/>
            <a:ext cx="6669398" cy="544513"/>
          </a:xfrm>
          <a:prstGeom prst="rect">
            <a:avLst/>
          </a:prstGeom>
        </p:spPr>
        <p:txBody>
          <a:bodyPr vert="horz" lIns="91440" tIns="45720" rIns="91440" bIns="45720" rtlCol="0" anchor="b">
            <a:normAutofit/>
          </a:bodyPr>
          <a:lstStyle/>
          <a:p>
            <a:r>
              <a:rPr lang="en-US"/>
              <a:t>Click to edit Master title style</a:t>
            </a:r>
          </a:p>
        </p:txBody>
      </p:sp>
    </p:spTree>
    <p:extLst>
      <p:ext uri="{BB962C8B-B14F-4D97-AF65-F5344CB8AC3E}">
        <p14:creationId xmlns:p14="http://schemas.microsoft.com/office/powerpoint/2010/main" val="2875007702"/>
      </p:ext>
    </p:extLst>
  </p:cSld>
  <p:clrMap bg1="lt1" tx1="dk1" bg2="lt2" tx2="dk2" accent1="accent1" accent2="accent2" accent3="accent3" accent4="accent4" accent5="accent5" accent6="accent6" hlink="hlink" folHlink="folHlink"/>
  <p:sldLayoutIdLst>
    <p:sldLayoutId id="2147483720" r:id="rId1"/>
    <p:sldLayoutId id="2147483672" r:id="rId2"/>
    <p:sldLayoutId id="2147483721" r:id="rId3"/>
    <p:sldLayoutId id="2147483662" r:id="rId4"/>
  </p:sldLayoutIdLst>
  <p:hf hdr="0" dt="0"/>
  <p:txStyles>
    <p:titleStyle>
      <a:lvl1pPr algn="l" defTabSz="914400" rtl="0" eaLnBrk="1" latinLnBrk="0" hangingPunct="1">
        <a:lnSpc>
          <a:spcPct val="90000"/>
        </a:lnSpc>
        <a:spcBef>
          <a:spcPct val="0"/>
        </a:spcBef>
        <a:buNone/>
        <a:defRPr sz="2700" b="1" kern="1200">
          <a:solidFill>
            <a:schemeClr val="accent1"/>
          </a:solidFill>
          <a:latin typeface="Lucida Sans" panose="020B0602030504020204" pitchFamily="34" charset="0"/>
          <a:ea typeface="Tahoma" panose="020B0604030504040204" pitchFamily="34" charset="0"/>
          <a:cs typeface="Tahoma" panose="020B0604030504040204" pitchFamily="34" charset="0"/>
        </a:defRPr>
      </a:lvl1pPr>
    </p:titleStyle>
    <p:bodyStyle>
      <a:lvl1pPr marL="0" indent="0" algn="l" defTabSz="914400" rtl="0" eaLnBrk="1" latinLnBrk="0" hangingPunct="1">
        <a:lnSpc>
          <a:spcPct val="119000"/>
        </a:lnSpc>
        <a:spcBef>
          <a:spcPts val="0"/>
        </a:spcBef>
        <a:spcAft>
          <a:spcPts val="200"/>
        </a:spcAft>
        <a:buFont typeface="Arial" panose="020B0604020202020204" pitchFamily="34" charset="0"/>
        <a:buNone/>
        <a:defRPr sz="2200" kern="1200">
          <a:solidFill>
            <a:schemeClr val="tx1"/>
          </a:solidFill>
          <a:latin typeface="Lucida Sans" panose="020B0602030504020204" pitchFamily="34" charset="0"/>
          <a:ea typeface="Tahoma" panose="020B0604030504040204" pitchFamily="34" charset="0"/>
          <a:cs typeface="Tahoma" panose="020B0604030504040204" pitchFamily="34" charset="0"/>
        </a:defRPr>
      </a:lvl1pPr>
      <a:lvl2pPr marL="569913" indent="-169863" algn="l" defTabSz="914400" rtl="0" eaLnBrk="1" latinLnBrk="0" hangingPunct="1">
        <a:lnSpc>
          <a:spcPct val="119000"/>
        </a:lnSpc>
        <a:spcBef>
          <a:spcPts val="0"/>
        </a:spcBef>
        <a:spcAft>
          <a:spcPts val="200"/>
        </a:spcAft>
        <a:buFont typeface="Arial" panose="020B0604020202020204" pitchFamily="34" charset="0"/>
        <a:buChar char="•"/>
        <a:defRPr sz="2000" kern="1200">
          <a:solidFill>
            <a:schemeClr val="tx1"/>
          </a:solidFill>
          <a:latin typeface="Lucida Sans" panose="020B0602030504020204" pitchFamily="34" charset="0"/>
          <a:ea typeface="Tahoma" panose="020B0604030504040204" pitchFamily="34" charset="0"/>
          <a:cs typeface="Tahoma" panose="020B0604030504040204" pitchFamily="34" charset="0"/>
        </a:defRPr>
      </a:lvl2pPr>
      <a:lvl3pPr marL="1031875" indent="-179388" algn="l" defTabSz="914400" rtl="0" eaLnBrk="1" latinLnBrk="0" hangingPunct="1">
        <a:lnSpc>
          <a:spcPct val="119000"/>
        </a:lnSpc>
        <a:spcBef>
          <a:spcPts val="0"/>
        </a:spcBef>
        <a:spcAft>
          <a:spcPts val="200"/>
        </a:spcAft>
        <a:buFont typeface="Arial" panose="020B0604020202020204" pitchFamily="34" charset="0"/>
        <a:buChar char="•"/>
        <a:defRPr sz="1800" kern="1200">
          <a:solidFill>
            <a:schemeClr val="tx1"/>
          </a:solidFill>
          <a:latin typeface="Lucida Sans" panose="020B0602030504020204" pitchFamily="34" charset="0"/>
          <a:ea typeface="Tahoma" panose="020B0604030504040204" pitchFamily="34" charset="0"/>
          <a:cs typeface="Tahoma" panose="020B0604030504040204" pitchFamily="34" charset="0"/>
        </a:defRPr>
      </a:lvl3pPr>
      <a:lvl4pPr marL="1484313" indent="-169863" algn="l" defTabSz="914400" rtl="0" eaLnBrk="1" latinLnBrk="0" hangingPunct="1">
        <a:lnSpc>
          <a:spcPct val="119000"/>
        </a:lnSpc>
        <a:spcBef>
          <a:spcPts val="0"/>
        </a:spcBef>
        <a:spcAft>
          <a:spcPts val="200"/>
        </a:spcAft>
        <a:buFont typeface="Arial" panose="020B0604020202020204" pitchFamily="34" charset="0"/>
        <a:buChar char="•"/>
        <a:defRPr sz="1600" kern="1200">
          <a:solidFill>
            <a:schemeClr val="tx1"/>
          </a:solidFill>
          <a:latin typeface="Lucida Sans" panose="020B0602030504020204" pitchFamily="34" charset="0"/>
          <a:ea typeface="Tahoma" panose="020B0604030504040204" pitchFamily="34" charset="0"/>
          <a:cs typeface="Tahoma" panose="020B0604030504040204" pitchFamily="34" charset="0"/>
        </a:defRPr>
      </a:lvl4pPr>
      <a:lvl5pPr marL="1946275" indent="-166688" algn="l" defTabSz="914400" rtl="0" eaLnBrk="1" latinLnBrk="0" hangingPunct="1">
        <a:lnSpc>
          <a:spcPct val="119000"/>
        </a:lnSpc>
        <a:spcBef>
          <a:spcPts val="0"/>
        </a:spcBef>
        <a:spcAft>
          <a:spcPts val="200"/>
        </a:spcAft>
        <a:buFont typeface="Arial" panose="020B0604020202020204" pitchFamily="34" charset="0"/>
        <a:buChar char="•"/>
        <a:defRPr sz="1600" kern="1200">
          <a:solidFill>
            <a:schemeClr val="tx1"/>
          </a:solidFill>
          <a:latin typeface="Lucida Sans" panose="020B0602030504020204" pitchFamily="34" charset="0"/>
          <a:ea typeface="Tahoma" panose="020B0604030504040204" pitchFamily="34" charset="0"/>
          <a:cs typeface="Tahoma" panose="020B060403050404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600" userDrawn="1">
          <p15:clr>
            <a:srgbClr val="F26B43"/>
          </p15:clr>
        </p15:guide>
        <p15:guide id="2" pos="144" userDrawn="1">
          <p15:clr>
            <a:srgbClr val="F26B43"/>
          </p15:clr>
        </p15:guide>
        <p15:guide id="3" pos="7152" userDrawn="1">
          <p15:clr>
            <a:srgbClr val="F26B43"/>
          </p15:clr>
        </p15:guide>
        <p15:guide id="4" orient="horz" pos="4008" userDrawn="1">
          <p15:clr>
            <a:srgbClr val="F26B43"/>
          </p15:clr>
        </p15:guide>
        <p15:guide id="5" orient="horz" pos="72" userDrawn="1">
          <p15:clr>
            <a:srgbClr val="F26B43"/>
          </p15:clr>
        </p15:guide>
        <p15:guide id="6" orient="horz" pos="432"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135A476-D652-4122-99F6-3F7BAFB836C5}"/>
              </a:ext>
            </a:extLst>
          </p:cNvPr>
          <p:cNvSpPr>
            <a:spLocks noGrp="1"/>
          </p:cNvSpPr>
          <p:nvPr>
            <p:ph type="body" idx="1"/>
          </p:nvPr>
        </p:nvSpPr>
        <p:spPr>
          <a:xfrm>
            <a:off x="228358" y="980051"/>
            <a:ext cx="11125441" cy="4909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DB4828-0AB2-459B-ADDD-388049E21540}"/>
              </a:ext>
            </a:extLst>
          </p:cNvPr>
          <p:cNvSpPr>
            <a:spLocks noGrp="1"/>
          </p:cNvSpPr>
          <p:nvPr>
            <p:ph type="dt" sz="half" idx="2"/>
          </p:nvPr>
        </p:nvSpPr>
        <p:spPr>
          <a:xfrm>
            <a:off x="8900652" y="6356349"/>
            <a:ext cx="1206909" cy="365125"/>
          </a:xfrm>
          <a:prstGeom prst="rect">
            <a:avLst/>
          </a:prstGeom>
        </p:spPr>
        <p:txBody>
          <a:bodyPr vert="horz" lIns="91440" tIns="45720" rIns="91440" bIns="45720" rtlCol="0" anchor="ctr"/>
          <a:lstStyle>
            <a:lvl1pPr algn="r">
              <a:defRPr sz="1000">
                <a:solidFill>
                  <a:schemeClr val="tx1"/>
                </a:solidFill>
                <a:latin typeface="Lucida Sans" panose="020B0602030504020204" pitchFamily="34" charset="0"/>
                <a:ea typeface="Tahoma" panose="020B0604030504040204" pitchFamily="34" charset="0"/>
                <a:cs typeface="Tahoma" panose="020B0604030504040204" pitchFamily="34" charset="0"/>
              </a:defRPr>
            </a:lvl1pPr>
          </a:lstStyle>
          <a:p>
            <a:fld id="{BC39DE26-4946-4BD7-BEE8-6443F7BC5C0C}" type="datetime1">
              <a:rPr lang="en-US" smtClean="0"/>
              <a:pPr/>
              <a:t>1/8/2025</a:t>
            </a:fld>
            <a:endParaRPr lang="en-US"/>
          </a:p>
        </p:txBody>
      </p:sp>
      <p:sp>
        <p:nvSpPr>
          <p:cNvPr id="5" name="Footer Placeholder 4">
            <a:extLst>
              <a:ext uri="{FF2B5EF4-FFF2-40B4-BE49-F238E27FC236}">
                <a16:creationId xmlns:a16="http://schemas.microsoft.com/office/drawing/2014/main" id="{6173428D-05E0-452A-8118-0642305ABF9A}"/>
              </a:ext>
            </a:extLst>
          </p:cNvPr>
          <p:cNvSpPr>
            <a:spLocks noGrp="1"/>
          </p:cNvSpPr>
          <p:nvPr>
            <p:ph type="ftr" sz="quarter" idx="3"/>
          </p:nvPr>
        </p:nvSpPr>
        <p:spPr>
          <a:xfrm>
            <a:off x="2546555" y="6356351"/>
            <a:ext cx="6095999" cy="365123"/>
          </a:xfrm>
          <a:prstGeom prst="rect">
            <a:avLst/>
          </a:prstGeom>
        </p:spPr>
        <p:txBody>
          <a:bodyPr vert="horz" lIns="91440" tIns="45720" rIns="91440" bIns="45720" rtlCol="0" anchor="ctr"/>
          <a:lstStyle>
            <a:lvl1pPr algn="l">
              <a:defRPr sz="1000">
                <a:solidFill>
                  <a:schemeClr val="tx1"/>
                </a:solidFill>
                <a:latin typeface="Lucida Sans" panose="020B0602030504020204" pitchFamily="34" charset="0"/>
                <a:ea typeface="Tahoma" panose="020B0604030504040204" pitchFamily="34" charset="0"/>
                <a:cs typeface="Tahoma" panose="020B0604030504040204" pitchFamily="34" charset="0"/>
              </a:defRPr>
            </a:lvl1pPr>
          </a:lstStyle>
          <a:p>
            <a:endParaRPr lang="en-US"/>
          </a:p>
        </p:txBody>
      </p:sp>
      <p:sp>
        <p:nvSpPr>
          <p:cNvPr id="6" name="Slide Number Placeholder 5">
            <a:extLst>
              <a:ext uri="{FF2B5EF4-FFF2-40B4-BE49-F238E27FC236}">
                <a16:creationId xmlns:a16="http://schemas.microsoft.com/office/drawing/2014/main" id="{28EB9BF8-8191-41F2-9AB3-A7A29F321EF7}"/>
              </a:ext>
            </a:extLst>
          </p:cNvPr>
          <p:cNvSpPr>
            <a:spLocks noGrp="1"/>
          </p:cNvSpPr>
          <p:nvPr>
            <p:ph type="sldNum" sz="quarter" idx="4"/>
          </p:nvPr>
        </p:nvSpPr>
        <p:spPr>
          <a:xfrm>
            <a:off x="10697496" y="6356350"/>
            <a:ext cx="656303" cy="365125"/>
          </a:xfrm>
          <a:prstGeom prst="rect">
            <a:avLst/>
          </a:prstGeom>
        </p:spPr>
        <p:txBody>
          <a:bodyPr vert="horz" lIns="91440" tIns="45720" rIns="91440" bIns="45720" rtlCol="0" anchor="ctr"/>
          <a:lstStyle>
            <a:lvl1pPr algn="r">
              <a:defRPr sz="1000">
                <a:solidFill>
                  <a:schemeClr val="tx1"/>
                </a:solidFill>
                <a:latin typeface="Lucida Sans" panose="020B0602030504020204" pitchFamily="34" charset="0"/>
                <a:ea typeface="Tahoma" panose="020B0604030504040204" pitchFamily="34" charset="0"/>
                <a:cs typeface="Tahoma" panose="020B0604030504040204" pitchFamily="34" charset="0"/>
              </a:defRPr>
            </a:lvl1pPr>
          </a:lstStyle>
          <a:p>
            <a:fld id="{046ED92C-19EC-4894-A451-DBF4F06AE3FB}" type="slidenum">
              <a:rPr lang="en-US" smtClean="0"/>
              <a:pPr/>
              <a:t>‹#›</a:t>
            </a:fld>
            <a:endParaRPr lang="en-US"/>
          </a:p>
        </p:txBody>
      </p:sp>
      <p:sp>
        <p:nvSpPr>
          <p:cNvPr id="8" name="Flowchart: Manual Input 7">
            <a:extLst>
              <a:ext uri="{FF2B5EF4-FFF2-40B4-BE49-F238E27FC236}">
                <a16:creationId xmlns:a16="http://schemas.microsoft.com/office/drawing/2014/main" id="{6575400D-C9F6-45D2-8BFF-B4F3F78EE900}"/>
              </a:ext>
            </a:extLst>
          </p:cNvPr>
          <p:cNvSpPr/>
          <p:nvPr userDrawn="1"/>
        </p:nvSpPr>
        <p:spPr>
          <a:xfrm rot="16200000" flipH="1">
            <a:off x="10054062" y="-1772809"/>
            <a:ext cx="363351" cy="3912524"/>
          </a:xfrm>
          <a:prstGeom prst="flowChartManualInpu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Placeholder 1">
            <a:extLst>
              <a:ext uri="{FF2B5EF4-FFF2-40B4-BE49-F238E27FC236}">
                <a16:creationId xmlns:a16="http://schemas.microsoft.com/office/drawing/2014/main" id="{E2E3A100-D09C-448B-8BBC-257AAB7C01E4}"/>
              </a:ext>
            </a:extLst>
          </p:cNvPr>
          <p:cNvSpPr>
            <a:spLocks noGrp="1"/>
          </p:cNvSpPr>
          <p:nvPr>
            <p:ph type="title"/>
          </p:nvPr>
        </p:nvSpPr>
        <p:spPr>
          <a:xfrm>
            <a:off x="228359" y="136523"/>
            <a:ext cx="6669398" cy="544513"/>
          </a:xfrm>
          <a:prstGeom prst="rect">
            <a:avLst/>
          </a:prstGeom>
        </p:spPr>
        <p:txBody>
          <a:bodyPr vert="horz" lIns="91440" tIns="45720" rIns="91440" bIns="45720" rtlCol="0" anchor="b">
            <a:normAutofit/>
          </a:bodyPr>
          <a:lstStyle/>
          <a:p>
            <a:r>
              <a:rPr lang="en-US"/>
              <a:t>Click to edit Master title style</a:t>
            </a:r>
          </a:p>
        </p:txBody>
      </p:sp>
    </p:spTree>
    <p:extLst>
      <p:ext uri="{BB962C8B-B14F-4D97-AF65-F5344CB8AC3E}">
        <p14:creationId xmlns:p14="http://schemas.microsoft.com/office/powerpoint/2010/main" val="2875007702"/>
      </p:ext>
    </p:extLst>
  </p:cSld>
  <p:clrMap bg1="lt1" tx1="dk1" bg2="lt2" tx2="dk2" accent1="accent1" accent2="accent2" accent3="accent3" accent4="accent4" accent5="accent5" accent6="accent6" hlink="hlink" folHlink="folHlink"/>
  <p:sldLayoutIdLst>
    <p:sldLayoutId id="2147483719" r:id="rId1"/>
    <p:sldLayoutId id="2147483660" r:id="rId2"/>
    <p:sldLayoutId id="2147483722" r:id="rId3"/>
    <p:sldLayoutId id="2147483677" r:id="rId4"/>
  </p:sldLayoutIdLst>
  <p:hf hdr="0" dt="0"/>
  <p:txStyles>
    <p:titleStyle>
      <a:lvl1pPr algn="l" defTabSz="914400" rtl="0" eaLnBrk="1" latinLnBrk="0" hangingPunct="1">
        <a:lnSpc>
          <a:spcPct val="90000"/>
        </a:lnSpc>
        <a:spcBef>
          <a:spcPct val="0"/>
        </a:spcBef>
        <a:buNone/>
        <a:defRPr sz="2700" b="1" kern="1200">
          <a:solidFill>
            <a:schemeClr val="accent1"/>
          </a:solidFill>
          <a:latin typeface="Lucida Sans" panose="020B0602030504020204" pitchFamily="34" charset="0"/>
          <a:ea typeface="Tahoma" panose="020B0604030504040204" pitchFamily="34" charset="0"/>
          <a:cs typeface="Tahoma" panose="020B0604030504040204" pitchFamily="34" charset="0"/>
        </a:defRPr>
      </a:lvl1pPr>
    </p:titleStyle>
    <p:bodyStyle>
      <a:lvl1pPr marL="0" indent="0" algn="l" defTabSz="914400" rtl="0" eaLnBrk="1" latinLnBrk="0" hangingPunct="1">
        <a:lnSpc>
          <a:spcPct val="119000"/>
        </a:lnSpc>
        <a:spcBef>
          <a:spcPts val="0"/>
        </a:spcBef>
        <a:spcAft>
          <a:spcPts val="200"/>
        </a:spcAft>
        <a:buFont typeface="Arial" panose="020B0604020202020204" pitchFamily="34" charset="0"/>
        <a:buNone/>
        <a:defRPr sz="2200" kern="1200">
          <a:solidFill>
            <a:schemeClr val="tx1"/>
          </a:solidFill>
          <a:latin typeface="Lucida Sans" panose="020B0602030504020204" pitchFamily="34" charset="0"/>
          <a:ea typeface="Tahoma" panose="020B0604030504040204" pitchFamily="34" charset="0"/>
          <a:cs typeface="Tahoma" panose="020B0604030504040204" pitchFamily="34" charset="0"/>
        </a:defRPr>
      </a:lvl1pPr>
      <a:lvl2pPr marL="569913" indent="-169863" algn="l" defTabSz="914400" rtl="0" eaLnBrk="1" latinLnBrk="0" hangingPunct="1">
        <a:lnSpc>
          <a:spcPct val="119000"/>
        </a:lnSpc>
        <a:spcBef>
          <a:spcPts val="0"/>
        </a:spcBef>
        <a:spcAft>
          <a:spcPts val="200"/>
        </a:spcAft>
        <a:buFont typeface="Arial" panose="020B0604020202020204" pitchFamily="34" charset="0"/>
        <a:buChar char="•"/>
        <a:defRPr sz="2000" kern="1200">
          <a:solidFill>
            <a:schemeClr val="tx1"/>
          </a:solidFill>
          <a:latin typeface="Lucida Sans" panose="020B0602030504020204" pitchFamily="34" charset="0"/>
          <a:ea typeface="Tahoma" panose="020B0604030504040204" pitchFamily="34" charset="0"/>
          <a:cs typeface="Tahoma" panose="020B0604030504040204" pitchFamily="34" charset="0"/>
        </a:defRPr>
      </a:lvl2pPr>
      <a:lvl3pPr marL="1031875" indent="-179388" algn="l" defTabSz="914400" rtl="0" eaLnBrk="1" latinLnBrk="0" hangingPunct="1">
        <a:lnSpc>
          <a:spcPct val="119000"/>
        </a:lnSpc>
        <a:spcBef>
          <a:spcPts val="0"/>
        </a:spcBef>
        <a:spcAft>
          <a:spcPts val="200"/>
        </a:spcAft>
        <a:buFont typeface="Arial" panose="020B0604020202020204" pitchFamily="34" charset="0"/>
        <a:buChar char="•"/>
        <a:defRPr sz="1800" kern="1200">
          <a:solidFill>
            <a:schemeClr val="tx1"/>
          </a:solidFill>
          <a:latin typeface="Lucida Sans" panose="020B0602030504020204" pitchFamily="34" charset="0"/>
          <a:ea typeface="Tahoma" panose="020B0604030504040204" pitchFamily="34" charset="0"/>
          <a:cs typeface="Tahoma" panose="020B0604030504040204" pitchFamily="34" charset="0"/>
        </a:defRPr>
      </a:lvl3pPr>
      <a:lvl4pPr marL="1484313" indent="-169863" algn="l" defTabSz="914400" rtl="0" eaLnBrk="1" latinLnBrk="0" hangingPunct="1">
        <a:lnSpc>
          <a:spcPct val="119000"/>
        </a:lnSpc>
        <a:spcBef>
          <a:spcPts val="0"/>
        </a:spcBef>
        <a:spcAft>
          <a:spcPts val="200"/>
        </a:spcAft>
        <a:buFont typeface="Arial" panose="020B0604020202020204" pitchFamily="34" charset="0"/>
        <a:buChar char="•"/>
        <a:defRPr sz="1600" kern="1200">
          <a:solidFill>
            <a:schemeClr val="tx1"/>
          </a:solidFill>
          <a:latin typeface="Lucida Sans" panose="020B0602030504020204" pitchFamily="34" charset="0"/>
          <a:ea typeface="Tahoma" panose="020B0604030504040204" pitchFamily="34" charset="0"/>
          <a:cs typeface="Tahoma" panose="020B0604030504040204" pitchFamily="34" charset="0"/>
        </a:defRPr>
      </a:lvl4pPr>
      <a:lvl5pPr marL="1946275" indent="-166688" algn="l" defTabSz="914400" rtl="0" eaLnBrk="1" latinLnBrk="0" hangingPunct="1">
        <a:lnSpc>
          <a:spcPct val="119000"/>
        </a:lnSpc>
        <a:spcBef>
          <a:spcPts val="0"/>
        </a:spcBef>
        <a:spcAft>
          <a:spcPts val="200"/>
        </a:spcAft>
        <a:buFont typeface="Arial" panose="020B0604020202020204" pitchFamily="34" charset="0"/>
        <a:buChar char="•"/>
        <a:defRPr sz="1600" kern="1200">
          <a:solidFill>
            <a:schemeClr val="tx1"/>
          </a:solidFill>
          <a:latin typeface="Lucida Sans" panose="020B0602030504020204" pitchFamily="34" charset="0"/>
          <a:ea typeface="Tahoma" panose="020B0604030504040204" pitchFamily="34" charset="0"/>
          <a:cs typeface="Tahoma" panose="020B060403050404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600" userDrawn="1">
          <p15:clr>
            <a:srgbClr val="F26B43"/>
          </p15:clr>
        </p15:guide>
        <p15:guide id="2" pos="144" userDrawn="1">
          <p15:clr>
            <a:srgbClr val="F26B43"/>
          </p15:clr>
        </p15:guide>
        <p15:guide id="3" pos="7152" userDrawn="1">
          <p15:clr>
            <a:srgbClr val="F26B43"/>
          </p15:clr>
        </p15:guide>
        <p15:guide id="4" orient="horz" pos="4008" userDrawn="1">
          <p15:clr>
            <a:srgbClr val="F26B43"/>
          </p15:clr>
        </p15:guide>
        <p15:guide id="5" orient="horz" pos="72" userDrawn="1">
          <p15:clr>
            <a:srgbClr val="F26B43"/>
          </p15:clr>
        </p15:guide>
        <p15:guide id="6" orient="horz" pos="432"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hyperlink" Target="https://www.health.ny.gov/health_care/medicaid/redesign/sdh/scn/index.htm" TargetMode="Externa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hyperlink" Target="https://www.health.ny.gov/health_care/medicaid/redesign/sdh/scn/docs/overview.pdf" TargetMode="External"/><Relationship Id="rId2" Type="http://schemas.openxmlformats.org/officeDocument/2006/relationships/image" Target="../media/image8.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589195A-147B-FF17-A122-1CBDB7CF828A}"/>
              </a:ext>
            </a:extLst>
          </p:cNvPr>
          <p:cNvSpPr>
            <a:spLocks noGrp="1"/>
          </p:cNvSpPr>
          <p:nvPr>
            <p:ph type="body" sz="quarter" idx="11"/>
          </p:nvPr>
        </p:nvSpPr>
        <p:spPr>
          <a:xfrm>
            <a:off x="237565" y="2801073"/>
            <a:ext cx="5995219" cy="1250857"/>
          </a:xfrm>
        </p:spPr>
        <p:txBody>
          <a:bodyPr>
            <a:normAutofit fontScale="77500" lnSpcReduction="20000"/>
          </a:bodyPr>
          <a:lstStyle/>
          <a:p>
            <a:r>
              <a:rPr lang="en-US" dirty="0">
                <a:latin typeface="Lucida Sans"/>
                <a:ea typeface="Tahoma"/>
                <a:cs typeface="Tahoma"/>
              </a:rPr>
              <a:t>Enhanced HRSN Housing:</a:t>
            </a:r>
            <a:endParaRPr lang="en-US" dirty="0"/>
          </a:p>
          <a:p>
            <a:r>
              <a:rPr lang="en-US" dirty="0">
                <a:latin typeface="Lucida Sans"/>
                <a:ea typeface="Tahoma"/>
                <a:cs typeface="Tahoma"/>
              </a:rPr>
              <a:t>Pre-Tenancy Services</a:t>
            </a:r>
            <a:endParaRPr lang="en-US" dirty="0"/>
          </a:p>
        </p:txBody>
      </p:sp>
      <p:sp>
        <p:nvSpPr>
          <p:cNvPr id="3" name="TextBox 2">
            <a:extLst>
              <a:ext uri="{FF2B5EF4-FFF2-40B4-BE49-F238E27FC236}">
                <a16:creationId xmlns:a16="http://schemas.microsoft.com/office/drawing/2014/main" id="{AC844C11-ABF7-1EB3-1BBD-546BBA274A82}"/>
              </a:ext>
            </a:extLst>
          </p:cNvPr>
          <p:cNvSpPr txBox="1"/>
          <p:nvPr/>
        </p:nvSpPr>
        <p:spPr>
          <a:xfrm>
            <a:off x="966" y="5298002"/>
            <a:ext cx="1844842"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a:ea typeface="Tahoma"/>
                <a:cs typeface="Tahoma"/>
              </a:rPr>
              <a:t>Updated 1/6/25</a:t>
            </a:r>
            <a:endParaRPr lang="en-US"/>
          </a:p>
        </p:txBody>
      </p:sp>
    </p:spTree>
    <p:extLst>
      <p:ext uri="{BB962C8B-B14F-4D97-AF65-F5344CB8AC3E}">
        <p14:creationId xmlns:p14="http://schemas.microsoft.com/office/powerpoint/2010/main" val="26875757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FF3AD-A748-3D85-6C33-90E9AB5D33ED}"/>
              </a:ext>
            </a:extLst>
          </p:cNvPr>
          <p:cNvSpPr>
            <a:spLocks noGrp="1"/>
          </p:cNvSpPr>
          <p:nvPr>
            <p:ph type="title"/>
          </p:nvPr>
        </p:nvSpPr>
        <p:spPr>
          <a:xfrm>
            <a:off x="228359" y="136523"/>
            <a:ext cx="11380265" cy="653370"/>
          </a:xfrm>
        </p:spPr>
        <p:txBody>
          <a:bodyPr>
            <a:normAutofit/>
          </a:bodyPr>
          <a:lstStyle/>
          <a:p>
            <a:r>
              <a:rPr lang="en-US" dirty="0">
                <a:latin typeface="Lucida Sans"/>
                <a:ea typeface="Tahoma"/>
                <a:cs typeface="Tahoma"/>
              </a:rPr>
              <a:t>Pre-Tenancy Services Workflow</a:t>
            </a:r>
            <a:endParaRPr lang="en-US" dirty="0"/>
          </a:p>
        </p:txBody>
      </p:sp>
      <p:sp>
        <p:nvSpPr>
          <p:cNvPr id="4" name="Footer Placeholder 3">
            <a:extLst>
              <a:ext uri="{FF2B5EF4-FFF2-40B4-BE49-F238E27FC236}">
                <a16:creationId xmlns:a16="http://schemas.microsoft.com/office/drawing/2014/main" id="{E6D3599A-C0E2-6E59-3BA8-4D9991B1E56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56E7A71-90DF-8D0F-0E0E-334D902E080C}"/>
              </a:ext>
            </a:extLst>
          </p:cNvPr>
          <p:cNvSpPr>
            <a:spLocks noGrp="1"/>
          </p:cNvSpPr>
          <p:nvPr>
            <p:ph type="sldNum" sz="quarter" idx="12"/>
          </p:nvPr>
        </p:nvSpPr>
        <p:spPr/>
        <p:txBody>
          <a:bodyPr/>
          <a:lstStyle/>
          <a:p>
            <a:fld id="{046ED92C-19EC-4894-A451-DBF4F06AE3FB}" type="slidenum">
              <a:rPr lang="en-US" smtClean="0"/>
              <a:t>10</a:t>
            </a:fld>
            <a:endParaRPr lang="en-US"/>
          </a:p>
        </p:txBody>
      </p:sp>
      <p:pic>
        <p:nvPicPr>
          <p:cNvPr id="7" name="Content Placeholder 6" descr="A diagram of a service provider&#10;&#10;Description automatically generated">
            <a:extLst>
              <a:ext uri="{FF2B5EF4-FFF2-40B4-BE49-F238E27FC236}">
                <a16:creationId xmlns:a16="http://schemas.microsoft.com/office/drawing/2014/main" id="{0ED4CE43-5291-9C7D-2A9E-B539DE436FD7}"/>
              </a:ext>
            </a:extLst>
          </p:cNvPr>
          <p:cNvPicPr>
            <a:picLocks noGrp="1" noChangeAspect="1"/>
          </p:cNvPicPr>
          <p:nvPr>
            <p:ph idx="1"/>
          </p:nvPr>
        </p:nvPicPr>
        <p:blipFill>
          <a:blip r:embed="rId2"/>
          <a:stretch>
            <a:fillRect/>
          </a:stretch>
        </p:blipFill>
        <p:spPr>
          <a:xfrm>
            <a:off x="1099314" y="980051"/>
            <a:ext cx="9383528" cy="490947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34674729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A5C02E-6B12-0FF3-3BE0-607DC129AAF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908586C-76CD-A57C-5B87-C139D62F0F11}"/>
              </a:ext>
            </a:extLst>
          </p:cNvPr>
          <p:cNvSpPr>
            <a:spLocks noGrp="1"/>
          </p:cNvSpPr>
          <p:nvPr>
            <p:ph type="title"/>
          </p:nvPr>
        </p:nvSpPr>
        <p:spPr>
          <a:xfrm>
            <a:off x="382688" y="387308"/>
            <a:ext cx="11812750" cy="638350"/>
          </a:xfrm>
        </p:spPr>
        <p:txBody>
          <a:bodyPr>
            <a:normAutofit/>
          </a:bodyPr>
          <a:lstStyle/>
          <a:p>
            <a:r>
              <a:rPr lang="en-US" dirty="0">
                <a:latin typeface="Lucida Sans"/>
                <a:ea typeface="Tahoma"/>
                <a:cs typeface="Tahoma"/>
              </a:rPr>
              <a:t>Pre-Tenancy Services Reimbursement</a:t>
            </a:r>
            <a:endParaRPr lang="en-US" dirty="0"/>
          </a:p>
        </p:txBody>
      </p:sp>
      <p:sp>
        <p:nvSpPr>
          <p:cNvPr id="4" name="Footer Placeholder 3">
            <a:extLst>
              <a:ext uri="{FF2B5EF4-FFF2-40B4-BE49-F238E27FC236}">
                <a16:creationId xmlns:a16="http://schemas.microsoft.com/office/drawing/2014/main" id="{F0716E8F-7386-FDB3-A1D0-56F9BF6A3B2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B00FBE7-83B6-DE5A-4943-6E84506FA90E}"/>
              </a:ext>
            </a:extLst>
          </p:cNvPr>
          <p:cNvSpPr>
            <a:spLocks noGrp="1"/>
          </p:cNvSpPr>
          <p:nvPr>
            <p:ph type="sldNum" sz="quarter" idx="12"/>
          </p:nvPr>
        </p:nvSpPr>
        <p:spPr/>
        <p:txBody>
          <a:bodyPr/>
          <a:lstStyle/>
          <a:p>
            <a:fld id="{046ED92C-19EC-4894-A451-DBF4F06AE3FB}" type="slidenum">
              <a:rPr lang="en-US" smtClean="0"/>
              <a:t>11</a:t>
            </a:fld>
            <a:endParaRPr lang="en-US"/>
          </a:p>
        </p:txBody>
      </p:sp>
      <p:sp>
        <p:nvSpPr>
          <p:cNvPr id="13" name="Content Placeholder 12">
            <a:extLst>
              <a:ext uri="{FF2B5EF4-FFF2-40B4-BE49-F238E27FC236}">
                <a16:creationId xmlns:a16="http://schemas.microsoft.com/office/drawing/2014/main" id="{61331615-F796-5E3A-0178-99A34DAD046C}"/>
              </a:ext>
            </a:extLst>
          </p:cNvPr>
          <p:cNvSpPr>
            <a:spLocks noGrp="1"/>
          </p:cNvSpPr>
          <p:nvPr>
            <p:ph idx="1"/>
          </p:nvPr>
        </p:nvSpPr>
        <p:spPr>
          <a:xfrm>
            <a:off x="533279" y="1144118"/>
            <a:ext cx="11125441" cy="4308778"/>
          </a:xfrm>
        </p:spPr>
        <p:txBody>
          <a:bodyPr vert="horz" lIns="91440" tIns="45720" rIns="91440" bIns="45720" rtlCol="0" anchor="t">
            <a:normAutofit/>
          </a:bodyPr>
          <a:lstStyle/>
          <a:p>
            <a:r>
              <a:rPr lang="en-US" sz="1800" b="1" dirty="0">
                <a:solidFill>
                  <a:srgbClr val="F36F55"/>
                </a:solidFill>
                <a:latin typeface="Lucida Sans"/>
                <a:ea typeface="Tahoma"/>
                <a:cs typeface="Tahoma"/>
              </a:rPr>
              <a:t>Services include</a:t>
            </a:r>
            <a:r>
              <a:rPr lang="en-US" sz="1800" b="1" dirty="0">
                <a:latin typeface="Lucida Sans"/>
                <a:ea typeface="Tahoma"/>
                <a:cs typeface="Tahoma"/>
              </a:rPr>
              <a:t>:</a:t>
            </a:r>
            <a:endParaRPr lang="en-US" sz="1800"/>
          </a:p>
          <a:p>
            <a:pPr marL="342900" indent="-342900">
              <a:buChar char="•"/>
            </a:pPr>
            <a:r>
              <a:rPr lang="en-US" sz="1800" b="1" dirty="0">
                <a:latin typeface="Lucida Sans"/>
                <a:ea typeface="Tahoma"/>
                <a:cs typeface="Tahoma"/>
              </a:rPr>
              <a:t>Housing Application Assistance and Information</a:t>
            </a:r>
            <a:endParaRPr lang="en-US" sz="1800" dirty="0"/>
          </a:p>
          <a:p>
            <a:pPr marL="342900" indent="-342900">
              <a:buChar char="•"/>
            </a:pPr>
            <a:r>
              <a:rPr lang="en-US" sz="1800" b="1" dirty="0">
                <a:latin typeface="Lucida Sans"/>
                <a:ea typeface="Tahoma"/>
                <a:cs typeface="Tahoma"/>
              </a:rPr>
              <a:t>Lease Agreement Negotiation Assistance</a:t>
            </a:r>
            <a:endParaRPr lang="en-US" sz="1800" b="1"/>
          </a:p>
          <a:p>
            <a:pPr marL="342900" indent="-342900">
              <a:buChar char="•"/>
            </a:pPr>
            <a:r>
              <a:rPr lang="en-US" sz="1800" b="1" dirty="0">
                <a:latin typeface="Lucida Sans"/>
                <a:ea typeface="Tahoma"/>
                <a:cs typeface="Tahoma"/>
              </a:rPr>
              <a:t>Tenant Interview Preparation</a:t>
            </a:r>
          </a:p>
          <a:p>
            <a:pPr marL="342900" indent="-342900">
              <a:buChar char="•"/>
            </a:pPr>
            <a:r>
              <a:rPr lang="en-US" sz="1800" b="1" dirty="0">
                <a:latin typeface="Lucida Sans"/>
                <a:ea typeface="Tahoma"/>
                <a:cs typeface="Tahoma"/>
              </a:rPr>
              <a:t>Tenant Screening Assistance</a:t>
            </a:r>
          </a:p>
          <a:p>
            <a:endParaRPr lang="en-US" sz="1800" b="1" dirty="0">
              <a:solidFill>
                <a:srgbClr val="000000"/>
              </a:solidFill>
              <a:latin typeface="Lucida Sans"/>
              <a:ea typeface="Tahoma"/>
              <a:cs typeface="Tahoma"/>
            </a:endParaRPr>
          </a:p>
          <a:p>
            <a:pPr marL="342900" indent="-342900">
              <a:buChar char="•"/>
            </a:pPr>
            <a:r>
              <a:rPr lang="en-US" sz="1800" b="1" u="sng" dirty="0">
                <a:solidFill>
                  <a:srgbClr val="F36F55"/>
                </a:solidFill>
                <a:latin typeface="Lucida Sans"/>
                <a:ea typeface="Tahoma"/>
                <a:cs typeface="Tahoma"/>
              </a:rPr>
              <a:t>Pricing Unit</a:t>
            </a:r>
            <a:r>
              <a:rPr lang="en-US" sz="1800" b="1" dirty="0">
                <a:solidFill>
                  <a:srgbClr val="F36F55"/>
                </a:solidFill>
                <a:latin typeface="Lucida Sans"/>
                <a:ea typeface="Tahoma"/>
                <a:cs typeface="Tahoma"/>
              </a:rPr>
              <a:t>:</a:t>
            </a:r>
            <a:r>
              <a:rPr lang="en-US" sz="1800" b="1" dirty="0">
                <a:latin typeface="Lucida Sans"/>
                <a:ea typeface="Tahoma"/>
                <a:cs typeface="Tahoma"/>
              </a:rPr>
              <a:t> A unit is defined as a 15 minute engagement, reimbursed at $17.50 per unit</a:t>
            </a:r>
            <a:endParaRPr lang="en-US" sz="1800" b="1" dirty="0"/>
          </a:p>
          <a:p>
            <a:pPr marL="342900" indent="-342900">
              <a:buChar char="•"/>
            </a:pPr>
            <a:r>
              <a:rPr lang="en-US" sz="1800" u="sng" dirty="0">
                <a:solidFill>
                  <a:srgbClr val="F36F55"/>
                </a:solidFill>
                <a:latin typeface="Lucida Sans"/>
                <a:ea typeface="Tahoma"/>
                <a:cs typeface="Tahoma"/>
              </a:rPr>
              <a:t>Unit Max</a:t>
            </a:r>
            <a:r>
              <a:rPr lang="en-US" sz="1800" dirty="0">
                <a:solidFill>
                  <a:srgbClr val="F36F55"/>
                </a:solidFill>
                <a:latin typeface="Lucida Sans"/>
                <a:ea typeface="Tahoma"/>
                <a:cs typeface="Tahoma"/>
              </a:rPr>
              <a:t>: </a:t>
            </a:r>
            <a:r>
              <a:rPr lang="en-US" sz="1800" dirty="0">
                <a:latin typeface="Lucida Sans"/>
                <a:ea typeface="Tahoma"/>
                <a:cs typeface="Tahoma"/>
              </a:rPr>
              <a:t>24 units over six (6) months</a:t>
            </a:r>
          </a:p>
          <a:p>
            <a:pPr marL="342900" indent="-342900">
              <a:buChar char="•"/>
            </a:pPr>
            <a:r>
              <a:rPr lang="en-US" sz="1800" u="sng" dirty="0">
                <a:solidFill>
                  <a:srgbClr val="F36F55"/>
                </a:solidFill>
                <a:latin typeface="Lucida Sans"/>
                <a:ea typeface="Tahoma"/>
                <a:cs typeface="Tahoma"/>
              </a:rPr>
              <a:t>Setting</a:t>
            </a:r>
            <a:r>
              <a:rPr lang="en-US" sz="1800" dirty="0">
                <a:solidFill>
                  <a:srgbClr val="F36F55"/>
                </a:solidFill>
                <a:latin typeface="Lucida Sans"/>
                <a:ea typeface="Tahoma"/>
                <a:cs typeface="Tahoma"/>
              </a:rPr>
              <a:t>:</a:t>
            </a:r>
            <a:r>
              <a:rPr lang="en-US" sz="1800" dirty="0">
                <a:latin typeface="Lucida Sans"/>
                <a:ea typeface="Tahoma"/>
                <a:cs typeface="Tahoma"/>
              </a:rPr>
              <a:t> There is not a required setting.</a:t>
            </a:r>
          </a:p>
          <a:p>
            <a:pPr marL="342900" indent="-342900">
              <a:buChar char="•"/>
            </a:pPr>
            <a:r>
              <a:rPr lang="en-US" sz="1800" b="1" u="sng" dirty="0">
                <a:solidFill>
                  <a:srgbClr val="F36F55"/>
                </a:solidFill>
                <a:latin typeface="Lucida Sans"/>
                <a:ea typeface="Tahoma"/>
                <a:cs typeface="Tahoma"/>
              </a:rPr>
              <a:t>Duration</a:t>
            </a:r>
            <a:r>
              <a:rPr lang="en-US" sz="1800" b="1" dirty="0">
                <a:solidFill>
                  <a:srgbClr val="F36F55"/>
                </a:solidFill>
                <a:latin typeface="Lucida Sans"/>
                <a:ea typeface="Tahoma"/>
                <a:cs typeface="Tahoma"/>
              </a:rPr>
              <a:t>:</a:t>
            </a:r>
            <a:r>
              <a:rPr lang="en-US" sz="1800" b="1" dirty="0">
                <a:latin typeface="Lucida Sans"/>
                <a:ea typeface="Tahoma"/>
                <a:cs typeface="Tahoma"/>
              </a:rPr>
              <a:t> Up to six (6) months. Months do not need to be consecutive.</a:t>
            </a:r>
          </a:p>
          <a:p>
            <a:endParaRPr lang="en-US" sz="2000" b="1" dirty="0"/>
          </a:p>
          <a:p>
            <a:endParaRPr lang="en-US" sz="2000" b="1" dirty="0"/>
          </a:p>
          <a:p>
            <a:endParaRPr lang="en-US" sz="2400" b="1"/>
          </a:p>
          <a:p>
            <a:endParaRPr lang="en-US" sz="2400" b="1"/>
          </a:p>
          <a:p>
            <a:endParaRPr lang="en-US"/>
          </a:p>
        </p:txBody>
      </p:sp>
      <p:sp>
        <p:nvSpPr>
          <p:cNvPr id="3" name="TextBox 2">
            <a:extLst>
              <a:ext uri="{FF2B5EF4-FFF2-40B4-BE49-F238E27FC236}">
                <a16:creationId xmlns:a16="http://schemas.microsoft.com/office/drawing/2014/main" id="{3EA91BBC-DCA2-6FCB-6136-927C9E42DDD6}"/>
              </a:ext>
            </a:extLst>
          </p:cNvPr>
          <p:cNvSpPr txBox="1"/>
          <p:nvPr/>
        </p:nvSpPr>
        <p:spPr>
          <a:xfrm>
            <a:off x="8901909" y="5686426"/>
            <a:ext cx="2451890" cy="369332"/>
          </a:xfrm>
          <a:prstGeom prst="rect">
            <a:avLst/>
          </a:prstGeom>
          <a:noFill/>
        </p:spPr>
        <p:txBody>
          <a:bodyPr wrap="none" rtlCol="0">
            <a:spAutoFit/>
          </a:bodyPr>
          <a:lstStyle/>
          <a:p>
            <a:r>
              <a:rPr lang="en-US">
                <a:solidFill>
                  <a:srgbClr val="FF0000"/>
                </a:solidFill>
              </a:rPr>
              <a:t>Pending CMS approval</a:t>
            </a:r>
          </a:p>
        </p:txBody>
      </p:sp>
    </p:spTree>
    <p:extLst>
      <p:ext uri="{BB962C8B-B14F-4D97-AF65-F5344CB8AC3E}">
        <p14:creationId xmlns:p14="http://schemas.microsoft.com/office/powerpoint/2010/main" val="3993587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810989-3BFF-4832-BA52-83927E768A55}"/>
              </a:ext>
            </a:extLst>
          </p:cNvPr>
          <p:cNvSpPr>
            <a:spLocks noGrp="1"/>
          </p:cNvSpPr>
          <p:nvPr>
            <p:ph type="title"/>
          </p:nvPr>
        </p:nvSpPr>
        <p:spPr>
          <a:xfrm>
            <a:off x="228359" y="313219"/>
            <a:ext cx="6669398" cy="544513"/>
          </a:xfrm>
        </p:spPr>
        <p:txBody>
          <a:bodyPr/>
          <a:lstStyle/>
          <a:p>
            <a:r>
              <a:rPr lang="en-US">
                <a:latin typeface="Lucida Sans"/>
                <a:ea typeface="Tahoma"/>
                <a:cs typeface="Tahoma"/>
              </a:rPr>
              <a:t>"8-minute rule" for billing</a:t>
            </a:r>
            <a:endParaRPr lang="en-US"/>
          </a:p>
        </p:txBody>
      </p:sp>
      <p:graphicFrame>
        <p:nvGraphicFramePr>
          <p:cNvPr id="6" name="Content Placeholder 5">
            <a:extLst>
              <a:ext uri="{FF2B5EF4-FFF2-40B4-BE49-F238E27FC236}">
                <a16:creationId xmlns:a16="http://schemas.microsoft.com/office/drawing/2014/main" id="{1C345B96-92F0-D301-C30F-E6332BE6F970}"/>
              </a:ext>
            </a:extLst>
          </p:cNvPr>
          <p:cNvGraphicFramePr>
            <a:graphicFrameLocks noGrp="1"/>
          </p:cNvGraphicFramePr>
          <p:nvPr>
            <p:ph idx="1"/>
          </p:nvPr>
        </p:nvGraphicFramePr>
        <p:xfrm>
          <a:off x="361122" y="1056792"/>
          <a:ext cx="11125200" cy="4114800"/>
        </p:xfrm>
        <a:graphic>
          <a:graphicData uri="http://schemas.openxmlformats.org/drawingml/2006/table">
            <a:tbl>
              <a:tblPr firstRow="1" bandRow="1">
                <a:tableStyleId>{5C22544A-7EE6-4342-B048-85BDC9FD1C3A}</a:tableStyleId>
              </a:tblPr>
              <a:tblGrid>
                <a:gridCol w="3708400">
                  <a:extLst>
                    <a:ext uri="{9D8B030D-6E8A-4147-A177-3AD203B41FA5}">
                      <a16:colId xmlns:a16="http://schemas.microsoft.com/office/drawing/2014/main" val="2842953197"/>
                    </a:ext>
                  </a:extLst>
                </a:gridCol>
                <a:gridCol w="3708400">
                  <a:extLst>
                    <a:ext uri="{9D8B030D-6E8A-4147-A177-3AD203B41FA5}">
                      <a16:colId xmlns:a16="http://schemas.microsoft.com/office/drawing/2014/main" val="272108791"/>
                    </a:ext>
                  </a:extLst>
                </a:gridCol>
                <a:gridCol w="3708400">
                  <a:extLst>
                    <a:ext uri="{9D8B030D-6E8A-4147-A177-3AD203B41FA5}">
                      <a16:colId xmlns:a16="http://schemas.microsoft.com/office/drawing/2014/main" val="2304646127"/>
                    </a:ext>
                  </a:extLst>
                </a:gridCol>
              </a:tblGrid>
              <a:tr h="370840">
                <a:tc>
                  <a:txBody>
                    <a:bodyPr/>
                    <a:lstStyle/>
                    <a:p>
                      <a:pPr lvl="0" algn="ctr">
                        <a:buNone/>
                      </a:pPr>
                      <a:r>
                        <a:rPr lang="en-US" sz="2400" b="0" i="0" u="none" strike="noStrike" noProof="0" dirty="0">
                          <a:latin typeface="Lucida Sans"/>
                        </a:rPr>
                        <a:t>Units</a:t>
                      </a:r>
                    </a:p>
                  </a:txBody>
                  <a:tcPr/>
                </a:tc>
                <a:tc>
                  <a:txBody>
                    <a:bodyPr/>
                    <a:lstStyle/>
                    <a:p>
                      <a:pPr lvl="0" algn="ctr">
                        <a:buNone/>
                      </a:pPr>
                      <a:r>
                        <a:rPr lang="en-US" sz="2400" b="0" i="0" u="none" strike="noStrike" noProof="0" dirty="0">
                          <a:solidFill>
                            <a:srgbClr val="FFFFFF"/>
                          </a:solidFill>
                          <a:latin typeface="Lucida Sans"/>
                        </a:rPr>
                        <a:t>Lower bound (min.)</a:t>
                      </a:r>
                      <a:endParaRPr lang="en-US" sz="2400">
                        <a:latin typeface="Lucida Sans"/>
                      </a:endParaRPr>
                    </a:p>
                  </a:txBody>
                  <a:tcPr/>
                </a:tc>
                <a:tc>
                  <a:txBody>
                    <a:bodyPr/>
                    <a:lstStyle/>
                    <a:p>
                      <a:pPr lvl="0" algn="ctr">
                        <a:buNone/>
                      </a:pPr>
                      <a:r>
                        <a:rPr lang="en-US" sz="2400" b="0" i="0" u="none" strike="noStrike" noProof="0" dirty="0">
                          <a:solidFill>
                            <a:srgbClr val="FFFFFF"/>
                          </a:solidFill>
                          <a:latin typeface="Lucida Sans"/>
                        </a:rPr>
                        <a:t>Upper bound (min.)</a:t>
                      </a:r>
                      <a:endParaRPr lang="en-US" sz="2400" dirty="0">
                        <a:latin typeface="Lucida Sans"/>
                      </a:endParaRPr>
                    </a:p>
                  </a:txBody>
                  <a:tcPr/>
                </a:tc>
                <a:extLst>
                  <a:ext uri="{0D108BD9-81ED-4DB2-BD59-A6C34878D82A}">
                    <a16:rowId xmlns:a16="http://schemas.microsoft.com/office/drawing/2014/main" val="552066333"/>
                  </a:ext>
                </a:extLst>
              </a:tr>
              <a:tr h="370840">
                <a:tc>
                  <a:txBody>
                    <a:bodyPr/>
                    <a:lstStyle/>
                    <a:p>
                      <a:pPr algn="ctr"/>
                      <a:r>
                        <a:rPr lang="en-US" sz="2400" dirty="0">
                          <a:latin typeface="Lucida Sans"/>
                        </a:rPr>
                        <a:t>1</a:t>
                      </a:r>
                    </a:p>
                  </a:txBody>
                  <a:tcPr/>
                </a:tc>
                <a:tc>
                  <a:txBody>
                    <a:bodyPr/>
                    <a:lstStyle/>
                    <a:p>
                      <a:pPr lvl="0" algn="ctr">
                        <a:buNone/>
                      </a:pPr>
                      <a:r>
                        <a:rPr lang="en-US" sz="2400" b="0" i="0" u="none" strike="noStrike" noProof="0" dirty="0">
                          <a:latin typeface="Lucida Sans"/>
                        </a:rPr>
                        <a:t>≥ 8</a:t>
                      </a:r>
                      <a:endParaRPr lang="en-US" sz="2400">
                        <a:latin typeface="Lucida Sans"/>
                      </a:endParaRPr>
                    </a:p>
                  </a:txBody>
                  <a:tcPr/>
                </a:tc>
                <a:tc>
                  <a:txBody>
                    <a:bodyPr/>
                    <a:lstStyle/>
                    <a:p>
                      <a:pPr lvl="0" algn="ctr">
                        <a:buNone/>
                      </a:pPr>
                      <a:r>
                        <a:rPr lang="en-US" sz="2400" b="0" i="0" u="none" strike="noStrike" noProof="0" dirty="0">
                          <a:latin typeface="Lucida Sans"/>
                        </a:rPr>
                        <a:t>22</a:t>
                      </a:r>
                      <a:endParaRPr lang="en-US" sz="2400" dirty="0">
                        <a:latin typeface="Lucida Sans"/>
                      </a:endParaRPr>
                    </a:p>
                  </a:txBody>
                  <a:tcPr/>
                </a:tc>
                <a:extLst>
                  <a:ext uri="{0D108BD9-81ED-4DB2-BD59-A6C34878D82A}">
                    <a16:rowId xmlns:a16="http://schemas.microsoft.com/office/drawing/2014/main" val="2819165870"/>
                  </a:ext>
                </a:extLst>
              </a:tr>
              <a:tr h="370840">
                <a:tc>
                  <a:txBody>
                    <a:bodyPr/>
                    <a:lstStyle/>
                    <a:p>
                      <a:pPr algn="ctr"/>
                      <a:r>
                        <a:rPr lang="en-US" sz="2400" dirty="0">
                          <a:latin typeface="Lucida Sans"/>
                        </a:rPr>
                        <a:t>2</a:t>
                      </a:r>
                    </a:p>
                  </a:txBody>
                  <a:tcPr/>
                </a:tc>
                <a:tc>
                  <a:txBody>
                    <a:bodyPr/>
                    <a:lstStyle/>
                    <a:p>
                      <a:pPr lvl="0" algn="ctr">
                        <a:buNone/>
                      </a:pPr>
                      <a:r>
                        <a:rPr lang="en-US" sz="2400" b="0" i="0" u="none" strike="noStrike" noProof="0">
                          <a:latin typeface="Lucida Sans"/>
                        </a:rPr>
                        <a:t>≥ 23 </a:t>
                      </a:r>
                      <a:endParaRPr lang="en-US" sz="2400">
                        <a:latin typeface="Lucida Sans"/>
                      </a:endParaRPr>
                    </a:p>
                  </a:txBody>
                  <a:tcPr/>
                </a:tc>
                <a:tc>
                  <a:txBody>
                    <a:bodyPr/>
                    <a:lstStyle/>
                    <a:p>
                      <a:pPr lvl="0" algn="ctr">
                        <a:buNone/>
                      </a:pPr>
                      <a:r>
                        <a:rPr lang="en-US" sz="2400" b="0" i="0" u="none" strike="noStrike" noProof="0" dirty="0">
                          <a:latin typeface="Lucida Sans"/>
                        </a:rPr>
                        <a:t>37</a:t>
                      </a:r>
                      <a:endParaRPr lang="en-US" sz="2400" dirty="0">
                        <a:latin typeface="Lucida Sans"/>
                      </a:endParaRPr>
                    </a:p>
                  </a:txBody>
                  <a:tcPr/>
                </a:tc>
                <a:extLst>
                  <a:ext uri="{0D108BD9-81ED-4DB2-BD59-A6C34878D82A}">
                    <a16:rowId xmlns:a16="http://schemas.microsoft.com/office/drawing/2014/main" val="3663356446"/>
                  </a:ext>
                </a:extLst>
              </a:tr>
              <a:tr h="370840">
                <a:tc>
                  <a:txBody>
                    <a:bodyPr/>
                    <a:lstStyle/>
                    <a:p>
                      <a:pPr algn="ctr"/>
                      <a:r>
                        <a:rPr lang="en-US" sz="2400" dirty="0">
                          <a:latin typeface="Lucida Sans"/>
                        </a:rPr>
                        <a:t>3</a:t>
                      </a:r>
                    </a:p>
                  </a:txBody>
                  <a:tcPr/>
                </a:tc>
                <a:tc>
                  <a:txBody>
                    <a:bodyPr/>
                    <a:lstStyle/>
                    <a:p>
                      <a:pPr lvl="0" algn="ctr">
                        <a:buNone/>
                      </a:pPr>
                      <a:r>
                        <a:rPr lang="en-US" sz="2400" b="0" i="0" u="none" strike="noStrike" noProof="0">
                          <a:latin typeface="Lucida Sans"/>
                        </a:rPr>
                        <a:t>≥ 38 </a:t>
                      </a:r>
                      <a:endParaRPr lang="en-US" sz="2400">
                        <a:latin typeface="Lucida Sans"/>
                      </a:endParaRPr>
                    </a:p>
                  </a:txBody>
                  <a:tcPr/>
                </a:tc>
                <a:tc>
                  <a:txBody>
                    <a:bodyPr/>
                    <a:lstStyle/>
                    <a:p>
                      <a:pPr lvl="0" algn="ctr">
                        <a:buNone/>
                      </a:pPr>
                      <a:r>
                        <a:rPr lang="en-US" sz="2400" b="0" i="0" u="none" strike="noStrike" noProof="0" dirty="0">
                          <a:latin typeface="Lucida Sans"/>
                        </a:rPr>
                        <a:t>52</a:t>
                      </a:r>
                      <a:endParaRPr lang="en-US" sz="2400" dirty="0">
                        <a:latin typeface="Lucida Sans"/>
                      </a:endParaRPr>
                    </a:p>
                  </a:txBody>
                  <a:tcPr/>
                </a:tc>
                <a:extLst>
                  <a:ext uri="{0D108BD9-81ED-4DB2-BD59-A6C34878D82A}">
                    <a16:rowId xmlns:a16="http://schemas.microsoft.com/office/drawing/2014/main" val="3198056594"/>
                  </a:ext>
                </a:extLst>
              </a:tr>
              <a:tr h="370840">
                <a:tc>
                  <a:txBody>
                    <a:bodyPr/>
                    <a:lstStyle/>
                    <a:p>
                      <a:pPr algn="ctr"/>
                      <a:r>
                        <a:rPr lang="en-US" sz="2400" dirty="0">
                          <a:latin typeface="Lucida Sans"/>
                        </a:rPr>
                        <a:t>4</a:t>
                      </a:r>
                    </a:p>
                  </a:txBody>
                  <a:tcPr/>
                </a:tc>
                <a:tc>
                  <a:txBody>
                    <a:bodyPr/>
                    <a:lstStyle/>
                    <a:p>
                      <a:pPr lvl="0" algn="ctr">
                        <a:buNone/>
                      </a:pPr>
                      <a:r>
                        <a:rPr lang="en-US" sz="2400" b="0" i="0" u="none" strike="noStrike" noProof="0">
                          <a:latin typeface="Lucida Sans"/>
                        </a:rPr>
                        <a:t>≥ 53 </a:t>
                      </a:r>
                      <a:endParaRPr lang="en-US" sz="2400">
                        <a:latin typeface="Lucida Sans"/>
                      </a:endParaRPr>
                    </a:p>
                  </a:txBody>
                  <a:tcPr/>
                </a:tc>
                <a:tc>
                  <a:txBody>
                    <a:bodyPr/>
                    <a:lstStyle/>
                    <a:p>
                      <a:pPr lvl="0" algn="ctr">
                        <a:buNone/>
                      </a:pPr>
                      <a:r>
                        <a:rPr lang="en-US" sz="2400" b="0" i="0" u="none" strike="noStrike" noProof="0" dirty="0">
                          <a:latin typeface="Lucida Sans"/>
                        </a:rPr>
                        <a:t>67</a:t>
                      </a:r>
                      <a:endParaRPr lang="en-US" sz="2400" dirty="0">
                        <a:latin typeface="Lucida Sans"/>
                      </a:endParaRPr>
                    </a:p>
                  </a:txBody>
                  <a:tcPr/>
                </a:tc>
                <a:extLst>
                  <a:ext uri="{0D108BD9-81ED-4DB2-BD59-A6C34878D82A}">
                    <a16:rowId xmlns:a16="http://schemas.microsoft.com/office/drawing/2014/main" val="1720011748"/>
                  </a:ext>
                </a:extLst>
              </a:tr>
              <a:tr h="370840">
                <a:tc>
                  <a:txBody>
                    <a:bodyPr/>
                    <a:lstStyle/>
                    <a:p>
                      <a:pPr algn="ctr"/>
                      <a:r>
                        <a:rPr lang="en-US" sz="2400" dirty="0">
                          <a:latin typeface="Lucida Sans"/>
                        </a:rPr>
                        <a:t>5</a:t>
                      </a:r>
                    </a:p>
                  </a:txBody>
                  <a:tcPr/>
                </a:tc>
                <a:tc>
                  <a:txBody>
                    <a:bodyPr/>
                    <a:lstStyle/>
                    <a:p>
                      <a:pPr lvl="0" algn="ctr">
                        <a:buNone/>
                      </a:pPr>
                      <a:r>
                        <a:rPr lang="en-US" sz="2400" b="0" i="0" u="none" strike="noStrike" noProof="0">
                          <a:latin typeface="Lucida Sans"/>
                        </a:rPr>
                        <a:t>≥ 68 </a:t>
                      </a:r>
                      <a:endParaRPr lang="en-US" sz="2400">
                        <a:latin typeface="Lucida Sans"/>
                      </a:endParaRPr>
                    </a:p>
                  </a:txBody>
                  <a:tcPr/>
                </a:tc>
                <a:tc>
                  <a:txBody>
                    <a:bodyPr/>
                    <a:lstStyle/>
                    <a:p>
                      <a:pPr lvl="0" algn="ctr">
                        <a:buNone/>
                      </a:pPr>
                      <a:r>
                        <a:rPr lang="en-US" sz="2400" b="0" i="0" u="none" strike="noStrike" noProof="0" dirty="0">
                          <a:latin typeface="Lucida Sans"/>
                        </a:rPr>
                        <a:t>82</a:t>
                      </a:r>
                      <a:endParaRPr lang="en-US" sz="2400" dirty="0">
                        <a:latin typeface="Lucida Sans"/>
                      </a:endParaRPr>
                    </a:p>
                  </a:txBody>
                  <a:tcPr/>
                </a:tc>
                <a:extLst>
                  <a:ext uri="{0D108BD9-81ED-4DB2-BD59-A6C34878D82A}">
                    <a16:rowId xmlns:a16="http://schemas.microsoft.com/office/drawing/2014/main" val="1466590239"/>
                  </a:ext>
                </a:extLst>
              </a:tr>
              <a:tr h="370840">
                <a:tc>
                  <a:txBody>
                    <a:bodyPr/>
                    <a:lstStyle/>
                    <a:p>
                      <a:pPr algn="ctr"/>
                      <a:r>
                        <a:rPr lang="en-US" sz="2400" dirty="0">
                          <a:latin typeface="Lucida Sans"/>
                        </a:rPr>
                        <a:t>6</a:t>
                      </a:r>
                    </a:p>
                  </a:txBody>
                  <a:tcPr/>
                </a:tc>
                <a:tc>
                  <a:txBody>
                    <a:bodyPr/>
                    <a:lstStyle/>
                    <a:p>
                      <a:pPr lvl="0" algn="ctr">
                        <a:buNone/>
                      </a:pPr>
                      <a:r>
                        <a:rPr lang="en-US" sz="2400" b="0" i="0" u="none" strike="noStrike" noProof="0">
                          <a:latin typeface="Lucida Sans"/>
                        </a:rPr>
                        <a:t>≥ 83 </a:t>
                      </a:r>
                      <a:endParaRPr lang="en-US" sz="2400">
                        <a:latin typeface="Lucida Sans"/>
                      </a:endParaRPr>
                    </a:p>
                  </a:txBody>
                  <a:tcPr/>
                </a:tc>
                <a:tc>
                  <a:txBody>
                    <a:bodyPr/>
                    <a:lstStyle/>
                    <a:p>
                      <a:pPr lvl="0" algn="ctr">
                        <a:buNone/>
                      </a:pPr>
                      <a:r>
                        <a:rPr lang="en-US" sz="2400" b="0" i="0" u="none" strike="noStrike" noProof="0" dirty="0">
                          <a:latin typeface="Lucida Sans"/>
                        </a:rPr>
                        <a:t>87</a:t>
                      </a:r>
                      <a:endParaRPr lang="en-US" sz="2400" dirty="0">
                        <a:latin typeface="Lucida Sans"/>
                      </a:endParaRPr>
                    </a:p>
                  </a:txBody>
                  <a:tcPr/>
                </a:tc>
                <a:extLst>
                  <a:ext uri="{0D108BD9-81ED-4DB2-BD59-A6C34878D82A}">
                    <a16:rowId xmlns:a16="http://schemas.microsoft.com/office/drawing/2014/main" val="1443589886"/>
                  </a:ext>
                </a:extLst>
              </a:tr>
              <a:tr h="370840">
                <a:tc>
                  <a:txBody>
                    <a:bodyPr/>
                    <a:lstStyle/>
                    <a:p>
                      <a:pPr algn="ctr"/>
                      <a:r>
                        <a:rPr lang="en-US" sz="2400" dirty="0">
                          <a:latin typeface="Lucida Sans"/>
                        </a:rPr>
                        <a:t>7</a:t>
                      </a:r>
                    </a:p>
                  </a:txBody>
                  <a:tcPr/>
                </a:tc>
                <a:tc>
                  <a:txBody>
                    <a:bodyPr/>
                    <a:lstStyle/>
                    <a:p>
                      <a:pPr lvl="0" algn="ctr">
                        <a:buNone/>
                      </a:pPr>
                      <a:r>
                        <a:rPr lang="en-US" sz="2400" b="0" i="0" u="none" strike="noStrike" noProof="0">
                          <a:latin typeface="Lucida Sans"/>
                        </a:rPr>
                        <a:t>≥ 98</a:t>
                      </a:r>
                      <a:endParaRPr lang="en-US" sz="2400">
                        <a:latin typeface="Lucida Sans"/>
                      </a:endParaRPr>
                    </a:p>
                  </a:txBody>
                  <a:tcPr/>
                </a:tc>
                <a:tc>
                  <a:txBody>
                    <a:bodyPr/>
                    <a:lstStyle/>
                    <a:p>
                      <a:pPr lvl="0" algn="ctr">
                        <a:buNone/>
                      </a:pPr>
                      <a:r>
                        <a:rPr lang="en-US" sz="2400" b="0" i="0" u="none" strike="noStrike" noProof="0" dirty="0">
                          <a:latin typeface="Lucida Sans"/>
                        </a:rPr>
                        <a:t>112</a:t>
                      </a:r>
                      <a:endParaRPr lang="en-US" sz="2400" dirty="0">
                        <a:latin typeface="Lucida Sans"/>
                      </a:endParaRPr>
                    </a:p>
                  </a:txBody>
                  <a:tcPr/>
                </a:tc>
                <a:extLst>
                  <a:ext uri="{0D108BD9-81ED-4DB2-BD59-A6C34878D82A}">
                    <a16:rowId xmlns:a16="http://schemas.microsoft.com/office/drawing/2014/main" val="2804541741"/>
                  </a:ext>
                </a:extLst>
              </a:tr>
              <a:tr h="370840">
                <a:tc>
                  <a:txBody>
                    <a:bodyPr/>
                    <a:lstStyle/>
                    <a:p>
                      <a:pPr algn="ctr"/>
                      <a:r>
                        <a:rPr lang="en-US" sz="2400" dirty="0">
                          <a:latin typeface="Lucida Sans"/>
                        </a:rPr>
                        <a:t>8</a:t>
                      </a:r>
                    </a:p>
                  </a:txBody>
                  <a:tcPr/>
                </a:tc>
                <a:tc>
                  <a:txBody>
                    <a:bodyPr/>
                    <a:lstStyle/>
                    <a:p>
                      <a:pPr lvl="0" algn="ctr">
                        <a:buNone/>
                      </a:pPr>
                      <a:r>
                        <a:rPr lang="en-US" sz="2400" b="0" i="0" u="none" strike="noStrike" noProof="0">
                          <a:latin typeface="Lucida Sans"/>
                        </a:rPr>
                        <a:t>≥ 113 </a:t>
                      </a:r>
                      <a:endParaRPr lang="en-US" sz="2400">
                        <a:latin typeface="Lucida Sans"/>
                      </a:endParaRPr>
                    </a:p>
                  </a:txBody>
                  <a:tcPr/>
                </a:tc>
                <a:tc>
                  <a:txBody>
                    <a:bodyPr/>
                    <a:lstStyle/>
                    <a:p>
                      <a:pPr lvl="0" algn="ctr">
                        <a:buNone/>
                      </a:pPr>
                      <a:r>
                        <a:rPr lang="en-US" sz="2400" b="0" i="0" u="none" strike="noStrike" noProof="0" dirty="0">
                          <a:latin typeface="Lucida Sans"/>
                        </a:rPr>
                        <a:t>127 </a:t>
                      </a:r>
                      <a:endParaRPr lang="en-US" sz="2400">
                        <a:latin typeface="Lucida Sans"/>
                      </a:endParaRPr>
                    </a:p>
                  </a:txBody>
                  <a:tcPr/>
                </a:tc>
                <a:extLst>
                  <a:ext uri="{0D108BD9-81ED-4DB2-BD59-A6C34878D82A}">
                    <a16:rowId xmlns:a16="http://schemas.microsoft.com/office/drawing/2014/main" val="3297501527"/>
                  </a:ext>
                </a:extLst>
              </a:tr>
            </a:tbl>
          </a:graphicData>
        </a:graphic>
      </p:graphicFrame>
      <p:sp>
        <p:nvSpPr>
          <p:cNvPr id="4" name="Footer Placeholder 3">
            <a:extLst>
              <a:ext uri="{FF2B5EF4-FFF2-40B4-BE49-F238E27FC236}">
                <a16:creationId xmlns:a16="http://schemas.microsoft.com/office/drawing/2014/main" id="{25A73D33-0781-3F85-8107-1D20A120EE5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AA94157-427B-8DA1-CBAE-3E99316D1720}"/>
              </a:ext>
            </a:extLst>
          </p:cNvPr>
          <p:cNvSpPr>
            <a:spLocks noGrp="1"/>
          </p:cNvSpPr>
          <p:nvPr>
            <p:ph type="sldNum" sz="quarter" idx="12"/>
          </p:nvPr>
        </p:nvSpPr>
        <p:spPr/>
        <p:txBody>
          <a:bodyPr/>
          <a:lstStyle/>
          <a:p>
            <a:fld id="{046ED92C-19EC-4894-A451-DBF4F06AE3FB}" type="slidenum">
              <a:rPr lang="en-US" smtClean="0"/>
              <a:t>12</a:t>
            </a:fld>
            <a:endParaRPr lang="en-US"/>
          </a:p>
        </p:txBody>
      </p:sp>
      <p:sp>
        <p:nvSpPr>
          <p:cNvPr id="3" name="TextBox 2">
            <a:extLst>
              <a:ext uri="{FF2B5EF4-FFF2-40B4-BE49-F238E27FC236}">
                <a16:creationId xmlns:a16="http://schemas.microsoft.com/office/drawing/2014/main" id="{990E16B0-6EDF-71DC-D53B-A29E136A28D4}"/>
              </a:ext>
            </a:extLst>
          </p:cNvPr>
          <p:cNvSpPr txBox="1"/>
          <p:nvPr/>
        </p:nvSpPr>
        <p:spPr>
          <a:xfrm>
            <a:off x="226070" y="5325339"/>
            <a:ext cx="11757543" cy="67710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900" dirty="0">
                <a:latin typeface="Lucida Sans"/>
              </a:rPr>
              <a:t>For any timed code measured in 15-minute units, providers may bill a single 15-minute unit for service duration greater than or equal to 8 minutes through and including 22 minutes.</a:t>
            </a:r>
            <a:endParaRPr lang="en-US" dirty="0">
              <a:ea typeface="Tahoma"/>
              <a:cs typeface="Tahoma"/>
            </a:endParaRPr>
          </a:p>
        </p:txBody>
      </p:sp>
    </p:spTree>
    <p:extLst>
      <p:ext uri="{BB962C8B-B14F-4D97-AF65-F5344CB8AC3E}">
        <p14:creationId xmlns:p14="http://schemas.microsoft.com/office/powerpoint/2010/main" val="20379957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3E8327-ED09-CF71-0811-1535B203F194}"/>
              </a:ext>
            </a:extLst>
          </p:cNvPr>
          <p:cNvSpPr>
            <a:spLocks noGrp="1"/>
          </p:cNvSpPr>
          <p:nvPr>
            <p:ph type="title"/>
          </p:nvPr>
        </p:nvSpPr>
        <p:spPr>
          <a:xfrm>
            <a:off x="228359" y="136523"/>
            <a:ext cx="7733956" cy="544513"/>
          </a:xfrm>
        </p:spPr>
        <p:txBody>
          <a:bodyPr>
            <a:normAutofit fontScale="90000"/>
          </a:bodyPr>
          <a:lstStyle/>
          <a:p>
            <a:r>
              <a:rPr lang="en-US" dirty="0">
                <a:latin typeface="Lucida Sans"/>
                <a:ea typeface="Tahoma"/>
                <a:cs typeface="Tahoma"/>
              </a:rPr>
              <a:t>Reimbursement for HRSN Service Provision</a:t>
            </a:r>
            <a:endParaRPr lang="en-US" dirty="0"/>
          </a:p>
        </p:txBody>
      </p:sp>
      <p:sp>
        <p:nvSpPr>
          <p:cNvPr id="3" name="Content Placeholder 2">
            <a:extLst>
              <a:ext uri="{FF2B5EF4-FFF2-40B4-BE49-F238E27FC236}">
                <a16:creationId xmlns:a16="http://schemas.microsoft.com/office/drawing/2014/main" id="{52786E6E-0EC5-77C0-540F-3421E66FA190}"/>
              </a:ext>
            </a:extLst>
          </p:cNvPr>
          <p:cNvSpPr>
            <a:spLocks noGrp="1"/>
          </p:cNvSpPr>
          <p:nvPr>
            <p:ph idx="1"/>
          </p:nvPr>
        </p:nvSpPr>
        <p:spPr>
          <a:xfrm>
            <a:off x="228358" y="867992"/>
            <a:ext cx="11125441" cy="4909472"/>
          </a:xfrm>
        </p:spPr>
        <p:txBody>
          <a:bodyPr vert="horz" lIns="91440" tIns="45720" rIns="91440" bIns="45720" rtlCol="0" anchor="t">
            <a:noAutofit/>
          </a:bodyPr>
          <a:lstStyle/>
          <a:p>
            <a:r>
              <a:rPr lang="en-US" sz="1500" dirty="0">
                <a:latin typeface="Lucida Sans"/>
                <a:ea typeface="Tahoma"/>
                <a:cs typeface="Tahoma"/>
              </a:rPr>
              <a:t>Service providers may bill and be reimbursed for services delivered in accordance with the regional fee schedule established by the SCN Lead Entity. HRSN service providers may be paid for screening and services delivered if…</a:t>
            </a:r>
            <a:endParaRPr lang="en-US" sz="1500" dirty="0"/>
          </a:p>
          <a:p>
            <a:pPr marL="342900" indent="-342900">
              <a:buChar char="•"/>
            </a:pPr>
            <a:r>
              <a:rPr lang="en-US" sz="1500" b="1" dirty="0">
                <a:latin typeface="Lucida Sans"/>
                <a:ea typeface="Tahoma"/>
                <a:cs typeface="Tahoma"/>
              </a:rPr>
              <a:t>They are contracted with the SCN Lead Entity</a:t>
            </a:r>
            <a:endParaRPr lang="en-US" sz="1500" b="1"/>
          </a:p>
          <a:p>
            <a:pPr marL="342900" indent="-342900">
              <a:buChar char="•"/>
            </a:pPr>
            <a:r>
              <a:rPr lang="en-US" sz="1500" b="1" dirty="0">
                <a:latin typeface="Lucida Sans"/>
                <a:ea typeface="Tahoma"/>
                <a:cs typeface="Tahoma"/>
              </a:rPr>
              <a:t>Member was referred to the HRSN service provider through the SCN referral pathway (by a Social Care Navigator using Unite Us) </a:t>
            </a:r>
            <a:endParaRPr lang="en-US" sz="1500" b="1" dirty="0"/>
          </a:p>
          <a:p>
            <a:pPr marL="912495" lvl="1" indent="-342900">
              <a:buFont typeface="Courier New" panose="020B0604020202020204" pitchFamily="34" charset="0"/>
              <a:buChar char="o"/>
            </a:pPr>
            <a:r>
              <a:rPr lang="en-US" sz="1500" dirty="0">
                <a:latin typeface="Lucida Sans"/>
                <a:ea typeface="Tahoma"/>
                <a:cs typeface="Tahoma"/>
              </a:rPr>
              <a:t>If the Member was referred through an alternative pathway outside of the SCN (e.g., through an existing grant program), the provider cannot bill for the services delivered to the SCN and should use existing funding. </a:t>
            </a:r>
            <a:endParaRPr lang="en-US" sz="1500"/>
          </a:p>
          <a:p>
            <a:pPr marL="912495" lvl="1" indent="-342900">
              <a:buFont typeface="Courier New" panose="020B0604020202020204" pitchFamily="34" charset="0"/>
              <a:buChar char="o"/>
            </a:pPr>
            <a:r>
              <a:rPr lang="en-US" sz="1500" dirty="0">
                <a:latin typeface="Lucida Sans"/>
                <a:ea typeface="Tahoma"/>
                <a:cs typeface="Tahoma"/>
              </a:rPr>
              <a:t>If the service provider thinks the Member is eligible for appropriate enhanced HRSN services, the service provider can direct the Member to the SCN Lead Entity to get a referral.</a:t>
            </a:r>
            <a:endParaRPr lang="en-US" sz="1500" dirty="0"/>
          </a:p>
          <a:p>
            <a:pPr marL="342900" indent="-342900">
              <a:buChar char="•"/>
            </a:pPr>
            <a:r>
              <a:rPr lang="en-US" sz="1500" b="1" dirty="0">
                <a:latin typeface="Lucida Sans"/>
                <a:ea typeface="Tahoma"/>
                <a:cs typeface="Tahoma"/>
              </a:rPr>
              <a:t>Member is eligible for the HRSN service as determined by the SCN program; for enhanced HRSN services, eligibility requires Members to be enrolled in Medicaid Managed Care, meet specific enhanced population and clinical criteria, and demonstrate unmet health-related social needs determined by the SCN program</a:t>
            </a:r>
            <a:endParaRPr lang="en-US" sz="1500" b="1"/>
          </a:p>
          <a:p>
            <a:pPr marL="342900" indent="-342900">
              <a:buChar char="•"/>
            </a:pPr>
            <a:r>
              <a:rPr lang="en-US" sz="1500" b="1" dirty="0">
                <a:latin typeface="Lucida Sans"/>
                <a:ea typeface="Tahoma"/>
                <a:cs typeface="Tahoma"/>
              </a:rPr>
              <a:t>Services delivered are among the services approved by the SCN program</a:t>
            </a:r>
            <a:r>
              <a:rPr lang="en-US" sz="1500" dirty="0">
                <a:latin typeface="Lucida Sans"/>
                <a:ea typeface="Tahoma"/>
                <a:cs typeface="Tahoma"/>
              </a:rPr>
              <a:t> (see </a:t>
            </a:r>
            <a:r>
              <a:rPr lang="en-US" sz="1500" dirty="0">
                <a:latin typeface="Lucida Sans"/>
                <a:ea typeface="Tahoma"/>
                <a:cs typeface="Tahoma"/>
                <a:hlinkClick r:id="rId2"/>
              </a:rPr>
              <a:t>https://www.health.ny.gov/health_care/medicaid/redesign/sdh/scn/index.htm</a:t>
            </a:r>
            <a:r>
              <a:rPr lang="en-US" sz="1500" dirty="0">
                <a:latin typeface="Lucida Sans"/>
                <a:ea typeface="Tahoma"/>
                <a:cs typeface="Tahoma"/>
              </a:rPr>
              <a:t>)</a:t>
            </a:r>
            <a:endParaRPr lang="en-US" sz="1500"/>
          </a:p>
          <a:p>
            <a:pPr marL="342900" indent="-342900">
              <a:buChar char="•"/>
            </a:pPr>
            <a:r>
              <a:rPr lang="en-US" sz="1500" b="1" dirty="0">
                <a:latin typeface="Lucida Sans"/>
                <a:ea typeface="Tahoma"/>
                <a:cs typeface="Tahoma"/>
              </a:rPr>
              <a:t>HRSN service provider follows any additional agreed upon terms as outlined in contracts with SCN Lead Entities</a:t>
            </a:r>
            <a:endParaRPr lang="en-US" sz="1500" b="1"/>
          </a:p>
        </p:txBody>
      </p:sp>
      <p:sp>
        <p:nvSpPr>
          <p:cNvPr id="4" name="Footer Placeholder 3">
            <a:extLst>
              <a:ext uri="{FF2B5EF4-FFF2-40B4-BE49-F238E27FC236}">
                <a16:creationId xmlns:a16="http://schemas.microsoft.com/office/drawing/2014/main" id="{4EB010B8-4F4A-0907-2048-3AC859779F6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9C5D853-546A-0CC1-BE91-B25F2D2EB4CF}"/>
              </a:ext>
            </a:extLst>
          </p:cNvPr>
          <p:cNvSpPr>
            <a:spLocks noGrp="1"/>
          </p:cNvSpPr>
          <p:nvPr>
            <p:ph type="sldNum" sz="quarter" idx="12"/>
          </p:nvPr>
        </p:nvSpPr>
        <p:spPr/>
        <p:txBody>
          <a:bodyPr/>
          <a:lstStyle/>
          <a:p>
            <a:fld id="{046ED92C-19EC-4894-A451-DBF4F06AE3FB}" type="slidenum">
              <a:rPr lang="en-US" smtClean="0"/>
              <a:t>13</a:t>
            </a:fld>
            <a:endParaRPr lang="en-US"/>
          </a:p>
        </p:txBody>
      </p:sp>
    </p:spTree>
    <p:extLst>
      <p:ext uri="{BB962C8B-B14F-4D97-AF65-F5344CB8AC3E}">
        <p14:creationId xmlns:p14="http://schemas.microsoft.com/office/powerpoint/2010/main" val="755879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589195A-147B-FF17-A122-1CBDB7CF828A}"/>
              </a:ext>
            </a:extLst>
          </p:cNvPr>
          <p:cNvSpPr>
            <a:spLocks noGrp="1"/>
          </p:cNvSpPr>
          <p:nvPr>
            <p:ph type="body" sz="quarter" idx="11"/>
          </p:nvPr>
        </p:nvSpPr>
        <p:spPr>
          <a:xfrm>
            <a:off x="237565" y="2801073"/>
            <a:ext cx="5995219" cy="1250857"/>
          </a:xfrm>
        </p:spPr>
        <p:txBody>
          <a:bodyPr>
            <a:normAutofit fontScale="77500" lnSpcReduction="20000"/>
          </a:bodyPr>
          <a:lstStyle/>
          <a:p>
            <a:r>
              <a:rPr lang="en-US" dirty="0">
                <a:latin typeface="Lucida Sans"/>
                <a:ea typeface="Tahoma"/>
                <a:cs typeface="Tahoma"/>
              </a:rPr>
              <a:t>Enhanced HRSN Housing: </a:t>
            </a:r>
            <a:endParaRPr lang="en-US" dirty="0"/>
          </a:p>
          <a:p>
            <a:pPr>
              <a:lnSpc>
                <a:spcPct val="99000"/>
              </a:lnSpc>
            </a:pPr>
            <a:r>
              <a:rPr lang="en-US" dirty="0">
                <a:latin typeface="Lucida Sans"/>
                <a:ea typeface="Tahoma"/>
                <a:cs typeface="Tahoma"/>
              </a:rPr>
              <a:t>Pre-Tenancy Services</a:t>
            </a:r>
          </a:p>
          <a:p>
            <a:endParaRPr lang="en-US" dirty="0"/>
          </a:p>
        </p:txBody>
      </p:sp>
    </p:spTree>
    <p:extLst>
      <p:ext uri="{BB962C8B-B14F-4D97-AF65-F5344CB8AC3E}">
        <p14:creationId xmlns:p14="http://schemas.microsoft.com/office/powerpoint/2010/main" val="38141497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05AF7B-4668-F10D-E58A-592E1CFCD08B}"/>
              </a:ext>
            </a:extLst>
          </p:cNvPr>
          <p:cNvSpPr>
            <a:spLocks noGrp="1"/>
          </p:cNvSpPr>
          <p:nvPr>
            <p:ph type="title"/>
          </p:nvPr>
        </p:nvSpPr>
        <p:spPr>
          <a:xfrm>
            <a:off x="228359" y="339080"/>
            <a:ext cx="7614663" cy="544513"/>
          </a:xfrm>
        </p:spPr>
        <p:txBody>
          <a:bodyPr>
            <a:normAutofit/>
          </a:bodyPr>
          <a:lstStyle/>
          <a:p>
            <a:r>
              <a:rPr lang="en-US">
                <a:latin typeface="Lucida Sans"/>
                <a:ea typeface="Tahoma"/>
                <a:cs typeface="Tahoma"/>
              </a:rPr>
              <a:t>Confidentiality Statement</a:t>
            </a:r>
            <a:endParaRPr lang="en-US"/>
          </a:p>
        </p:txBody>
      </p:sp>
      <p:sp>
        <p:nvSpPr>
          <p:cNvPr id="5" name="Slide Number Placeholder 4">
            <a:extLst>
              <a:ext uri="{FF2B5EF4-FFF2-40B4-BE49-F238E27FC236}">
                <a16:creationId xmlns:a16="http://schemas.microsoft.com/office/drawing/2014/main" id="{AAB7F782-E97F-5D1F-A2BE-C6FB52B338E9}"/>
              </a:ext>
            </a:extLst>
          </p:cNvPr>
          <p:cNvSpPr>
            <a:spLocks noGrp="1"/>
          </p:cNvSpPr>
          <p:nvPr>
            <p:ph type="sldNum" sz="quarter" idx="12"/>
          </p:nvPr>
        </p:nvSpPr>
        <p:spPr/>
        <p:txBody>
          <a:bodyPr/>
          <a:lstStyle/>
          <a:p>
            <a:fld id="{046ED92C-19EC-4894-A451-DBF4F06AE3FB}" type="slidenum">
              <a:rPr lang="en-US" smtClean="0"/>
              <a:t>2</a:t>
            </a:fld>
            <a:endParaRPr lang="en-US"/>
          </a:p>
        </p:txBody>
      </p:sp>
      <p:sp>
        <p:nvSpPr>
          <p:cNvPr id="8" name="Content Placeholder 7">
            <a:extLst>
              <a:ext uri="{FF2B5EF4-FFF2-40B4-BE49-F238E27FC236}">
                <a16:creationId xmlns:a16="http://schemas.microsoft.com/office/drawing/2014/main" id="{A357D3FE-63C4-685A-B4DF-E80472DE706B}"/>
              </a:ext>
            </a:extLst>
          </p:cNvPr>
          <p:cNvSpPr>
            <a:spLocks noGrp="1"/>
          </p:cNvSpPr>
          <p:nvPr>
            <p:ph idx="1"/>
          </p:nvPr>
        </p:nvSpPr>
        <p:spPr>
          <a:xfrm>
            <a:off x="228358" y="1269418"/>
            <a:ext cx="11125441" cy="4321093"/>
          </a:xfrm>
        </p:spPr>
        <p:txBody>
          <a:bodyPr vert="horz" lIns="91440" tIns="45720" rIns="91440" bIns="45720" rtlCol="0" anchor="t">
            <a:normAutofit/>
          </a:bodyPr>
          <a:lstStyle/>
          <a:p>
            <a:r>
              <a:rPr lang="en-US">
                <a:latin typeface="Lucida Sans"/>
                <a:ea typeface="Tahoma"/>
                <a:cs typeface="Tahoma"/>
              </a:rPr>
              <a:t>This Social Care Network (SCN) Training Guide, and all information contained herein, are created by and the property of Care Compass Collaborative and is considered strictly confidential information. Unauthorized use, duplication, or redisclosure of the information is prohibited without prior written authorization by Care Compass Collaborative. </a:t>
            </a:r>
            <a:endParaRPr lang="en-US"/>
          </a:p>
          <a:p>
            <a:endParaRPr lang="en-US">
              <a:latin typeface="Lucida Sans"/>
            </a:endParaRPr>
          </a:p>
          <a:p>
            <a:r>
              <a:rPr lang="en-US">
                <a:latin typeface="Lucida Sans"/>
                <a:ea typeface="Tahoma"/>
                <a:cs typeface="Tahoma"/>
              </a:rPr>
              <a:t>The information is intended only for organizations' use to train, prepare, and support staff for roles within the SCN, and may not be reproduced, republished, distributed, transmitted, displayed, or broadcast to any other parties, either internally or externally, that are not directly involved in the SCN.</a:t>
            </a:r>
            <a:endParaRPr lang="en-US"/>
          </a:p>
        </p:txBody>
      </p:sp>
    </p:spTree>
    <p:extLst>
      <p:ext uri="{BB962C8B-B14F-4D97-AF65-F5344CB8AC3E}">
        <p14:creationId xmlns:p14="http://schemas.microsoft.com/office/powerpoint/2010/main" val="34752709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AC4BDA-7022-BFB0-3666-BCE4C326C5F2}"/>
              </a:ext>
            </a:extLst>
          </p:cNvPr>
          <p:cNvSpPr>
            <a:spLocks noGrp="1"/>
          </p:cNvSpPr>
          <p:nvPr>
            <p:ph type="title"/>
          </p:nvPr>
        </p:nvSpPr>
        <p:spPr>
          <a:xfrm>
            <a:off x="305523" y="300498"/>
            <a:ext cx="7184868" cy="723807"/>
          </a:xfrm>
        </p:spPr>
        <p:txBody>
          <a:bodyPr>
            <a:normAutofit/>
          </a:bodyPr>
          <a:lstStyle/>
          <a:p>
            <a:r>
              <a:rPr lang="en-US" dirty="0">
                <a:latin typeface="Lucida Sans"/>
                <a:ea typeface="Tahoma"/>
                <a:cs typeface="Tahoma"/>
              </a:rPr>
              <a:t>Enhanced HRSN Housing Services</a:t>
            </a:r>
          </a:p>
        </p:txBody>
      </p:sp>
      <p:pic>
        <p:nvPicPr>
          <p:cNvPr id="6" name="Content Placeholder 5" descr="A screenshot of a phone&#10;&#10;Description automatically generated">
            <a:extLst>
              <a:ext uri="{FF2B5EF4-FFF2-40B4-BE49-F238E27FC236}">
                <a16:creationId xmlns:a16="http://schemas.microsoft.com/office/drawing/2014/main" id="{3B902460-2589-6225-6B3C-2F876338A194}"/>
              </a:ext>
            </a:extLst>
          </p:cNvPr>
          <p:cNvPicPr>
            <a:picLocks noGrp="1" noChangeAspect="1"/>
          </p:cNvPicPr>
          <p:nvPr>
            <p:ph idx="1"/>
          </p:nvPr>
        </p:nvPicPr>
        <p:blipFill>
          <a:blip r:embed="rId2"/>
          <a:stretch>
            <a:fillRect/>
          </a:stretch>
        </p:blipFill>
        <p:spPr>
          <a:xfrm>
            <a:off x="2130599" y="1195692"/>
            <a:ext cx="2923451" cy="4114800"/>
          </a:xfrm>
          <a:prstGeom prst="rect">
            <a:avLst/>
          </a:prstGeom>
          <a:ln>
            <a:noFill/>
          </a:ln>
          <a:effectLst>
            <a:outerShdw blurRad="292100" dist="139700" dir="2700000" algn="tl" rotWithShape="0">
              <a:srgbClr val="333333">
                <a:alpha val="65000"/>
              </a:srgbClr>
            </a:outerShdw>
          </a:effectLst>
        </p:spPr>
      </p:pic>
      <p:sp>
        <p:nvSpPr>
          <p:cNvPr id="4" name="Footer Placeholder 3">
            <a:extLst>
              <a:ext uri="{FF2B5EF4-FFF2-40B4-BE49-F238E27FC236}">
                <a16:creationId xmlns:a16="http://schemas.microsoft.com/office/drawing/2014/main" id="{07724ADA-FEA0-4E97-9AE7-9CAF68A60F0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CA1B150-BB3F-1EBE-E739-4F00CDE29F25}"/>
              </a:ext>
            </a:extLst>
          </p:cNvPr>
          <p:cNvSpPr>
            <a:spLocks noGrp="1"/>
          </p:cNvSpPr>
          <p:nvPr>
            <p:ph type="sldNum" sz="quarter" idx="12"/>
          </p:nvPr>
        </p:nvSpPr>
        <p:spPr/>
        <p:txBody>
          <a:bodyPr/>
          <a:lstStyle/>
          <a:p>
            <a:fld id="{046ED92C-19EC-4894-A451-DBF4F06AE3FB}" type="slidenum">
              <a:rPr lang="en-US" smtClean="0"/>
              <a:t>3</a:t>
            </a:fld>
            <a:endParaRPr lang="en-US"/>
          </a:p>
        </p:txBody>
      </p:sp>
      <p:sp>
        <p:nvSpPr>
          <p:cNvPr id="7" name="TextBox 6">
            <a:extLst>
              <a:ext uri="{FF2B5EF4-FFF2-40B4-BE49-F238E27FC236}">
                <a16:creationId xmlns:a16="http://schemas.microsoft.com/office/drawing/2014/main" id="{35F86AA3-1039-E203-F5B7-BA4C32D7B7C6}"/>
              </a:ext>
            </a:extLst>
          </p:cNvPr>
          <p:cNvSpPr txBox="1"/>
          <p:nvPr/>
        </p:nvSpPr>
        <p:spPr>
          <a:xfrm>
            <a:off x="5434574" y="1540406"/>
            <a:ext cx="5587979" cy="34163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a:latin typeface="Lucida Sans"/>
                <a:ea typeface="+mn-lt"/>
                <a:cs typeface="+mn-lt"/>
              </a:rPr>
              <a:t>Housing support service providers are critical to expand access to vital services in our communities. Providers who join a Social Care Network can be reimbursed for delivery of services to qualifying Medicaid Members and for supporting Member navigation as part of this Medicaid program. </a:t>
            </a:r>
            <a:endParaRPr lang="en-US" sz="2400">
              <a:latin typeface="Lucida Sans"/>
            </a:endParaRPr>
          </a:p>
        </p:txBody>
      </p:sp>
    </p:spTree>
    <p:extLst>
      <p:ext uri="{BB962C8B-B14F-4D97-AF65-F5344CB8AC3E}">
        <p14:creationId xmlns:p14="http://schemas.microsoft.com/office/powerpoint/2010/main" val="30446311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05AF7B-4668-F10D-E58A-592E1CFCD08B}"/>
              </a:ext>
            </a:extLst>
          </p:cNvPr>
          <p:cNvSpPr>
            <a:spLocks noGrp="1"/>
          </p:cNvSpPr>
          <p:nvPr>
            <p:ph type="title"/>
          </p:nvPr>
        </p:nvSpPr>
        <p:spPr/>
        <p:txBody>
          <a:bodyPr/>
          <a:lstStyle/>
          <a:p>
            <a:r>
              <a:rPr lang="en-US">
                <a:latin typeface="Lucida Sans"/>
                <a:ea typeface="Tahoma"/>
                <a:cs typeface="Tahoma"/>
              </a:rPr>
              <a:t>Enhanced HRSN Housing Services</a:t>
            </a:r>
            <a:endParaRPr lang="en-US"/>
          </a:p>
        </p:txBody>
      </p:sp>
      <p:pic>
        <p:nvPicPr>
          <p:cNvPr id="6" name="Content Placeholder 5">
            <a:extLst>
              <a:ext uri="{FF2B5EF4-FFF2-40B4-BE49-F238E27FC236}">
                <a16:creationId xmlns:a16="http://schemas.microsoft.com/office/drawing/2014/main" id="{EDBE40E7-A344-EE78-88C3-39032656F6F1}"/>
              </a:ext>
            </a:extLst>
          </p:cNvPr>
          <p:cNvPicPr>
            <a:picLocks noGrp="1" noChangeAspect="1"/>
          </p:cNvPicPr>
          <p:nvPr>
            <p:ph idx="1"/>
          </p:nvPr>
        </p:nvPicPr>
        <p:blipFill>
          <a:blip r:embed="rId2"/>
          <a:stretch>
            <a:fillRect/>
          </a:stretch>
        </p:blipFill>
        <p:spPr>
          <a:xfrm>
            <a:off x="682239" y="866234"/>
            <a:ext cx="10840528" cy="4595447"/>
          </a:xfrm>
        </p:spPr>
      </p:pic>
      <p:sp>
        <p:nvSpPr>
          <p:cNvPr id="4" name="Footer Placeholder 3">
            <a:extLst>
              <a:ext uri="{FF2B5EF4-FFF2-40B4-BE49-F238E27FC236}">
                <a16:creationId xmlns:a16="http://schemas.microsoft.com/office/drawing/2014/main" id="{7277C57B-8DDF-AE9F-FD56-DADDA48BA0E0}"/>
              </a:ext>
            </a:extLst>
          </p:cNvPr>
          <p:cNvSpPr>
            <a:spLocks noGrp="1"/>
          </p:cNvSpPr>
          <p:nvPr>
            <p:ph type="ftr" sz="quarter" idx="11"/>
          </p:nvPr>
        </p:nvSpPr>
        <p:spPr/>
        <p:txBody>
          <a:bodyPr/>
          <a:lstStyle/>
          <a:p>
            <a:r>
              <a:rPr lang="en-US">
                <a:latin typeface="Lucida Sans"/>
                <a:ea typeface="Tahoma"/>
                <a:cs typeface="Tahoma"/>
              </a:rPr>
              <a:t>Source: </a:t>
            </a:r>
            <a:r>
              <a:rPr lang="en-US">
                <a:latin typeface="Lucida Sans"/>
                <a:ea typeface="Tahoma"/>
                <a:cs typeface="Tahoma"/>
                <a:hlinkClick r:id="rId3"/>
              </a:rPr>
              <a:t>Overview of Social Care Networks</a:t>
            </a:r>
            <a:endParaRPr lang="en-US"/>
          </a:p>
        </p:txBody>
      </p:sp>
      <p:sp>
        <p:nvSpPr>
          <p:cNvPr id="5" name="Slide Number Placeholder 4">
            <a:extLst>
              <a:ext uri="{FF2B5EF4-FFF2-40B4-BE49-F238E27FC236}">
                <a16:creationId xmlns:a16="http://schemas.microsoft.com/office/drawing/2014/main" id="{AAB7F782-E97F-5D1F-A2BE-C6FB52B338E9}"/>
              </a:ext>
            </a:extLst>
          </p:cNvPr>
          <p:cNvSpPr>
            <a:spLocks noGrp="1"/>
          </p:cNvSpPr>
          <p:nvPr>
            <p:ph type="sldNum" sz="quarter" idx="12"/>
          </p:nvPr>
        </p:nvSpPr>
        <p:spPr/>
        <p:txBody>
          <a:bodyPr/>
          <a:lstStyle/>
          <a:p>
            <a:fld id="{046ED92C-19EC-4894-A451-DBF4F06AE3FB}" type="slidenum">
              <a:rPr lang="en-US" smtClean="0"/>
              <a:t>4</a:t>
            </a:fld>
            <a:endParaRPr lang="en-US"/>
          </a:p>
        </p:txBody>
      </p:sp>
      <p:sp>
        <p:nvSpPr>
          <p:cNvPr id="3" name="Rectangle 8">
            <a:extLst>
              <a:ext uri="{FF2B5EF4-FFF2-40B4-BE49-F238E27FC236}">
                <a16:creationId xmlns:a16="http://schemas.microsoft.com/office/drawing/2014/main" id="{1343DFAE-8C68-29B8-4B99-BA53383FDD40}"/>
              </a:ext>
            </a:extLst>
          </p:cNvPr>
          <p:cNvSpPr/>
          <p:nvPr/>
        </p:nvSpPr>
        <p:spPr>
          <a:xfrm>
            <a:off x="3195579" y="4195544"/>
            <a:ext cx="1649663" cy="1027837"/>
          </a:xfrm>
          <a:prstGeom prst="roundRect">
            <a:avLst/>
          </a:prstGeom>
          <a:solidFill>
            <a:srgbClr val="FFFF00">
              <a:alpha val="16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Tree>
    <p:extLst>
      <p:ext uri="{BB962C8B-B14F-4D97-AF65-F5344CB8AC3E}">
        <p14:creationId xmlns:p14="http://schemas.microsoft.com/office/powerpoint/2010/main" val="13829445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ECA7AEEC-4077-2B2A-4E3A-4A42A8A3E2B6}"/>
              </a:ext>
            </a:extLst>
          </p:cNvPr>
          <p:cNvGraphicFramePr>
            <a:graphicFrameLocks noGrp="1"/>
          </p:cNvGraphicFramePr>
          <p:nvPr>
            <p:ph idx="1"/>
          </p:nvPr>
        </p:nvGraphicFramePr>
        <p:xfrm>
          <a:off x="186021" y="360894"/>
          <a:ext cx="11647279" cy="5887565"/>
        </p:xfrm>
        <a:graphic>
          <a:graphicData uri="http://schemas.openxmlformats.org/drawingml/2006/table">
            <a:tbl>
              <a:tblPr firstRow="1" bandRow="1">
                <a:tableStyleId>{5C22544A-7EE6-4342-B048-85BDC9FD1C3A}</a:tableStyleId>
              </a:tblPr>
              <a:tblGrid>
                <a:gridCol w="5257447">
                  <a:extLst>
                    <a:ext uri="{9D8B030D-6E8A-4147-A177-3AD203B41FA5}">
                      <a16:colId xmlns:a16="http://schemas.microsoft.com/office/drawing/2014/main" val="2860375129"/>
                    </a:ext>
                  </a:extLst>
                </a:gridCol>
                <a:gridCol w="6389832">
                  <a:extLst>
                    <a:ext uri="{9D8B030D-6E8A-4147-A177-3AD203B41FA5}">
                      <a16:colId xmlns:a16="http://schemas.microsoft.com/office/drawing/2014/main" val="1278888583"/>
                    </a:ext>
                  </a:extLst>
                </a:gridCol>
              </a:tblGrid>
              <a:tr h="677625">
                <a:tc>
                  <a:txBody>
                    <a:bodyPr/>
                    <a:lstStyle/>
                    <a:p>
                      <a:pPr lvl="0">
                        <a:buNone/>
                      </a:pPr>
                      <a:r>
                        <a:rPr lang="en-US" sz="1800" b="1" i="0" u="none" strike="noStrike" noProof="0" dirty="0">
                          <a:latin typeface="Lucida Sans"/>
                        </a:rPr>
                        <a:t>AHC HRSN Screening Tool Question and Related Positive Unmet Need Response</a:t>
                      </a:r>
                      <a:endParaRPr lang="en-US" sz="1800" b="1" dirty="0">
                        <a:latin typeface="Lucida Sans"/>
                      </a:endParaRPr>
                    </a:p>
                  </a:txBody>
                  <a:tcPr/>
                </a:tc>
                <a:tc>
                  <a:txBody>
                    <a:bodyPr/>
                    <a:lstStyle/>
                    <a:p>
                      <a:r>
                        <a:rPr lang="en-US" sz="1800" b="1" dirty="0">
                          <a:latin typeface="Lucida Sans"/>
                        </a:rPr>
                        <a:t>Risk Factor Description</a:t>
                      </a:r>
                    </a:p>
                  </a:txBody>
                  <a:tcPr/>
                </a:tc>
                <a:extLst>
                  <a:ext uri="{0D108BD9-81ED-4DB2-BD59-A6C34878D82A}">
                    <a16:rowId xmlns:a16="http://schemas.microsoft.com/office/drawing/2014/main" val="3810288547"/>
                  </a:ext>
                </a:extLst>
              </a:tr>
              <a:tr h="5209940">
                <a:tc>
                  <a:txBody>
                    <a:bodyPr/>
                    <a:lstStyle/>
                    <a:p>
                      <a:pPr lvl="0">
                        <a:buNone/>
                      </a:pPr>
                      <a:r>
                        <a:rPr lang="en-US" sz="1600" b="0" i="0" u="none" strike="noStrike" noProof="0" dirty="0">
                          <a:latin typeface="Lucida Sans"/>
                        </a:rPr>
                        <a:t>What is your living situation today? </a:t>
                      </a:r>
                      <a:endParaRPr lang="en-US" sz="1600">
                        <a:latin typeface="Lucida Sans"/>
                      </a:endParaRPr>
                    </a:p>
                    <a:p>
                      <a:pPr marL="457200" lvl="1" indent="0">
                        <a:buNone/>
                      </a:pPr>
                      <a:r>
                        <a:rPr lang="en-US" sz="1600" b="0" i="0" u="none" strike="noStrike" noProof="0" dirty="0">
                          <a:latin typeface="Lucida Sans"/>
                        </a:rPr>
                        <a:t>I have a steady place to live</a:t>
                      </a:r>
                    </a:p>
                    <a:p>
                      <a:pPr marL="457200" lvl="1" indent="0">
                        <a:buNone/>
                      </a:pPr>
                      <a:r>
                        <a:rPr lang="en-US" sz="1600" b="0" i="0" u="none" strike="noStrike" noProof="0" dirty="0">
                          <a:solidFill>
                            <a:srgbClr val="F36F55"/>
                          </a:solidFill>
                          <a:latin typeface="Lucida Sans"/>
                        </a:rPr>
                        <a:t>I have a place to live today, but I am worried about losing it in the future </a:t>
                      </a:r>
                      <a:endParaRPr lang="en-US" sz="1600">
                        <a:solidFill>
                          <a:srgbClr val="F36F55"/>
                        </a:solidFill>
                        <a:latin typeface="Lucida Sans"/>
                      </a:endParaRPr>
                    </a:p>
                    <a:p>
                      <a:pPr marL="457200" lvl="1" indent="0">
                        <a:buNone/>
                      </a:pPr>
                      <a:r>
                        <a:rPr lang="en-US" sz="1600" b="0" i="0" u="none" strike="noStrike" noProof="0" dirty="0">
                          <a:solidFill>
                            <a:srgbClr val="F36F55"/>
                          </a:solidFill>
                          <a:latin typeface="Lucida Sans"/>
                        </a:rPr>
                        <a:t>I do not have a steady place to live (I am temporarily staying with others, in a hotel, in a shelter, living outside on the street, on a beach, in a car, abandoned building, bus or train station, or in a park) </a:t>
                      </a:r>
                      <a:endParaRPr lang="en-US" sz="1600">
                        <a:solidFill>
                          <a:srgbClr val="F36F55"/>
                        </a:solidFill>
                        <a:latin typeface="Lucida Sans"/>
                      </a:endParaRPr>
                    </a:p>
                  </a:txBody>
                  <a:tcPr/>
                </a:tc>
                <a:tc>
                  <a:txBody>
                    <a:bodyPr/>
                    <a:lstStyle/>
                    <a:p>
                      <a:pPr lvl="0">
                        <a:buNone/>
                      </a:pPr>
                      <a:r>
                        <a:rPr lang="en-US" sz="1600" b="0" i="0" u="sng" strike="noStrike" noProof="0" dirty="0">
                          <a:latin typeface="Lucida Sans"/>
                        </a:rPr>
                        <a:t>An individual who</a:t>
                      </a:r>
                      <a:r>
                        <a:rPr lang="en-US" sz="1600" b="0" i="0" u="none" strike="noStrike" noProof="0" dirty="0">
                          <a:latin typeface="Lucida Sans"/>
                        </a:rPr>
                        <a:t>: Is homeless or at risk of becoming homeless, as defined by the U.S. Department of Housing and Urban Development (HUD) in 24 CFR 91.5), except for the annual income requirement in 24 CFR 91.5 (1)(</a:t>
                      </a:r>
                      <a:r>
                        <a:rPr lang="en-US" sz="1600" b="0" i="0" u="none" strike="noStrike" noProof="0" err="1">
                          <a:latin typeface="Lucida Sans"/>
                        </a:rPr>
                        <a:t>i</a:t>
                      </a:r>
                      <a:r>
                        <a:rPr lang="en-US" sz="1600" b="0" i="0" u="none" strike="noStrike" noProof="0" dirty="0">
                          <a:latin typeface="Lucida Sans"/>
                        </a:rPr>
                        <a:t>)). </a:t>
                      </a:r>
                      <a:endParaRPr lang="en-US" sz="1600">
                        <a:latin typeface="Lucida Sans"/>
                      </a:endParaRPr>
                    </a:p>
                    <a:p>
                      <a:pPr lvl="0">
                        <a:buNone/>
                      </a:pPr>
                      <a:endParaRPr lang="en-US" sz="1600" b="0" i="0" u="none" strike="noStrike" noProof="0" dirty="0">
                        <a:latin typeface="Lucida Sans"/>
                      </a:endParaRPr>
                    </a:p>
                    <a:p>
                      <a:pPr lvl="0">
                        <a:buNone/>
                      </a:pPr>
                      <a:r>
                        <a:rPr lang="en-US" sz="1600" b="0" i="0" u="none" strike="noStrike" baseline="0" noProof="0" dirty="0">
                          <a:solidFill>
                            <a:srgbClr val="000000"/>
                          </a:solidFill>
                          <a:latin typeface="Lucida Sans"/>
                        </a:rPr>
                        <a:t>Transitioned out of institutional care / congregate settings such as nursing facilities, large group homes, congregate residential settings, IMDs, correctional facilities, State Psychiatric, State or Voluntary Community Residence, Single Room Occupancy (SRO), and acute care hospitals within the past 90 days or Youth transitioning out of the child welfare system including foster care. </a:t>
                      </a:r>
                      <a:endParaRPr lang="en-US" sz="1600"/>
                    </a:p>
                    <a:p>
                      <a:pPr lvl="0">
                        <a:buNone/>
                      </a:pPr>
                      <a:endParaRPr lang="en-US" sz="1600" b="0" i="0" u="none" strike="noStrike" noProof="0" dirty="0">
                        <a:latin typeface="Lucida Sans"/>
                      </a:endParaRPr>
                    </a:p>
                    <a:p>
                      <a:pPr lvl="0">
                        <a:buNone/>
                      </a:pPr>
                      <a:r>
                        <a:rPr lang="en-US" sz="1600" b="0" i="0" u="none" strike="noStrike" noProof="0" dirty="0">
                          <a:latin typeface="Lucida Sans"/>
                        </a:rPr>
                        <a:t>Requires a clinically appropriate home modification / remediation service. Resides in their own home or non-institutional primary residence and for whom an air conditioner, heater, air filtration device, and/or refrigeration unit for medications or breast milk is clinically appropriate as a component of health services treatment or prevention.</a:t>
                      </a:r>
                      <a:endParaRPr lang="en-US" sz="1600">
                        <a:latin typeface="Lucida Sans"/>
                      </a:endParaRPr>
                    </a:p>
                  </a:txBody>
                  <a:tcPr/>
                </a:tc>
                <a:extLst>
                  <a:ext uri="{0D108BD9-81ED-4DB2-BD59-A6C34878D82A}">
                    <a16:rowId xmlns:a16="http://schemas.microsoft.com/office/drawing/2014/main" val="2354469687"/>
                  </a:ext>
                </a:extLst>
              </a:tr>
            </a:tbl>
          </a:graphicData>
        </a:graphic>
      </p:graphicFrame>
      <p:sp>
        <p:nvSpPr>
          <p:cNvPr id="5" name="Slide Number Placeholder 4">
            <a:extLst>
              <a:ext uri="{FF2B5EF4-FFF2-40B4-BE49-F238E27FC236}">
                <a16:creationId xmlns:a16="http://schemas.microsoft.com/office/drawing/2014/main" id="{BCB9949A-2403-9BCA-4D3F-D4406A05BF58}"/>
              </a:ext>
            </a:extLst>
          </p:cNvPr>
          <p:cNvSpPr>
            <a:spLocks noGrp="1"/>
          </p:cNvSpPr>
          <p:nvPr>
            <p:ph type="sldNum" sz="quarter" idx="12"/>
          </p:nvPr>
        </p:nvSpPr>
        <p:spPr/>
        <p:txBody>
          <a:bodyPr/>
          <a:lstStyle/>
          <a:p>
            <a:fld id="{046ED92C-19EC-4894-A451-DBF4F06AE3FB}" type="slidenum">
              <a:rPr lang="en-US" smtClean="0"/>
              <a:t>5</a:t>
            </a:fld>
            <a:endParaRPr lang="en-US"/>
          </a:p>
        </p:txBody>
      </p:sp>
      <p:sp>
        <p:nvSpPr>
          <p:cNvPr id="23" name="Rectangle 22">
            <a:extLst>
              <a:ext uri="{FF2B5EF4-FFF2-40B4-BE49-F238E27FC236}">
                <a16:creationId xmlns:a16="http://schemas.microsoft.com/office/drawing/2014/main" id="{83D2B251-BD8B-A5F5-2134-0F8C325668C4}"/>
              </a:ext>
            </a:extLst>
          </p:cNvPr>
          <p:cNvSpPr/>
          <p:nvPr/>
        </p:nvSpPr>
        <p:spPr>
          <a:xfrm>
            <a:off x="399689" y="1389355"/>
            <a:ext cx="99062" cy="81708"/>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B9663BC2-925F-9892-220A-6FC0B2BCC2E4}"/>
              </a:ext>
            </a:extLst>
          </p:cNvPr>
          <p:cNvSpPr/>
          <p:nvPr/>
        </p:nvSpPr>
        <p:spPr>
          <a:xfrm>
            <a:off x="399688" y="2073062"/>
            <a:ext cx="99062" cy="81708"/>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BDFF5445-D0E0-E887-80D4-E4E3FD65C54E}"/>
              </a:ext>
            </a:extLst>
          </p:cNvPr>
          <p:cNvSpPr/>
          <p:nvPr/>
        </p:nvSpPr>
        <p:spPr>
          <a:xfrm>
            <a:off x="399689" y="1672082"/>
            <a:ext cx="99062" cy="81708"/>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628271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ECA7AEEC-4077-2B2A-4E3A-4A42A8A3E2B6}"/>
              </a:ext>
            </a:extLst>
          </p:cNvPr>
          <p:cNvGraphicFramePr>
            <a:graphicFrameLocks noGrp="1"/>
          </p:cNvGraphicFramePr>
          <p:nvPr>
            <p:ph idx="1"/>
          </p:nvPr>
        </p:nvGraphicFramePr>
        <p:xfrm>
          <a:off x="99211" y="206565"/>
          <a:ext cx="11991752" cy="5943600"/>
        </p:xfrm>
        <a:graphic>
          <a:graphicData uri="http://schemas.openxmlformats.org/drawingml/2006/table">
            <a:tbl>
              <a:tblPr firstRow="1" bandRow="1">
                <a:tableStyleId>{5C22544A-7EE6-4342-B048-85BDC9FD1C3A}</a:tableStyleId>
              </a:tblPr>
              <a:tblGrid>
                <a:gridCol w="5412938">
                  <a:extLst>
                    <a:ext uri="{9D8B030D-6E8A-4147-A177-3AD203B41FA5}">
                      <a16:colId xmlns:a16="http://schemas.microsoft.com/office/drawing/2014/main" val="2860375129"/>
                    </a:ext>
                  </a:extLst>
                </a:gridCol>
                <a:gridCol w="6578814">
                  <a:extLst>
                    <a:ext uri="{9D8B030D-6E8A-4147-A177-3AD203B41FA5}">
                      <a16:colId xmlns:a16="http://schemas.microsoft.com/office/drawing/2014/main" val="1278888583"/>
                    </a:ext>
                  </a:extLst>
                </a:gridCol>
              </a:tblGrid>
              <a:tr h="599426">
                <a:tc>
                  <a:txBody>
                    <a:bodyPr/>
                    <a:lstStyle/>
                    <a:p>
                      <a:pPr lvl="0">
                        <a:buNone/>
                      </a:pPr>
                      <a:r>
                        <a:rPr lang="en-US" sz="1800" b="1" i="0" u="none" strike="noStrike" noProof="0" dirty="0">
                          <a:latin typeface="Lucida Sans"/>
                        </a:rPr>
                        <a:t>AHC HRSN Screening Tool Question and Related Positive Unmet Need Response</a:t>
                      </a:r>
                      <a:endParaRPr lang="en-US" sz="1800" b="1" dirty="0">
                        <a:latin typeface="Lucida Sans"/>
                      </a:endParaRPr>
                    </a:p>
                  </a:txBody>
                  <a:tcPr/>
                </a:tc>
                <a:tc>
                  <a:txBody>
                    <a:bodyPr/>
                    <a:lstStyle/>
                    <a:p>
                      <a:r>
                        <a:rPr lang="en-US" sz="1800" b="1" dirty="0">
                          <a:latin typeface="Lucida Sans"/>
                        </a:rPr>
                        <a:t>Risk Factor Description</a:t>
                      </a:r>
                    </a:p>
                  </a:txBody>
                  <a:tcPr/>
                </a:tc>
                <a:extLst>
                  <a:ext uri="{0D108BD9-81ED-4DB2-BD59-A6C34878D82A}">
                    <a16:rowId xmlns:a16="http://schemas.microsoft.com/office/drawing/2014/main" val="3810288547"/>
                  </a:ext>
                </a:extLst>
              </a:tr>
              <a:tr h="2486989">
                <a:tc>
                  <a:txBody>
                    <a:bodyPr/>
                    <a:lstStyle/>
                    <a:p>
                      <a:pPr lvl="0" algn="l">
                        <a:buNone/>
                      </a:pPr>
                      <a:r>
                        <a:rPr lang="en-US" sz="1600" b="0" i="0" u="none" strike="noStrike" noProof="0" dirty="0">
                          <a:latin typeface="Lucida Sans"/>
                        </a:rPr>
                        <a:t>Think about the place you live. Do you have problems with any of the following? </a:t>
                      </a:r>
                      <a:br>
                        <a:rPr lang="en-US" sz="1600" b="0" i="0" u="none" strike="noStrike" noProof="0" dirty="0">
                          <a:latin typeface="Lucida Sans"/>
                        </a:rPr>
                      </a:br>
                      <a:r>
                        <a:rPr lang="en-US" sz="1600" b="0" i="0" u="none" strike="noStrike" noProof="0" dirty="0">
                          <a:latin typeface="Lucida Sans"/>
                        </a:rPr>
                        <a:t>                      </a:t>
                      </a:r>
                      <a:r>
                        <a:rPr lang="en-US" sz="1600" b="0" i="1" u="none" strike="noStrike" noProof="0" dirty="0">
                          <a:latin typeface="Lucida Sans"/>
                        </a:rPr>
                        <a:t>  CHOOSE ALL THAT APPLY </a:t>
                      </a:r>
                    </a:p>
                    <a:p>
                      <a:pPr lvl="1" algn="l">
                        <a:buNone/>
                      </a:pPr>
                      <a:r>
                        <a:rPr lang="en-US" sz="1600" b="0" i="0" u="none" strike="noStrike" noProof="0" dirty="0">
                          <a:solidFill>
                            <a:srgbClr val="F36F55"/>
                          </a:solidFill>
                          <a:latin typeface="Lucida Sans"/>
                        </a:rPr>
                        <a:t>Pests such as bugs, ants, or mice</a:t>
                      </a:r>
                      <a:r>
                        <a:rPr lang="en-US" sz="1600" b="0" i="0" u="none" strike="noStrike" noProof="0" dirty="0">
                          <a:latin typeface="Lucida Sans"/>
                        </a:rPr>
                        <a:t> </a:t>
                      </a:r>
                      <a:endParaRPr lang="en-US" sz="1600">
                        <a:latin typeface="Lucida Sans"/>
                      </a:endParaRPr>
                    </a:p>
                    <a:p>
                      <a:pPr lvl="1" algn="l">
                        <a:buNone/>
                      </a:pPr>
                      <a:r>
                        <a:rPr lang="en-US" sz="1600" b="0" i="0" u="none" strike="noStrike" noProof="0" dirty="0">
                          <a:solidFill>
                            <a:srgbClr val="F36F55"/>
                          </a:solidFill>
                          <a:latin typeface="Lucida Sans"/>
                        </a:rPr>
                        <a:t>Mold </a:t>
                      </a:r>
                      <a:endParaRPr lang="en-US" sz="1600">
                        <a:solidFill>
                          <a:srgbClr val="F36F55"/>
                        </a:solidFill>
                        <a:latin typeface="Lucida Sans"/>
                      </a:endParaRPr>
                    </a:p>
                    <a:p>
                      <a:pPr lvl="1" algn="l">
                        <a:buNone/>
                      </a:pPr>
                      <a:r>
                        <a:rPr lang="en-US" sz="1600" b="0" i="0" u="none" strike="noStrike" noProof="0" dirty="0">
                          <a:solidFill>
                            <a:srgbClr val="F36F55"/>
                          </a:solidFill>
                          <a:latin typeface="Lucida Sans"/>
                        </a:rPr>
                        <a:t>Lead paint or pipes</a:t>
                      </a:r>
                      <a:r>
                        <a:rPr lang="en-US" sz="1600" b="0" i="0" u="none" strike="noStrike" noProof="0" dirty="0">
                          <a:latin typeface="Lucida Sans"/>
                        </a:rPr>
                        <a:t> </a:t>
                      </a:r>
                      <a:endParaRPr lang="en-US" sz="1600">
                        <a:latin typeface="Lucida Sans"/>
                      </a:endParaRPr>
                    </a:p>
                    <a:p>
                      <a:pPr lvl="1" algn="l">
                        <a:buNone/>
                      </a:pPr>
                      <a:r>
                        <a:rPr lang="en-US" sz="1600" b="0" i="0" u="none" strike="noStrike" noProof="0" dirty="0">
                          <a:solidFill>
                            <a:srgbClr val="F36F55"/>
                          </a:solidFill>
                          <a:latin typeface="Lucida Sans"/>
                        </a:rPr>
                        <a:t>Lack of heat </a:t>
                      </a:r>
                      <a:endParaRPr lang="en-US" sz="1600">
                        <a:solidFill>
                          <a:srgbClr val="F36F55"/>
                        </a:solidFill>
                        <a:latin typeface="Lucida Sans"/>
                      </a:endParaRPr>
                    </a:p>
                    <a:p>
                      <a:pPr lvl="1" algn="l">
                        <a:buNone/>
                      </a:pPr>
                      <a:r>
                        <a:rPr lang="en-US" sz="1600" b="0" i="0" u="none" strike="noStrike" noProof="0" dirty="0">
                          <a:solidFill>
                            <a:srgbClr val="F36F55"/>
                          </a:solidFill>
                          <a:latin typeface="Lucida Sans"/>
                        </a:rPr>
                        <a:t>Oven or stove not working</a:t>
                      </a:r>
                      <a:r>
                        <a:rPr lang="en-US" sz="1600" b="0" i="0" u="none" strike="noStrike" noProof="0" dirty="0">
                          <a:latin typeface="Lucida Sans"/>
                        </a:rPr>
                        <a:t> </a:t>
                      </a:r>
                      <a:endParaRPr lang="en-US" sz="1600">
                        <a:latin typeface="Lucida Sans"/>
                      </a:endParaRPr>
                    </a:p>
                    <a:p>
                      <a:pPr lvl="1" algn="l">
                        <a:buNone/>
                      </a:pPr>
                      <a:r>
                        <a:rPr lang="en-US" sz="1600" b="0" i="0" u="none" strike="noStrike" noProof="0" dirty="0">
                          <a:solidFill>
                            <a:srgbClr val="F36F55"/>
                          </a:solidFill>
                          <a:latin typeface="Lucida Sans"/>
                        </a:rPr>
                        <a:t>Smoke detectors missing or not working</a:t>
                      </a:r>
                      <a:br>
                        <a:rPr lang="en-US" sz="1600" b="0" i="0" u="none" strike="noStrike" noProof="0" dirty="0">
                          <a:latin typeface="Lucida Sans"/>
                        </a:rPr>
                      </a:br>
                      <a:r>
                        <a:rPr lang="en-US" sz="1600" b="0" i="0" u="none" strike="noStrike" noProof="0" dirty="0">
                          <a:solidFill>
                            <a:srgbClr val="F36F55"/>
                          </a:solidFill>
                          <a:latin typeface="Lucida Sans"/>
                        </a:rPr>
                        <a:t>Water leaks</a:t>
                      </a:r>
                    </a:p>
                    <a:p>
                      <a:pPr lvl="1" algn="l">
                        <a:buNone/>
                      </a:pPr>
                      <a:r>
                        <a:rPr lang="en-US" sz="1600" b="0" i="0" u="none" strike="noStrike" noProof="0" dirty="0">
                          <a:latin typeface="Lucida Sans"/>
                        </a:rPr>
                        <a:t>None of the above</a:t>
                      </a:r>
                    </a:p>
                  </a:txBody>
                  <a:tcPr/>
                </a:tc>
                <a:tc>
                  <a:txBody>
                    <a:bodyPr/>
                    <a:lstStyle/>
                    <a:p>
                      <a:pPr lvl="0">
                        <a:buNone/>
                      </a:pPr>
                      <a:r>
                        <a:rPr lang="en-US" sz="1600" b="0" i="0" u="sng" strike="noStrike" noProof="0" dirty="0">
                          <a:latin typeface="Lucida Sans"/>
                        </a:rPr>
                        <a:t>An individual who</a:t>
                      </a:r>
                      <a:r>
                        <a:rPr lang="en-US" sz="1600" b="0" i="0" u="none" strike="noStrike" noProof="0" dirty="0">
                          <a:latin typeface="Lucida Sans"/>
                        </a:rPr>
                        <a:t>: Requires a clinically appropriate home modification / remediation service. Has a health condition that is exacerbated by the individuals physical living environment.</a:t>
                      </a:r>
                      <a:endParaRPr lang="en-US" sz="1600">
                        <a:latin typeface="Lucida Sans"/>
                      </a:endParaRPr>
                    </a:p>
                  </a:txBody>
                  <a:tcPr/>
                </a:tc>
                <a:extLst>
                  <a:ext uri="{0D108BD9-81ED-4DB2-BD59-A6C34878D82A}">
                    <a16:rowId xmlns:a16="http://schemas.microsoft.com/office/drawing/2014/main" val="3662232733"/>
                  </a:ext>
                </a:extLst>
              </a:tr>
              <a:tr h="1453923">
                <a:tc>
                  <a:txBody>
                    <a:bodyPr/>
                    <a:lstStyle/>
                    <a:p>
                      <a:pPr lvl="0">
                        <a:buNone/>
                      </a:pPr>
                      <a:r>
                        <a:rPr lang="en-US" sz="1600" b="0" i="0" u="none" strike="noStrike" noProof="0" dirty="0">
                          <a:latin typeface="Lucida Sans"/>
                        </a:rPr>
                        <a:t>In the past 12 months has the electric, gas, oil, or water company threatened to shut off services in your home? </a:t>
                      </a:r>
                      <a:endParaRPr lang="en-US" sz="1600">
                        <a:latin typeface="Lucida Sans"/>
                      </a:endParaRPr>
                    </a:p>
                    <a:p>
                      <a:pPr marL="457200" lvl="1" indent="0">
                        <a:buNone/>
                      </a:pPr>
                      <a:r>
                        <a:rPr lang="en-US" sz="1600" b="0" i="0" u="none" strike="noStrike" noProof="0" dirty="0">
                          <a:solidFill>
                            <a:srgbClr val="F36F55"/>
                          </a:solidFill>
                          <a:latin typeface="Lucida Sans"/>
                        </a:rPr>
                        <a:t>Yes </a:t>
                      </a:r>
                      <a:endParaRPr lang="en-US" sz="1600">
                        <a:solidFill>
                          <a:srgbClr val="F36F55"/>
                        </a:solidFill>
                        <a:latin typeface="Lucida Sans"/>
                      </a:endParaRPr>
                    </a:p>
                    <a:p>
                      <a:pPr marL="457200" lvl="1" indent="0">
                        <a:buNone/>
                      </a:pPr>
                      <a:r>
                        <a:rPr lang="en-US" sz="1600" b="0" i="0" u="none" strike="noStrike" noProof="0" dirty="0">
                          <a:latin typeface="Lucida Sans"/>
                        </a:rPr>
                        <a:t>No</a:t>
                      </a:r>
                    </a:p>
                    <a:p>
                      <a:pPr marL="457200" lvl="1" indent="0">
                        <a:buNone/>
                      </a:pPr>
                      <a:r>
                        <a:rPr lang="en-US" sz="1600" b="0" i="0" u="none" strike="noStrike" noProof="0" dirty="0">
                          <a:solidFill>
                            <a:srgbClr val="F36F55"/>
                          </a:solidFill>
                          <a:latin typeface="Lucida Sans"/>
                        </a:rPr>
                        <a:t>Already shut off</a:t>
                      </a:r>
                      <a:endParaRPr lang="en-US" sz="1600">
                        <a:solidFill>
                          <a:srgbClr val="F36F55"/>
                        </a:solidFill>
                        <a:latin typeface="Lucida Sans"/>
                      </a:endParaRPr>
                    </a:p>
                  </a:txBody>
                  <a:tcPr/>
                </a:tc>
                <a:tc>
                  <a:txBody>
                    <a:bodyPr/>
                    <a:lstStyle/>
                    <a:p>
                      <a:pPr lvl="0">
                        <a:buNone/>
                      </a:pPr>
                      <a:r>
                        <a:rPr lang="en-US" sz="1600" b="0" i="0" u="sng" strike="noStrike" noProof="0" dirty="0">
                          <a:latin typeface="Lucida Sans"/>
                        </a:rPr>
                        <a:t>An individual who</a:t>
                      </a:r>
                      <a:r>
                        <a:rPr lang="en-US" sz="1600" b="0" i="0" u="none" strike="noStrike" noProof="0" dirty="0">
                          <a:latin typeface="Lucida Sans"/>
                        </a:rPr>
                        <a:t>: Is homeless or at risk of becoming homeless, as defined by the U.S. Department of Housing and Urban Development (HUD) in 24 CFR 91.5 , except for the annual income requirement in 24 CFR 91.5 (1)(</a:t>
                      </a:r>
                      <a:r>
                        <a:rPr lang="en-US" sz="1600" b="0" i="0" u="none" strike="noStrike" noProof="0" err="1">
                          <a:latin typeface="Lucida Sans"/>
                        </a:rPr>
                        <a:t>i</a:t>
                      </a:r>
                      <a:r>
                        <a:rPr lang="en-US" sz="1600" b="0" i="0" u="none" strike="noStrike" noProof="0" dirty="0">
                          <a:latin typeface="Lucida Sans"/>
                        </a:rPr>
                        <a:t>)).  Transitioned out of institutional care / congregate settings such as nursing facilities, large group homes, congregate residential settings, IMDs, correctional facilities, State Psychiatric, State or Voluntary Community Residence, Single Room Occupancy (SRO), and acute care hospitals within the past 90 days or Youth transitioning out of the child welfare system including foster care. </a:t>
                      </a:r>
                      <a:endParaRPr lang="en-US" sz="1600">
                        <a:latin typeface="Lucida Sans"/>
                      </a:endParaRPr>
                    </a:p>
                  </a:txBody>
                  <a:tcPr/>
                </a:tc>
                <a:extLst>
                  <a:ext uri="{0D108BD9-81ED-4DB2-BD59-A6C34878D82A}">
                    <a16:rowId xmlns:a16="http://schemas.microsoft.com/office/drawing/2014/main" val="1637998885"/>
                  </a:ext>
                </a:extLst>
              </a:tr>
            </a:tbl>
          </a:graphicData>
        </a:graphic>
      </p:graphicFrame>
      <p:sp>
        <p:nvSpPr>
          <p:cNvPr id="5" name="Slide Number Placeholder 4">
            <a:extLst>
              <a:ext uri="{FF2B5EF4-FFF2-40B4-BE49-F238E27FC236}">
                <a16:creationId xmlns:a16="http://schemas.microsoft.com/office/drawing/2014/main" id="{BCB9949A-2403-9BCA-4D3F-D4406A05BF58}"/>
              </a:ext>
            </a:extLst>
          </p:cNvPr>
          <p:cNvSpPr>
            <a:spLocks noGrp="1"/>
          </p:cNvSpPr>
          <p:nvPr>
            <p:ph type="sldNum" sz="quarter" idx="12"/>
          </p:nvPr>
        </p:nvSpPr>
        <p:spPr/>
        <p:txBody>
          <a:bodyPr/>
          <a:lstStyle/>
          <a:p>
            <a:fld id="{046ED92C-19EC-4894-A451-DBF4F06AE3FB}" type="slidenum">
              <a:rPr lang="en-US" smtClean="0"/>
              <a:t>6</a:t>
            </a:fld>
            <a:endParaRPr lang="en-US"/>
          </a:p>
        </p:txBody>
      </p:sp>
      <p:sp>
        <p:nvSpPr>
          <p:cNvPr id="8" name="Rectangle 7">
            <a:extLst>
              <a:ext uri="{FF2B5EF4-FFF2-40B4-BE49-F238E27FC236}">
                <a16:creationId xmlns:a16="http://schemas.microsoft.com/office/drawing/2014/main" id="{E6A81466-C913-E3CC-B2CE-11054610386F}"/>
              </a:ext>
            </a:extLst>
          </p:cNvPr>
          <p:cNvSpPr/>
          <p:nvPr/>
        </p:nvSpPr>
        <p:spPr>
          <a:xfrm>
            <a:off x="399689" y="2400260"/>
            <a:ext cx="99062" cy="81708"/>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D4127ADB-5D92-A463-A12B-9C7754C1F4F5}"/>
              </a:ext>
            </a:extLst>
          </p:cNvPr>
          <p:cNvSpPr/>
          <p:nvPr/>
        </p:nvSpPr>
        <p:spPr>
          <a:xfrm>
            <a:off x="399688" y="2636515"/>
            <a:ext cx="99062" cy="81708"/>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DF6A95C0-2BC6-74E5-A6F0-C9069D9BA7F2}"/>
              </a:ext>
            </a:extLst>
          </p:cNvPr>
          <p:cNvSpPr/>
          <p:nvPr/>
        </p:nvSpPr>
        <p:spPr>
          <a:xfrm>
            <a:off x="399687" y="2882664"/>
            <a:ext cx="99062" cy="81708"/>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789C20D1-5119-ACCF-EC97-17DE505FCF68}"/>
              </a:ext>
            </a:extLst>
          </p:cNvPr>
          <p:cNvSpPr/>
          <p:nvPr/>
        </p:nvSpPr>
        <p:spPr>
          <a:xfrm>
            <a:off x="399688" y="3177293"/>
            <a:ext cx="99062" cy="81708"/>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220CEB2-1ACF-7D98-0E83-4C09786F80DA}"/>
              </a:ext>
            </a:extLst>
          </p:cNvPr>
          <p:cNvSpPr/>
          <p:nvPr/>
        </p:nvSpPr>
        <p:spPr>
          <a:xfrm>
            <a:off x="399688" y="3355923"/>
            <a:ext cx="99062" cy="81708"/>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12A81D2E-551B-0435-F0C6-3491AEA16C71}"/>
              </a:ext>
            </a:extLst>
          </p:cNvPr>
          <p:cNvSpPr/>
          <p:nvPr/>
        </p:nvSpPr>
        <p:spPr>
          <a:xfrm>
            <a:off x="399687" y="4403157"/>
            <a:ext cx="99062" cy="81708"/>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DC6BE539-87A2-4BD8-3969-3CFF275D70B3}"/>
              </a:ext>
            </a:extLst>
          </p:cNvPr>
          <p:cNvSpPr/>
          <p:nvPr/>
        </p:nvSpPr>
        <p:spPr>
          <a:xfrm>
            <a:off x="399688" y="4620620"/>
            <a:ext cx="99062" cy="81708"/>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94056F93-73EA-C355-558E-287983654249}"/>
              </a:ext>
            </a:extLst>
          </p:cNvPr>
          <p:cNvSpPr/>
          <p:nvPr/>
        </p:nvSpPr>
        <p:spPr>
          <a:xfrm>
            <a:off x="399688" y="4895959"/>
            <a:ext cx="99062" cy="81708"/>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83D2B251-BD8B-A5F5-2134-0F8C325668C4}"/>
              </a:ext>
            </a:extLst>
          </p:cNvPr>
          <p:cNvSpPr/>
          <p:nvPr/>
        </p:nvSpPr>
        <p:spPr>
          <a:xfrm>
            <a:off x="399689" y="1900570"/>
            <a:ext cx="99062" cy="81708"/>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B9663BC2-925F-9892-220A-6FC0B2BCC2E4}"/>
              </a:ext>
            </a:extLst>
          </p:cNvPr>
          <p:cNvSpPr/>
          <p:nvPr/>
        </p:nvSpPr>
        <p:spPr>
          <a:xfrm>
            <a:off x="399687" y="1677594"/>
            <a:ext cx="99062" cy="81708"/>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BDFF5445-D0E0-E887-80D4-E4E3FD65C54E}"/>
              </a:ext>
            </a:extLst>
          </p:cNvPr>
          <p:cNvSpPr/>
          <p:nvPr/>
        </p:nvSpPr>
        <p:spPr>
          <a:xfrm>
            <a:off x="399689" y="2173651"/>
            <a:ext cx="99062" cy="81708"/>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274531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331BE-A625-D4A6-0068-59C537F2F74E}"/>
              </a:ext>
            </a:extLst>
          </p:cNvPr>
          <p:cNvSpPr>
            <a:spLocks noGrp="1"/>
          </p:cNvSpPr>
          <p:nvPr>
            <p:ph type="title"/>
          </p:nvPr>
        </p:nvSpPr>
        <p:spPr>
          <a:xfrm>
            <a:off x="-3177" y="142352"/>
            <a:ext cx="12161079" cy="419648"/>
          </a:xfrm>
        </p:spPr>
        <p:txBody>
          <a:bodyPr>
            <a:noAutofit/>
          </a:bodyPr>
          <a:lstStyle/>
          <a:p>
            <a:pPr algn="ctr"/>
            <a:r>
              <a:rPr lang="en-US" sz="2400" dirty="0">
                <a:latin typeface="Lucida Sans"/>
                <a:ea typeface="Tahoma"/>
                <a:cs typeface="Tahoma"/>
              </a:rPr>
              <a:t>Criteria for Pre-Tenancy Services</a:t>
            </a:r>
            <a:endParaRPr lang="en-US" sz="2400" dirty="0"/>
          </a:p>
        </p:txBody>
      </p:sp>
      <p:graphicFrame>
        <p:nvGraphicFramePr>
          <p:cNvPr id="6" name="Content Placeholder 5">
            <a:extLst>
              <a:ext uri="{FF2B5EF4-FFF2-40B4-BE49-F238E27FC236}">
                <a16:creationId xmlns:a16="http://schemas.microsoft.com/office/drawing/2014/main" id="{EFCBCECE-077C-3C29-1B8E-08FE1C312739}"/>
              </a:ext>
            </a:extLst>
          </p:cNvPr>
          <p:cNvGraphicFramePr>
            <a:graphicFrameLocks noGrp="1"/>
          </p:cNvGraphicFramePr>
          <p:nvPr>
            <p:ph idx="1"/>
            <p:extLst>
              <p:ext uri="{D42A27DB-BD31-4B8C-83A1-F6EECF244321}">
                <p14:modId xmlns:p14="http://schemas.microsoft.com/office/powerpoint/2010/main" val="1079389284"/>
              </p:ext>
            </p:extLst>
          </p:nvPr>
        </p:nvGraphicFramePr>
        <p:xfrm>
          <a:off x="51189" y="561522"/>
          <a:ext cx="12045857" cy="4495800"/>
        </p:xfrm>
        <a:graphic>
          <a:graphicData uri="http://schemas.openxmlformats.org/drawingml/2006/table">
            <a:tbl>
              <a:tblPr firstRow="1" bandRow="1">
                <a:tableStyleId>{5C22544A-7EE6-4342-B048-85BDC9FD1C3A}</a:tableStyleId>
              </a:tblPr>
              <a:tblGrid>
                <a:gridCol w="1054273">
                  <a:extLst>
                    <a:ext uri="{9D8B030D-6E8A-4147-A177-3AD203B41FA5}">
                      <a16:colId xmlns:a16="http://schemas.microsoft.com/office/drawing/2014/main" val="91246097"/>
                    </a:ext>
                  </a:extLst>
                </a:gridCol>
                <a:gridCol w="3977012">
                  <a:extLst>
                    <a:ext uri="{9D8B030D-6E8A-4147-A177-3AD203B41FA5}">
                      <a16:colId xmlns:a16="http://schemas.microsoft.com/office/drawing/2014/main" val="1874346262"/>
                    </a:ext>
                  </a:extLst>
                </a:gridCol>
                <a:gridCol w="2244244">
                  <a:extLst>
                    <a:ext uri="{9D8B030D-6E8A-4147-A177-3AD203B41FA5}">
                      <a16:colId xmlns:a16="http://schemas.microsoft.com/office/drawing/2014/main" val="2105809489"/>
                    </a:ext>
                  </a:extLst>
                </a:gridCol>
                <a:gridCol w="4770328">
                  <a:extLst>
                    <a:ext uri="{9D8B030D-6E8A-4147-A177-3AD203B41FA5}">
                      <a16:colId xmlns:a16="http://schemas.microsoft.com/office/drawing/2014/main" val="4228799613"/>
                    </a:ext>
                  </a:extLst>
                </a:gridCol>
              </a:tblGrid>
              <a:tr h="381910">
                <a:tc>
                  <a:txBody>
                    <a:bodyPr/>
                    <a:lstStyle/>
                    <a:p>
                      <a:pPr lvl="0">
                        <a:buNone/>
                      </a:pPr>
                      <a:r>
                        <a:rPr lang="en-US" sz="1800" b="1" i="0" u="none" strike="noStrike" noProof="0" dirty="0">
                          <a:latin typeface="Lucida Sans"/>
                        </a:rPr>
                        <a:t>Service</a:t>
                      </a:r>
                    </a:p>
                  </a:txBody>
                  <a:tcPr/>
                </a:tc>
                <a:tc>
                  <a:txBody>
                    <a:bodyPr/>
                    <a:lstStyle/>
                    <a:p>
                      <a:r>
                        <a:rPr lang="en-US" dirty="0">
                          <a:latin typeface="Lucida Sans"/>
                        </a:rPr>
                        <a:t>Eligible Population</a:t>
                      </a:r>
                    </a:p>
                  </a:txBody>
                  <a:tcPr/>
                </a:tc>
                <a:tc>
                  <a:txBody>
                    <a:bodyPr/>
                    <a:lstStyle/>
                    <a:p>
                      <a:r>
                        <a:rPr lang="en-US" dirty="0">
                          <a:latin typeface="Lucida Sans"/>
                        </a:rPr>
                        <a:t>Social Risk Factor</a:t>
                      </a:r>
                    </a:p>
                  </a:txBody>
                  <a:tcPr/>
                </a:tc>
                <a:tc>
                  <a:txBody>
                    <a:bodyPr/>
                    <a:lstStyle/>
                    <a:p>
                      <a:r>
                        <a:rPr lang="en-US" dirty="0">
                          <a:latin typeface="Lucida Sans"/>
                        </a:rPr>
                        <a:t>Clinical Criteria</a:t>
                      </a:r>
                    </a:p>
                  </a:txBody>
                  <a:tcPr/>
                </a:tc>
                <a:extLst>
                  <a:ext uri="{0D108BD9-81ED-4DB2-BD59-A6C34878D82A}">
                    <a16:rowId xmlns:a16="http://schemas.microsoft.com/office/drawing/2014/main" val="3349628915"/>
                  </a:ext>
                </a:extLst>
              </a:tr>
              <a:tr h="3593418">
                <a:tc>
                  <a:txBody>
                    <a:bodyPr/>
                    <a:lstStyle/>
                    <a:p>
                      <a:pPr lvl="0">
                        <a:buNone/>
                      </a:pPr>
                      <a:r>
                        <a:rPr lang="en-US" sz="1300" b="1" i="0" u="none" strike="noStrike" baseline="0" noProof="0" dirty="0">
                          <a:solidFill>
                            <a:srgbClr val="000000"/>
                          </a:solidFill>
                          <a:latin typeface="Lucida Sans"/>
                        </a:rPr>
                        <a:t>Pre-Tenancy Services</a:t>
                      </a:r>
                    </a:p>
                  </a:txBody>
                  <a:tcPr/>
                </a:tc>
                <a:tc>
                  <a:txBody>
                    <a:bodyPr/>
                    <a:lstStyle/>
                    <a:p>
                      <a:pPr marL="0" lvl="0" indent="0">
                        <a:buNone/>
                      </a:pPr>
                      <a:r>
                        <a:rPr lang="en-US" sz="1300" dirty="0">
                          <a:latin typeface="Lucida Sans"/>
                        </a:rPr>
                        <a:t>M</a:t>
                      </a:r>
                      <a:r>
                        <a:rPr lang="en-US" sz="1300" b="0" i="0" u="none" strike="noStrike" noProof="0" dirty="0">
                          <a:solidFill>
                            <a:srgbClr val="000000"/>
                          </a:solidFill>
                          <a:latin typeface="Lucida Sans"/>
                        </a:rPr>
                        <a:t>eets at least one of the Enhanced Population criteria for Enhanced HRSN Services:</a:t>
                      </a:r>
                    </a:p>
                    <a:p>
                      <a:pPr marL="285750" lvl="0" indent="-285750">
                        <a:buClr>
                          <a:srgbClr val="000000"/>
                        </a:buClr>
                        <a:buFont typeface="Arial,Sans-Serif"/>
                        <a:buChar char="•"/>
                      </a:pPr>
                      <a:r>
                        <a:rPr lang="en-US" sz="1300" b="0" i="0" u="none" strike="noStrike" noProof="0" dirty="0">
                          <a:solidFill>
                            <a:srgbClr val="000000"/>
                          </a:solidFill>
                          <a:latin typeface="Lucida Sans"/>
                        </a:rPr>
                        <a:t>Members with substance use disorder and/or serious mental illness </a:t>
                      </a:r>
                    </a:p>
                    <a:p>
                      <a:pPr marL="285750" lvl="0" indent="-285750">
                        <a:buClr>
                          <a:srgbClr val="000000"/>
                        </a:buClr>
                        <a:buFont typeface="Arial,Sans-Serif"/>
                        <a:buChar char="•"/>
                      </a:pPr>
                      <a:r>
                        <a:rPr lang="en-US" sz="1300" b="0" i="0" u="none" strike="noStrike" noProof="0" dirty="0">
                          <a:solidFill>
                            <a:srgbClr val="000000"/>
                          </a:solidFill>
                          <a:latin typeface="Lucida Sans"/>
                        </a:rPr>
                        <a:t>Members with intellectual and developmental disabilities </a:t>
                      </a:r>
                    </a:p>
                    <a:p>
                      <a:pPr marL="285750" lvl="0" indent="-285750">
                        <a:buClr>
                          <a:srgbClr val="000000"/>
                        </a:buClr>
                        <a:buFont typeface="Arial,Sans-Serif"/>
                        <a:buChar char="•"/>
                      </a:pPr>
                      <a:r>
                        <a:rPr lang="en-US" sz="1300" b="0" i="0" u="none" strike="noStrike" noProof="0" dirty="0">
                          <a:solidFill>
                            <a:srgbClr val="000000"/>
                          </a:solidFill>
                          <a:latin typeface="Lucida Sans"/>
                        </a:rPr>
                        <a:t>Pregnant or postpartum persons</a:t>
                      </a:r>
                    </a:p>
                    <a:p>
                      <a:pPr marL="285750" lvl="0" indent="-285750">
                        <a:buClr>
                          <a:srgbClr val="000000"/>
                        </a:buClr>
                        <a:buFont typeface="Arial,Sans-Serif"/>
                        <a:buChar char="•"/>
                      </a:pPr>
                      <a:r>
                        <a:rPr lang="en-US" sz="1300" b="0" i="0" u="none" strike="noStrike" noProof="0" dirty="0">
                          <a:solidFill>
                            <a:srgbClr val="000000"/>
                          </a:solidFill>
                          <a:latin typeface="Lucida Sans"/>
                        </a:rPr>
                        <a:t>Members recently released from incarceration and have chronic health condition(s) </a:t>
                      </a:r>
                    </a:p>
                    <a:p>
                      <a:pPr marL="285750" lvl="0" indent="-285750">
                        <a:buClr>
                          <a:srgbClr val="000000"/>
                        </a:buClr>
                        <a:buFont typeface="Arial,Sans-Serif"/>
                        <a:buChar char="•"/>
                      </a:pPr>
                      <a:r>
                        <a:rPr lang="en-US" sz="1300" b="0" i="0" u="none" strike="noStrike" noProof="0" dirty="0">
                          <a:solidFill>
                            <a:srgbClr val="000000"/>
                          </a:solidFill>
                          <a:latin typeface="Lucida Sans"/>
                        </a:rPr>
                        <a:t>High risk children under 18 (including justice involved youth, foster care youth, and those under kinship care)</a:t>
                      </a:r>
                    </a:p>
                    <a:p>
                      <a:pPr marL="285750" lvl="0" indent="-285750">
                        <a:buClr>
                          <a:srgbClr val="000000"/>
                        </a:buClr>
                        <a:buFont typeface="Arial,Sans-Serif"/>
                        <a:buChar char="•"/>
                      </a:pPr>
                      <a:r>
                        <a:rPr lang="en-US" sz="1300" b="0" i="0" u="none" strike="noStrike" noProof="0" dirty="0">
                          <a:solidFill>
                            <a:srgbClr val="000000"/>
                          </a:solidFill>
                          <a:latin typeface="Lucida Sans"/>
                        </a:rPr>
                        <a:t>Frequent health care users (e.g., emergency room, hospital stays, transitioning from an institutional setting) </a:t>
                      </a:r>
                    </a:p>
                    <a:p>
                      <a:pPr marL="285750" lvl="0" indent="-285750">
                        <a:buClr>
                          <a:srgbClr val="000000"/>
                        </a:buClr>
                        <a:buFont typeface="Arial,Sans-Serif"/>
                        <a:buChar char="•"/>
                      </a:pPr>
                      <a:r>
                        <a:rPr lang="en-US" sz="1300" b="0" i="0" u="none" strike="noStrike" noProof="0" dirty="0">
                          <a:solidFill>
                            <a:srgbClr val="000000"/>
                          </a:solidFill>
                          <a:latin typeface="Lucida Sans"/>
                        </a:rPr>
                        <a:t>Members enrolled in a Health Home</a:t>
                      </a:r>
                    </a:p>
                    <a:p>
                      <a:pPr marL="0" lvl="0" indent="0">
                        <a:buClr>
                          <a:srgbClr val="000000"/>
                        </a:buClr>
                        <a:buNone/>
                      </a:pPr>
                      <a:endParaRPr lang="en-US" sz="1300" b="0" i="0" u="none" strike="noStrike" noProof="0" dirty="0">
                        <a:solidFill>
                          <a:srgbClr val="000000"/>
                        </a:solidFill>
                        <a:latin typeface="Lucida Sans"/>
                      </a:endParaRPr>
                    </a:p>
                  </a:txBody>
                  <a:tcPr/>
                </a:tc>
                <a:tc>
                  <a:txBody>
                    <a:bodyPr/>
                    <a:lstStyle/>
                    <a:p>
                      <a:pPr lvl="0">
                        <a:buNone/>
                      </a:pPr>
                      <a:r>
                        <a:rPr lang="en-US" sz="1300" b="0" i="0" u="none" strike="noStrike" noProof="0" dirty="0">
                          <a:latin typeface="Lucida Sans"/>
                        </a:rPr>
                        <a:t>An individual who </a:t>
                      </a:r>
                      <a:r>
                        <a:rPr lang="en-US" sz="1300" b="1" i="0" u="none" strike="noStrike" noProof="0" dirty="0">
                          <a:latin typeface="Lucida Sans"/>
                        </a:rPr>
                        <a:t> </a:t>
                      </a:r>
                      <a:r>
                        <a:rPr lang="en-US" sz="1300" b="0" i="0" u="none" strike="noStrike" noProof="0" dirty="0">
                          <a:latin typeface="Lucida Sans"/>
                        </a:rPr>
                        <a:t>is assessed to have unmet HRSN(s) under housing / utilities domain; and</a:t>
                      </a:r>
                    </a:p>
                    <a:p>
                      <a:pPr lvl="0">
                        <a:buNone/>
                      </a:pPr>
                      <a:endParaRPr lang="en-US" sz="1300" b="0" i="0" u="none" strike="noStrike" noProof="0" dirty="0">
                        <a:latin typeface="Lucida Sans"/>
                      </a:endParaRPr>
                    </a:p>
                    <a:p>
                      <a:pPr lvl="0">
                        <a:buNone/>
                      </a:pPr>
                      <a:r>
                        <a:rPr lang="en-US" sz="1300" b="0" i="0" u="none" strike="noStrike" noProof="0" dirty="0">
                          <a:latin typeface="Lucida Sans"/>
                        </a:rPr>
                        <a:t>Individual is homeless or at risk of becoming homeless as defined by the U.S. Department of Housing and Urban Development (HUD) in 24 CFR 91.5, except for the annual income requirement in 24 CFR 91.5 (1)(</a:t>
                      </a:r>
                      <a:r>
                        <a:rPr lang="en-US" sz="1300" b="0" i="0" u="none" strike="noStrike" noProof="0" err="1">
                          <a:latin typeface="Lucida Sans"/>
                        </a:rPr>
                        <a:t>i</a:t>
                      </a:r>
                      <a:r>
                        <a:rPr lang="en-US" sz="1300" b="0" i="0" u="none" strike="noStrike" noProof="0" dirty="0">
                          <a:latin typeface="Lucida Sans"/>
                        </a:rPr>
                        <a:t>). </a:t>
                      </a:r>
                    </a:p>
                  </a:txBody>
                  <a:tcPr/>
                </a:tc>
                <a:tc>
                  <a:txBody>
                    <a:bodyPr/>
                    <a:lstStyle/>
                    <a:p>
                      <a:pPr marL="0" lvl="0" indent="0">
                        <a:buNone/>
                      </a:pPr>
                      <a:r>
                        <a:rPr lang="en-US" sz="1300" b="0" i="0" u="none" strike="noStrike" noProof="0" dirty="0">
                          <a:latin typeface="Lucida Sans"/>
                        </a:rPr>
                        <a:t>Meets at least one of the Enhanced Population criteria for Enhanced HRSN Services:</a:t>
                      </a:r>
                    </a:p>
                    <a:p>
                      <a:pPr marL="285750" lvl="0" indent="-285750">
                        <a:buFont typeface="Arial"/>
                        <a:buChar char="•"/>
                      </a:pPr>
                      <a:r>
                        <a:rPr lang="en-US" sz="1300" b="0" i="0" u="none" strike="noStrike" baseline="0" noProof="0" dirty="0">
                          <a:solidFill>
                            <a:srgbClr val="000000"/>
                          </a:solidFill>
                          <a:latin typeface="Lucida Sans"/>
                        </a:rPr>
                        <a:t>Members with substance use disorder and/or serious mental illness </a:t>
                      </a:r>
                      <a:endParaRPr lang="en-US" sz="1300"/>
                    </a:p>
                    <a:p>
                      <a:pPr marL="285750" lvl="0" indent="-285750">
                        <a:buFont typeface="Arial"/>
                        <a:buChar char="•"/>
                      </a:pPr>
                      <a:r>
                        <a:rPr lang="en-US" sz="1300" b="0" i="0" u="none" strike="noStrike" baseline="0" noProof="0" dirty="0">
                          <a:solidFill>
                            <a:srgbClr val="000000"/>
                          </a:solidFill>
                          <a:latin typeface="Lucida Sans"/>
                        </a:rPr>
                        <a:t>Members with intellectual and developmental disabilities </a:t>
                      </a:r>
                      <a:endParaRPr lang="en-US" sz="1300"/>
                    </a:p>
                    <a:p>
                      <a:pPr marL="285750" lvl="0" indent="-285750">
                        <a:buFont typeface="Arial"/>
                        <a:buChar char="•"/>
                      </a:pPr>
                      <a:r>
                        <a:rPr lang="en-US" sz="1300" b="0" i="0" u="none" strike="noStrike" baseline="0" noProof="0" dirty="0">
                          <a:solidFill>
                            <a:srgbClr val="000000"/>
                          </a:solidFill>
                          <a:latin typeface="Lucida Sans"/>
                        </a:rPr>
                        <a:t>Pregnant or postpartum persons</a:t>
                      </a:r>
                      <a:endParaRPr lang="en-US" sz="1300"/>
                    </a:p>
                    <a:p>
                      <a:pPr marL="285750" lvl="0" indent="-285750">
                        <a:buFont typeface="Arial"/>
                        <a:buChar char="•"/>
                      </a:pPr>
                      <a:r>
                        <a:rPr lang="en-US" sz="1300" b="0" i="0" u="none" strike="noStrike" baseline="0" noProof="0" dirty="0">
                          <a:solidFill>
                            <a:srgbClr val="000000"/>
                          </a:solidFill>
                          <a:latin typeface="Lucida Sans"/>
                        </a:rPr>
                        <a:t>Members recently released from incarceration and have chronic health condition(s) </a:t>
                      </a:r>
                      <a:endParaRPr lang="en-US" sz="1300"/>
                    </a:p>
                    <a:p>
                      <a:pPr marL="285750" lvl="0" indent="-285750">
                        <a:buClr>
                          <a:srgbClr val="000000"/>
                        </a:buClr>
                        <a:buFont typeface="Arial,Sans-Serif"/>
                        <a:buChar char="•"/>
                      </a:pPr>
                      <a:r>
                        <a:rPr lang="en-US" sz="1300" b="0" i="0" u="none" strike="noStrike" baseline="0" noProof="0" dirty="0">
                          <a:solidFill>
                            <a:srgbClr val="000000"/>
                          </a:solidFill>
                          <a:latin typeface="Lucida Sans"/>
                        </a:rPr>
                        <a:t> High risk children under 18 (including justice involved youth, foster care youth, and those under </a:t>
                      </a:r>
                      <a:r>
                        <a:rPr lang="en-US" sz="1300" b="0" i="0" u="none" strike="noStrike" baseline="0" noProof="0">
                          <a:solidFill>
                            <a:srgbClr val="000000"/>
                          </a:solidFill>
                          <a:latin typeface="Lucida Sans"/>
                        </a:rPr>
                        <a:t>kinship care)</a:t>
                      </a:r>
                    </a:p>
                    <a:p>
                      <a:pPr marL="285750" lvl="0" indent="-285750">
                        <a:buFont typeface="Arial"/>
                        <a:buChar char="•"/>
                      </a:pPr>
                      <a:r>
                        <a:rPr lang="en-US" sz="1300" b="0" i="0" u="none" strike="noStrike" baseline="0" noProof="0" dirty="0">
                          <a:solidFill>
                            <a:srgbClr val="000000"/>
                          </a:solidFill>
                          <a:latin typeface="Lucida Sans"/>
                        </a:rPr>
                        <a:t>Frequent health care users (e.g., emergency room, hospital stays, transitioning from an institutional setting) </a:t>
                      </a:r>
                      <a:endParaRPr lang="en-US" sz="1300"/>
                    </a:p>
                    <a:p>
                      <a:pPr marL="285750" lvl="0" indent="-285750">
                        <a:buFont typeface="Arial"/>
                        <a:buChar char="•"/>
                      </a:pPr>
                      <a:r>
                        <a:rPr lang="en-US" sz="1300" b="0" i="0" u="none" strike="noStrike" baseline="0" noProof="0" dirty="0">
                          <a:solidFill>
                            <a:srgbClr val="000000"/>
                          </a:solidFill>
                          <a:latin typeface="Lucida Sans"/>
                        </a:rPr>
                        <a:t>Members enrolled in a Health Home</a:t>
                      </a:r>
                    </a:p>
                    <a:p>
                      <a:pPr marL="285750" lvl="0" indent="-285750">
                        <a:buFont typeface="Arial"/>
                        <a:buChar char="•"/>
                      </a:pPr>
                      <a:endParaRPr lang="en-US" sz="1300" b="0" i="0" u="none" strike="noStrike" baseline="0" noProof="0" dirty="0">
                        <a:solidFill>
                          <a:srgbClr val="000000"/>
                        </a:solidFill>
                        <a:latin typeface="Lucida Sans"/>
                      </a:endParaRPr>
                    </a:p>
                    <a:p>
                      <a:pPr marL="0" lvl="0" indent="0">
                        <a:buNone/>
                      </a:pPr>
                      <a:r>
                        <a:rPr lang="en-US" sz="1300" b="0" i="0" u="none" strike="noStrike" baseline="0" noProof="0" dirty="0">
                          <a:solidFill>
                            <a:srgbClr val="000000"/>
                          </a:solidFill>
                          <a:latin typeface="Lucida Sans"/>
                        </a:rPr>
                        <a:t>*Additional clinical criteria may be evaluated for certain enhanced HRSN services </a:t>
                      </a:r>
                    </a:p>
                  </a:txBody>
                  <a:tcPr/>
                </a:tc>
                <a:extLst>
                  <a:ext uri="{0D108BD9-81ED-4DB2-BD59-A6C34878D82A}">
                    <a16:rowId xmlns:a16="http://schemas.microsoft.com/office/drawing/2014/main" val="3426626702"/>
                  </a:ext>
                </a:extLst>
              </a:tr>
            </a:tbl>
          </a:graphicData>
        </a:graphic>
      </p:graphicFrame>
      <p:sp>
        <p:nvSpPr>
          <p:cNvPr id="5" name="Slide Number Placeholder 4">
            <a:extLst>
              <a:ext uri="{FF2B5EF4-FFF2-40B4-BE49-F238E27FC236}">
                <a16:creationId xmlns:a16="http://schemas.microsoft.com/office/drawing/2014/main" id="{B256D14B-B30F-EA01-E433-8FF7FCF437E8}"/>
              </a:ext>
            </a:extLst>
          </p:cNvPr>
          <p:cNvSpPr>
            <a:spLocks noGrp="1"/>
          </p:cNvSpPr>
          <p:nvPr>
            <p:ph type="sldNum" sz="quarter" idx="12"/>
          </p:nvPr>
        </p:nvSpPr>
        <p:spPr/>
        <p:txBody>
          <a:bodyPr/>
          <a:lstStyle/>
          <a:p>
            <a:fld id="{046ED92C-19EC-4894-A451-DBF4F06AE3FB}" type="slidenum">
              <a:rPr lang="en-US" smtClean="0"/>
              <a:t>7</a:t>
            </a:fld>
            <a:endParaRPr lang="en-US"/>
          </a:p>
        </p:txBody>
      </p:sp>
      <p:sp>
        <p:nvSpPr>
          <p:cNvPr id="3" name="TextBox 2">
            <a:extLst>
              <a:ext uri="{FF2B5EF4-FFF2-40B4-BE49-F238E27FC236}">
                <a16:creationId xmlns:a16="http://schemas.microsoft.com/office/drawing/2014/main" id="{33080889-7069-C065-64EA-B895DF82B239}"/>
              </a:ext>
            </a:extLst>
          </p:cNvPr>
          <p:cNvSpPr txBox="1"/>
          <p:nvPr/>
        </p:nvSpPr>
        <p:spPr>
          <a:xfrm>
            <a:off x="573523" y="5842053"/>
            <a:ext cx="7400339"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dirty="0">
                <a:solidFill>
                  <a:srgbClr val="F36F55"/>
                </a:solidFill>
                <a:latin typeface="Lucida Sans"/>
              </a:rPr>
              <a:t>Member must be Enrolled in Medicaid Managed Care.</a:t>
            </a:r>
          </a:p>
        </p:txBody>
      </p:sp>
    </p:spTree>
    <p:extLst>
      <p:ext uri="{BB962C8B-B14F-4D97-AF65-F5344CB8AC3E}">
        <p14:creationId xmlns:p14="http://schemas.microsoft.com/office/powerpoint/2010/main" val="28225810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CEB93A-9113-251C-4D2A-6A5419E4ACEC}"/>
              </a:ext>
            </a:extLst>
          </p:cNvPr>
          <p:cNvSpPr>
            <a:spLocks noGrp="1"/>
          </p:cNvSpPr>
          <p:nvPr>
            <p:ph type="title"/>
          </p:nvPr>
        </p:nvSpPr>
        <p:spPr>
          <a:xfrm>
            <a:off x="228359" y="2052"/>
            <a:ext cx="10132015" cy="656571"/>
          </a:xfrm>
        </p:spPr>
        <p:txBody>
          <a:bodyPr>
            <a:normAutofit/>
          </a:bodyPr>
          <a:lstStyle/>
          <a:p>
            <a:r>
              <a:rPr lang="en-US" dirty="0">
                <a:latin typeface="Lucida Sans"/>
                <a:ea typeface="Tahoma"/>
                <a:cs typeface="Tahoma"/>
              </a:rPr>
              <a:t>Pre-Tenancy Services</a:t>
            </a:r>
            <a:endParaRPr lang="en-US" dirty="0"/>
          </a:p>
        </p:txBody>
      </p:sp>
      <p:sp>
        <p:nvSpPr>
          <p:cNvPr id="4" name="Footer Placeholder 3">
            <a:extLst>
              <a:ext uri="{FF2B5EF4-FFF2-40B4-BE49-F238E27FC236}">
                <a16:creationId xmlns:a16="http://schemas.microsoft.com/office/drawing/2014/main" id="{0F833E86-CEC5-3821-FC28-9218093EF66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9B2A555-19B9-8614-66B4-61272E3AAA30}"/>
              </a:ext>
            </a:extLst>
          </p:cNvPr>
          <p:cNvSpPr>
            <a:spLocks noGrp="1"/>
          </p:cNvSpPr>
          <p:nvPr>
            <p:ph type="sldNum" sz="quarter" idx="12"/>
          </p:nvPr>
        </p:nvSpPr>
        <p:spPr/>
        <p:txBody>
          <a:bodyPr/>
          <a:lstStyle/>
          <a:p>
            <a:fld id="{046ED92C-19EC-4894-A451-DBF4F06AE3FB}" type="slidenum">
              <a:rPr lang="en-US" smtClean="0"/>
              <a:t>8</a:t>
            </a:fld>
            <a:endParaRPr lang="en-US"/>
          </a:p>
        </p:txBody>
      </p:sp>
      <p:sp>
        <p:nvSpPr>
          <p:cNvPr id="7" name="Content Placeholder 6">
            <a:extLst>
              <a:ext uri="{FF2B5EF4-FFF2-40B4-BE49-F238E27FC236}">
                <a16:creationId xmlns:a16="http://schemas.microsoft.com/office/drawing/2014/main" id="{235AEEC2-AD86-78CE-185F-85CB6FD8724B}"/>
              </a:ext>
            </a:extLst>
          </p:cNvPr>
          <p:cNvSpPr>
            <a:spLocks noGrp="1"/>
          </p:cNvSpPr>
          <p:nvPr>
            <p:ph idx="1"/>
          </p:nvPr>
        </p:nvSpPr>
        <p:spPr/>
        <p:txBody>
          <a:bodyPr vert="horz" lIns="91440" tIns="45720" rIns="91440" bIns="45720" rtlCol="0" anchor="t">
            <a:normAutofit/>
          </a:bodyPr>
          <a:lstStyle/>
          <a:p>
            <a:r>
              <a:rPr lang="en-US" dirty="0">
                <a:solidFill>
                  <a:srgbClr val="F36F55"/>
                </a:solidFill>
                <a:latin typeface="Lucida Sans"/>
                <a:ea typeface="Tahoma"/>
                <a:cs typeface="Tahoma"/>
              </a:rPr>
              <a:t>Service Delivery:</a:t>
            </a:r>
            <a:r>
              <a:rPr lang="en-US" dirty="0">
                <a:latin typeface="Lucida Sans"/>
                <a:ea typeface="Tahoma"/>
                <a:cs typeface="Tahoma"/>
              </a:rPr>
              <a:t> Service to assist with navigating the complexities of the housing application and supporting the Member when undergoing tenant screening, completing rental applications, negotiating lease agreements, and preparing for and attending tenant interviews.</a:t>
            </a:r>
            <a:endParaRPr lang="en-US"/>
          </a:p>
          <a:p>
            <a:endParaRPr lang="en-US" dirty="0">
              <a:latin typeface="Lucida Sans"/>
              <a:ea typeface="Tahoma"/>
              <a:cs typeface="Tahoma"/>
            </a:endParaRPr>
          </a:p>
          <a:p>
            <a:r>
              <a:rPr lang="en-US" dirty="0">
                <a:latin typeface="Lucida Sans"/>
                <a:ea typeface="Tahoma"/>
                <a:cs typeface="Tahoma"/>
              </a:rPr>
              <a:t>Assistance with the housing search and application process, including contacting prospective housing options for availability and information, as well as researching the availability of rental assistance.</a:t>
            </a:r>
          </a:p>
          <a:p>
            <a:pPr marL="912495" lvl="1" indent="-169545">
              <a:buFont typeface="Courier New,monospace"/>
              <a:buChar char="o"/>
            </a:pPr>
            <a:endParaRPr lang="en-US" sz="1900" dirty="0">
              <a:latin typeface="Lucida Sans"/>
              <a:ea typeface="Tahoma"/>
              <a:cs typeface="Tahoma"/>
            </a:endParaRPr>
          </a:p>
          <a:p>
            <a:endParaRPr lang="en-US" dirty="0"/>
          </a:p>
        </p:txBody>
      </p:sp>
    </p:spTree>
    <p:extLst>
      <p:ext uri="{BB962C8B-B14F-4D97-AF65-F5344CB8AC3E}">
        <p14:creationId xmlns:p14="http://schemas.microsoft.com/office/powerpoint/2010/main" val="40544619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928EB-4234-B504-A206-EE5D792537F8}"/>
              </a:ext>
            </a:extLst>
          </p:cNvPr>
          <p:cNvSpPr>
            <a:spLocks noGrp="1"/>
          </p:cNvSpPr>
          <p:nvPr>
            <p:ph type="title"/>
          </p:nvPr>
        </p:nvSpPr>
        <p:spPr/>
        <p:txBody>
          <a:bodyPr/>
          <a:lstStyle/>
          <a:p>
            <a:r>
              <a:rPr lang="en-US">
                <a:latin typeface="Lucida Sans"/>
                <a:ea typeface="Tahoma"/>
                <a:cs typeface="Tahoma"/>
              </a:rPr>
              <a:t>SCN Referral Process</a:t>
            </a:r>
            <a:endParaRPr lang="en-US">
              <a:solidFill>
                <a:srgbClr val="FF0000"/>
              </a:solidFill>
              <a:latin typeface="Lucida Sans"/>
              <a:ea typeface="Tahoma"/>
              <a:cs typeface="Tahoma"/>
            </a:endParaRPr>
          </a:p>
        </p:txBody>
      </p:sp>
      <p:sp>
        <p:nvSpPr>
          <p:cNvPr id="3" name="Content Placeholder 2">
            <a:extLst>
              <a:ext uri="{FF2B5EF4-FFF2-40B4-BE49-F238E27FC236}">
                <a16:creationId xmlns:a16="http://schemas.microsoft.com/office/drawing/2014/main" id="{E6F62AF1-D918-F492-B800-9F84B4A5FE29}"/>
              </a:ext>
            </a:extLst>
          </p:cNvPr>
          <p:cNvSpPr>
            <a:spLocks noGrp="1"/>
          </p:cNvSpPr>
          <p:nvPr>
            <p:ph idx="1"/>
          </p:nvPr>
        </p:nvSpPr>
        <p:spPr>
          <a:xfrm>
            <a:off x="228358" y="980051"/>
            <a:ext cx="11450411" cy="4909472"/>
          </a:xfrm>
        </p:spPr>
        <p:txBody>
          <a:bodyPr vert="horz" lIns="91440" tIns="45720" rIns="91440" bIns="45720" rtlCol="0" anchor="t">
            <a:normAutofit/>
          </a:bodyPr>
          <a:lstStyle/>
          <a:p>
            <a:r>
              <a:rPr lang="en-US">
                <a:latin typeface="Lucida Sans"/>
                <a:ea typeface="Tahoma"/>
                <a:cs typeface="Tahoma"/>
              </a:rPr>
              <a:t>Referrals are made by Social Care Navigators to HRSN service providers. </a:t>
            </a:r>
            <a:endParaRPr lang="en-US"/>
          </a:p>
          <a:p>
            <a:endParaRPr lang="en-US">
              <a:latin typeface="Lucida Sans"/>
              <a:ea typeface="Tahoma"/>
              <a:cs typeface="Tahoma"/>
            </a:endParaRPr>
          </a:p>
          <a:p>
            <a:r>
              <a:rPr lang="en-US">
                <a:latin typeface="Lucida Sans"/>
                <a:ea typeface="Tahoma"/>
                <a:cs typeface="Tahoma"/>
              </a:rPr>
              <a:t>The process from initial Referral through service completion and Referral closure is below:</a:t>
            </a:r>
            <a:endParaRPr lang="en-US"/>
          </a:p>
          <a:p>
            <a:endParaRPr lang="en-US">
              <a:latin typeface="Lucida Sans"/>
              <a:ea typeface="Tahoma"/>
              <a:cs typeface="Tahoma"/>
            </a:endParaRPr>
          </a:p>
          <a:p>
            <a:endParaRPr lang="en-US">
              <a:latin typeface="Lucida Sans"/>
              <a:ea typeface="Tahoma"/>
              <a:cs typeface="Tahoma"/>
            </a:endParaRPr>
          </a:p>
        </p:txBody>
      </p:sp>
      <p:sp>
        <p:nvSpPr>
          <p:cNvPr id="4" name="Footer Placeholder 3">
            <a:extLst>
              <a:ext uri="{FF2B5EF4-FFF2-40B4-BE49-F238E27FC236}">
                <a16:creationId xmlns:a16="http://schemas.microsoft.com/office/drawing/2014/main" id="{E2BFDACE-F123-F063-9A9B-03502F6139C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ABDB02E-3287-90C5-A575-D8D6E4DA79D7}"/>
              </a:ext>
            </a:extLst>
          </p:cNvPr>
          <p:cNvSpPr>
            <a:spLocks noGrp="1"/>
          </p:cNvSpPr>
          <p:nvPr>
            <p:ph type="sldNum" sz="quarter" idx="12"/>
          </p:nvPr>
        </p:nvSpPr>
        <p:spPr/>
        <p:txBody>
          <a:bodyPr/>
          <a:lstStyle/>
          <a:p>
            <a:fld id="{046ED92C-19EC-4894-A451-DBF4F06AE3FB}" type="slidenum">
              <a:rPr lang="en-US" smtClean="0"/>
              <a:t>9</a:t>
            </a:fld>
            <a:endParaRPr lang="en-US"/>
          </a:p>
        </p:txBody>
      </p:sp>
      <p:pic>
        <p:nvPicPr>
          <p:cNvPr id="7" name="Content Placeholder 13" descr="A diagram of a referral program&#10;&#10;Description automatically generated">
            <a:extLst>
              <a:ext uri="{FF2B5EF4-FFF2-40B4-BE49-F238E27FC236}">
                <a16:creationId xmlns:a16="http://schemas.microsoft.com/office/drawing/2014/main" id="{E6010687-F970-355F-CA09-4FA9F41D48E8}"/>
              </a:ext>
            </a:extLst>
          </p:cNvPr>
          <p:cNvPicPr>
            <a:picLocks noChangeAspect="1"/>
          </p:cNvPicPr>
          <p:nvPr/>
        </p:nvPicPr>
        <p:blipFill>
          <a:blip r:embed="rId2"/>
          <a:srcRect l="1007" t="14657" r="1007" b="1705"/>
          <a:stretch/>
        </p:blipFill>
        <p:spPr>
          <a:xfrm>
            <a:off x="497300" y="3024274"/>
            <a:ext cx="11215052" cy="1710964"/>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495141046"/>
      </p:ext>
    </p:extLst>
  </p:cSld>
  <p:clrMapOvr>
    <a:masterClrMapping/>
  </p:clrMapOvr>
</p:sld>
</file>

<file path=ppt/theme/theme1.xml><?xml version="1.0" encoding="utf-8"?>
<a:theme xmlns:a="http://schemas.openxmlformats.org/drawingml/2006/main" name="Office Theme">
  <a:themeElements>
    <a:clrScheme name="Care Compass Branding">
      <a:dk1>
        <a:sysClr val="windowText" lastClr="000000"/>
      </a:dk1>
      <a:lt1>
        <a:sysClr val="window" lastClr="FFFFFF"/>
      </a:lt1>
      <a:dk2>
        <a:srgbClr val="0E2841"/>
      </a:dk2>
      <a:lt2>
        <a:srgbClr val="E8E8E8"/>
      </a:lt2>
      <a:accent1>
        <a:srgbClr val="00A892"/>
      </a:accent1>
      <a:accent2>
        <a:srgbClr val="6BC7BB"/>
      </a:accent2>
      <a:accent3>
        <a:srgbClr val="F36F55"/>
      </a:accent3>
      <a:accent4>
        <a:srgbClr val="F8A88E"/>
      </a:accent4>
      <a:accent5>
        <a:srgbClr val="808285"/>
      </a:accent5>
      <a:accent6>
        <a:srgbClr val="000000"/>
      </a:accent6>
      <a:hlink>
        <a:srgbClr val="467886"/>
      </a:hlink>
      <a:folHlink>
        <a:srgbClr val="96607D"/>
      </a:folHlink>
    </a:clrScheme>
    <a:fontScheme name="CCN Font">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Care Compass Branding">
      <a:dk1>
        <a:sysClr val="windowText" lastClr="000000"/>
      </a:dk1>
      <a:lt1>
        <a:sysClr val="window" lastClr="FFFFFF"/>
      </a:lt1>
      <a:dk2>
        <a:srgbClr val="44546A"/>
      </a:dk2>
      <a:lt2>
        <a:srgbClr val="E7E6E6"/>
      </a:lt2>
      <a:accent1>
        <a:srgbClr val="00A892"/>
      </a:accent1>
      <a:accent2>
        <a:srgbClr val="6BC7BB"/>
      </a:accent2>
      <a:accent3>
        <a:srgbClr val="F36F55"/>
      </a:accent3>
      <a:accent4>
        <a:srgbClr val="F8A88E"/>
      </a:accent4>
      <a:accent5>
        <a:srgbClr val="000000"/>
      </a:accent5>
      <a:accent6>
        <a:srgbClr val="AEABAB"/>
      </a:accent6>
      <a:hlink>
        <a:srgbClr val="0563C1"/>
      </a:hlink>
      <a:folHlink>
        <a:srgbClr val="954F72"/>
      </a:folHlink>
    </a:clrScheme>
    <a:fontScheme name="CCN Font">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Application>Microsoft Office PowerPoint</Application>
  <PresentationFormat>Widescreen</PresentationFormat>
  <Slides>14</Slides>
  <Notes>1</Notes>
  <HiddenSlides>0</HiddenSlides>
  <ScaleCrop>false</ScaleCrop>
  <HeadingPairs>
    <vt:vector size="4" baseType="variant">
      <vt:variant>
        <vt:lpstr>Theme</vt:lpstr>
      </vt:variant>
      <vt:variant>
        <vt:i4>2</vt:i4>
      </vt:variant>
      <vt:variant>
        <vt:lpstr>Slide Titles</vt:lpstr>
      </vt:variant>
      <vt:variant>
        <vt:i4>14</vt:i4>
      </vt:variant>
    </vt:vector>
  </HeadingPairs>
  <TitlesOfParts>
    <vt:vector size="16" baseType="lpstr">
      <vt:lpstr>Office Theme</vt:lpstr>
      <vt:lpstr>Office Theme</vt:lpstr>
      <vt:lpstr>PowerPoint Presentation</vt:lpstr>
      <vt:lpstr>Confidentiality Statement</vt:lpstr>
      <vt:lpstr>Enhanced HRSN Housing Services</vt:lpstr>
      <vt:lpstr>Enhanced HRSN Housing Services</vt:lpstr>
      <vt:lpstr>PowerPoint Presentation</vt:lpstr>
      <vt:lpstr>PowerPoint Presentation</vt:lpstr>
      <vt:lpstr>Criteria for Pre-Tenancy Services</vt:lpstr>
      <vt:lpstr>Pre-Tenancy Services</vt:lpstr>
      <vt:lpstr>SCN Referral Process</vt:lpstr>
      <vt:lpstr>Pre-Tenancy Services Workflow</vt:lpstr>
      <vt:lpstr>Pre-Tenancy Services Reimbursement</vt:lpstr>
      <vt:lpstr>"8-minute rule" for billing</vt:lpstr>
      <vt:lpstr>Reimbursement for HRSN Service Provision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revision>493</cp:revision>
  <dcterms:created xsi:type="dcterms:W3CDTF">2024-12-06T19:52:35Z</dcterms:created>
  <dcterms:modified xsi:type="dcterms:W3CDTF">2025-01-08T17:12:45Z</dcterms:modified>
</cp:coreProperties>
</file>