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E_4D4B40A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3"/>
  </p:notesMasterIdLst>
  <p:sldIdLst>
    <p:sldId id="257" r:id="rId3"/>
    <p:sldId id="318" r:id="rId4"/>
    <p:sldId id="273" r:id="rId5"/>
    <p:sldId id="266" r:id="rId6"/>
    <p:sldId id="308" r:id="rId7"/>
    <p:sldId id="263" r:id="rId8"/>
    <p:sldId id="260" r:id="rId9"/>
    <p:sldId id="268" r:id="rId10"/>
    <p:sldId id="269" r:id="rId11"/>
    <p:sldId id="313" r:id="rId12"/>
    <p:sldId id="264" r:id="rId13"/>
    <p:sldId id="301" r:id="rId14"/>
    <p:sldId id="311" r:id="rId15"/>
    <p:sldId id="280" r:id="rId16"/>
    <p:sldId id="278" r:id="rId17"/>
    <p:sldId id="316" r:id="rId18"/>
    <p:sldId id="317" r:id="rId19"/>
    <p:sldId id="315" r:id="rId20"/>
    <p:sldId id="272"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B339DF-3756-2C50-EBAE-F1ACB0EDEB11}" name="Monica Christian" initials="MC" userId="S::mchristian@carecompassnetwork.org::9f505002-4c35-491d-b442-464ef02bb2f7" providerId="AD"/>
  <p188:author id="{8D42A7F7-1246-9307-88C4-4A8E44405748}" name="Kathleen Blaine" initials="KB" userId="S::kblaine@carecompassnetwork.org::72f23e56-3675-4471-99af-71fcfe9151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B7C46-0756-D429-422C-9E42457B9A09}" v="1" dt="2025-01-06T13:51:5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omments/modernComment_10E_4D4B40AE.xml><?xml version="1.0" encoding="utf-8"?>
<p188:cmLst xmlns:a="http://schemas.openxmlformats.org/drawingml/2006/main" xmlns:r="http://schemas.openxmlformats.org/officeDocument/2006/relationships" xmlns:p188="http://schemas.microsoft.com/office/powerpoint/2018/8/main">
  <p188:cm id="{D73DB390-725D-4289-B37C-937DB4FFBBDD}" authorId="{8D42A7F7-1246-9307-88C4-4A8E44405748}" created="2024-12-13T20:52:37.724">
    <pc:sldMkLst xmlns:pc="http://schemas.microsoft.com/office/powerpoint/2013/main/command">
      <pc:docMk/>
      <pc:sldMk cId="1296777390" sldId="270"/>
    </pc:sldMkLst>
    <p188:replyLst>
      <p188:reply id="{832C8A5D-0864-42B3-BF18-652937B8340B}" authorId="{B3B339DF-3756-2C50-EBAE-F1ACB0EDEB11}" created="2024-12-13T21:22:37.924">
        <p188:txBody>
          <a:bodyPr/>
          <a:lstStyle/>
          <a:p>
            <a:r>
              <a:rPr lang="en-US"/>
              <a:t>Sounds great!!</a:t>
            </a:r>
          </a:p>
        </p188:txBody>
      </p188:reply>
    </p188:replyLst>
    <p188:txBody>
      <a:bodyPr/>
      <a:lstStyle/>
      <a:p>
        <a:r>
          <a:rPr lang="en-US"/>
          <a:t>@Monica Christian I added these last two slides to my transportation and nutrition specific services slides.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E390-9212-4D7C-A1AE-0168D73CC70C}" type="datetimeFigureOut">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05B0B-9BFF-41AF-92B7-AA18C9210E1E}" type="slidenum">
              <a:t>‹#›</a:t>
            </a:fld>
            <a:endParaRPr lang="en-US"/>
          </a:p>
        </p:txBody>
      </p:sp>
    </p:spTree>
    <p:extLst>
      <p:ext uri="{BB962C8B-B14F-4D97-AF65-F5344CB8AC3E}">
        <p14:creationId xmlns:p14="http://schemas.microsoft.com/office/powerpoint/2010/main" val="242622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instances where a Member will present at a Screening organization and in that case the priority is to meet the Member where they are at. Similarly, organizations who screen and navigate will likely perform re-screenings.</a:t>
            </a:r>
          </a:p>
        </p:txBody>
      </p:sp>
      <p:sp>
        <p:nvSpPr>
          <p:cNvPr id="4" name="Slide Number Placeholder 3"/>
          <p:cNvSpPr>
            <a:spLocks noGrp="1"/>
          </p:cNvSpPr>
          <p:nvPr>
            <p:ph type="sldNum" sz="quarter" idx="5"/>
          </p:nvPr>
        </p:nvSpPr>
        <p:spPr/>
        <p:txBody>
          <a:bodyPr/>
          <a:lstStyle/>
          <a:p>
            <a:fld id="{530BAF0B-766C-43B9-BAE8-E98B0732148C}" type="slidenum">
              <a:rPr lang="en-US"/>
              <a:t>14</a:t>
            </a:fld>
            <a:endParaRPr lang="en-US"/>
          </a:p>
        </p:txBody>
      </p:sp>
    </p:spTree>
    <p:extLst>
      <p:ext uri="{BB962C8B-B14F-4D97-AF65-F5344CB8AC3E}">
        <p14:creationId xmlns:p14="http://schemas.microsoft.com/office/powerpoint/2010/main" val="2370023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w/CCC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5450-9ED8-42C8-8669-13C401AB075B}"/>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65A6E4-258F-4146-88CE-B2FAC8959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2102E-753F-4896-93AA-2DA294C21BAB}"/>
              </a:ext>
            </a:extLst>
          </p:cNvPr>
          <p:cNvSpPr>
            <a:spLocks noGrp="1"/>
          </p:cNvSpPr>
          <p:nvPr>
            <p:ph type="dt" sz="half" idx="10"/>
          </p:nvPr>
        </p:nvSpPr>
        <p:spPr/>
        <p:txBody>
          <a:bodyPr/>
          <a:lstStyle/>
          <a:p>
            <a:fld id="{01577D40-C5BE-48F7-885C-C9B7AF50483F}" type="datetime1">
              <a:rPr lang="en-US" smtClean="0"/>
              <a:t>1/8/2025</a:t>
            </a:fld>
            <a:endParaRPr lang="en-US"/>
          </a:p>
        </p:txBody>
      </p:sp>
      <p:sp>
        <p:nvSpPr>
          <p:cNvPr id="5" name="Footer Placeholder 4">
            <a:extLst>
              <a:ext uri="{FF2B5EF4-FFF2-40B4-BE49-F238E27FC236}">
                <a16:creationId xmlns:a16="http://schemas.microsoft.com/office/drawing/2014/main" id="{EBC49E9C-9EBD-4FE6-8A67-815F34191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9B5E7-E4FF-43C2-BE39-B46A3DE0EA8D}"/>
              </a:ext>
            </a:extLst>
          </p:cNvPr>
          <p:cNvSpPr>
            <a:spLocks noGrp="1"/>
          </p:cNvSpPr>
          <p:nvPr>
            <p:ph type="sldNum" sz="quarter" idx="12"/>
          </p:nvPr>
        </p:nvSpPr>
        <p:spPr/>
        <p:txBody>
          <a:bodyPr/>
          <a:lstStyle/>
          <a:p>
            <a:fld id="{046ED92C-19EC-4894-A451-DBF4F06AE3FB}" type="slidenum">
              <a:rPr lang="en-US" smtClean="0"/>
              <a:t>‹#›</a:t>
            </a:fld>
            <a:endParaRPr lang="en-US"/>
          </a:p>
        </p:txBody>
      </p:sp>
      <p:pic>
        <p:nvPicPr>
          <p:cNvPr id="8" name="Picture 7">
            <a:extLst>
              <a:ext uri="{FF2B5EF4-FFF2-40B4-BE49-F238E27FC236}">
                <a16:creationId xmlns:a16="http://schemas.microsoft.com/office/drawing/2014/main" id="{567BE748-4495-118D-9F86-E4E400918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791" y="6355714"/>
            <a:ext cx="1486829" cy="365760"/>
          </a:xfrm>
          <a:prstGeom prst="rect">
            <a:avLst/>
          </a:prstGeom>
        </p:spPr>
      </p:pic>
    </p:spTree>
    <p:extLst>
      <p:ext uri="{BB962C8B-B14F-4D97-AF65-F5344CB8AC3E}">
        <p14:creationId xmlns:p14="http://schemas.microsoft.com/office/powerpoint/2010/main" val="40488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l Divider Slide with Picture O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83E337D-C131-478C-A591-51E08419B26A}"/>
              </a:ext>
            </a:extLst>
          </p:cNvPr>
          <p:cNvSpPr>
            <a:spLocks noGrp="1"/>
          </p:cNvSpPr>
          <p:nvPr>
            <p:ph type="dt" sz="half" idx="10"/>
          </p:nvPr>
        </p:nvSpPr>
        <p:spPr/>
        <p:txBody>
          <a:bodyPr/>
          <a:lstStyle/>
          <a:p>
            <a:fld id="{31FA929F-165D-4778-80D3-139E34FA4A46}" type="datetime1">
              <a:rPr lang="en-US" smtClean="0"/>
              <a:t>1/8/2025</a:t>
            </a:fld>
            <a:endParaRPr lang="en-US"/>
          </a:p>
        </p:txBody>
      </p:sp>
      <p:sp>
        <p:nvSpPr>
          <p:cNvPr id="5" name="Slide Number Placeholder 4">
            <a:extLst>
              <a:ext uri="{FF2B5EF4-FFF2-40B4-BE49-F238E27FC236}">
                <a16:creationId xmlns:a16="http://schemas.microsoft.com/office/drawing/2014/main" id="{3A092C61-A84C-49D5-BEEF-7AD6BBD703AD}"/>
              </a:ext>
            </a:extLst>
          </p:cNvPr>
          <p:cNvSpPr>
            <a:spLocks noGrp="1"/>
          </p:cNvSpPr>
          <p:nvPr>
            <p:ph type="sldNum" sz="quarter" idx="12"/>
          </p:nvPr>
        </p:nvSpPr>
        <p:spPr/>
        <p:txBody>
          <a:bodyPr/>
          <a:lstStyle/>
          <a:p>
            <a:fld id="{046ED92C-19EC-4894-A451-DBF4F06AE3FB}" type="slidenum">
              <a:rPr lang="en-US" smtClean="0"/>
              <a:pPr/>
              <a:t>‹#›</a:t>
            </a:fld>
            <a:endParaRPr lang="en-US"/>
          </a:p>
        </p:txBody>
      </p:sp>
      <p:sp>
        <p:nvSpPr>
          <p:cNvPr id="6" name="Rectangle 5">
            <a:extLst>
              <a:ext uri="{FF2B5EF4-FFF2-40B4-BE49-F238E27FC236}">
                <a16:creationId xmlns:a16="http://schemas.microsoft.com/office/drawing/2014/main" id="{A867C1D7-6D0F-4DCE-AF3A-873400380CED}"/>
              </a:ext>
            </a:extLst>
          </p:cNvPr>
          <p:cNvSpPr/>
          <p:nvPr userDrawn="1"/>
        </p:nvSpPr>
        <p:spPr>
          <a:xfrm>
            <a:off x="0" y="0"/>
            <a:ext cx="5673213"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54383B5-34FD-4158-963E-263357A7EA20}"/>
              </a:ext>
            </a:extLst>
          </p:cNvPr>
          <p:cNvSpPr>
            <a:spLocks noGrp="1"/>
          </p:cNvSpPr>
          <p:nvPr>
            <p:ph type="body" sz="quarter" idx="13"/>
          </p:nvPr>
        </p:nvSpPr>
        <p:spPr>
          <a:xfrm>
            <a:off x="481013" y="2563762"/>
            <a:ext cx="4641850" cy="1730477"/>
          </a:xfrm>
        </p:spPr>
        <p:txBody>
          <a:bodyPr>
            <a:normAutofit/>
          </a:bodyPr>
          <a:lstStyle>
            <a:lvl1pPr>
              <a:defRPr sz="3600">
                <a:solidFill>
                  <a:schemeClr val="bg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F7144F63-0F92-498E-A28D-A525901AB665}"/>
              </a:ext>
            </a:extLst>
          </p:cNvPr>
          <p:cNvSpPr>
            <a:spLocks noGrp="1"/>
          </p:cNvSpPr>
          <p:nvPr>
            <p:ph type="pic" sz="quarter" idx="14"/>
          </p:nvPr>
        </p:nvSpPr>
        <p:spPr>
          <a:xfrm>
            <a:off x="5673725" y="0"/>
            <a:ext cx="6518275" cy="6858000"/>
          </a:xfrm>
        </p:spPr>
        <p:txBody>
          <a:bodyPr/>
          <a:lstStyle/>
          <a:p>
            <a:endParaRPr lang="en-US"/>
          </a:p>
        </p:txBody>
      </p:sp>
    </p:spTree>
    <p:extLst>
      <p:ext uri="{BB962C8B-B14F-4D97-AF65-F5344CB8AC3E}">
        <p14:creationId xmlns:p14="http://schemas.microsoft.com/office/powerpoint/2010/main" val="329954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al Divider Slide with Logo Mar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83E337D-C131-478C-A591-51E08419B26A}"/>
              </a:ext>
            </a:extLst>
          </p:cNvPr>
          <p:cNvSpPr>
            <a:spLocks noGrp="1"/>
          </p:cNvSpPr>
          <p:nvPr>
            <p:ph type="dt" sz="half" idx="10"/>
          </p:nvPr>
        </p:nvSpPr>
        <p:spPr/>
        <p:txBody>
          <a:bodyPr/>
          <a:lstStyle/>
          <a:p>
            <a:fld id="{31FA929F-165D-4778-80D3-139E34FA4A46}" type="datetime1">
              <a:rPr lang="en-US" smtClean="0"/>
              <a:t>1/8/2025</a:t>
            </a:fld>
            <a:endParaRPr lang="en-US"/>
          </a:p>
        </p:txBody>
      </p:sp>
      <p:sp>
        <p:nvSpPr>
          <p:cNvPr id="5" name="Slide Number Placeholder 4">
            <a:extLst>
              <a:ext uri="{FF2B5EF4-FFF2-40B4-BE49-F238E27FC236}">
                <a16:creationId xmlns:a16="http://schemas.microsoft.com/office/drawing/2014/main" id="{3A092C61-A84C-49D5-BEEF-7AD6BBD703AD}"/>
              </a:ext>
            </a:extLst>
          </p:cNvPr>
          <p:cNvSpPr>
            <a:spLocks noGrp="1"/>
          </p:cNvSpPr>
          <p:nvPr>
            <p:ph type="sldNum" sz="quarter" idx="12"/>
          </p:nvPr>
        </p:nvSpPr>
        <p:spPr/>
        <p:txBody>
          <a:bodyPr/>
          <a:lstStyle/>
          <a:p>
            <a:fld id="{046ED92C-19EC-4894-A451-DBF4F06AE3FB}" type="slidenum">
              <a:rPr lang="en-US" smtClean="0"/>
              <a:pPr/>
              <a:t>‹#›</a:t>
            </a:fld>
            <a:endParaRPr lang="en-US"/>
          </a:p>
        </p:txBody>
      </p:sp>
      <p:sp>
        <p:nvSpPr>
          <p:cNvPr id="6" name="Rectangle 5">
            <a:extLst>
              <a:ext uri="{FF2B5EF4-FFF2-40B4-BE49-F238E27FC236}">
                <a16:creationId xmlns:a16="http://schemas.microsoft.com/office/drawing/2014/main" id="{A867C1D7-6D0F-4DCE-AF3A-873400380CED}"/>
              </a:ext>
            </a:extLst>
          </p:cNvPr>
          <p:cNvSpPr/>
          <p:nvPr userDrawn="1"/>
        </p:nvSpPr>
        <p:spPr>
          <a:xfrm>
            <a:off x="0" y="0"/>
            <a:ext cx="12192000" cy="6858000"/>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54383B5-34FD-4158-963E-263357A7EA20}"/>
              </a:ext>
            </a:extLst>
          </p:cNvPr>
          <p:cNvSpPr>
            <a:spLocks noGrp="1"/>
          </p:cNvSpPr>
          <p:nvPr>
            <p:ph type="body" sz="quarter" idx="13"/>
          </p:nvPr>
        </p:nvSpPr>
        <p:spPr>
          <a:xfrm>
            <a:off x="5961720" y="2563761"/>
            <a:ext cx="4641850" cy="1730477"/>
          </a:xfrm>
        </p:spPr>
        <p:txBody>
          <a:bodyPr>
            <a:normAutofit/>
          </a:bodyPr>
          <a:lstStyle>
            <a:lvl1pPr>
              <a:defRPr sz="3600">
                <a:solidFill>
                  <a:schemeClr val="bg1"/>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A38924E7-284C-F4B7-D8DD-0EB0AFAED6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200"/>
          <a:stretch/>
        </p:blipFill>
        <p:spPr>
          <a:xfrm>
            <a:off x="1342978" y="1874273"/>
            <a:ext cx="3275764" cy="3109452"/>
          </a:xfrm>
          <a:prstGeom prst="rect">
            <a:avLst/>
          </a:prstGeom>
        </p:spPr>
      </p:pic>
    </p:spTree>
    <p:extLst>
      <p:ext uri="{BB962C8B-B14F-4D97-AF65-F5344CB8AC3E}">
        <p14:creationId xmlns:p14="http://schemas.microsoft.com/office/powerpoint/2010/main" val="100957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are Compas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96012-250A-9BA0-B411-6E722DF37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6352" y="0"/>
            <a:ext cx="5565648" cy="6858000"/>
          </a:xfrm>
          <a:prstGeom prst="rect">
            <a:avLst/>
          </a:prstGeom>
        </p:spPr>
      </p:pic>
      <p:sp>
        <p:nvSpPr>
          <p:cNvPr id="3" name="Rectangle 2">
            <a:extLst>
              <a:ext uri="{FF2B5EF4-FFF2-40B4-BE49-F238E27FC236}">
                <a16:creationId xmlns:a16="http://schemas.microsoft.com/office/drawing/2014/main" id="{5A76D97B-BA5C-4CCE-83A3-0A02DC325837}"/>
              </a:ext>
            </a:extLst>
          </p:cNvPr>
          <p:cNvSpPr/>
          <p:nvPr userDrawn="1"/>
        </p:nvSpPr>
        <p:spPr>
          <a:xfrm>
            <a:off x="0" y="5565058"/>
            <a:ext cx="7118555" cy="1292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E5A4CAE9-0F92-4813-94B4-314BC85A4B4D}"/>
              </a:ext>
            </a:extLst>
          </p:cNvPr>
          <p:cNvSpPr>
            <a:spLocks noGrp="1"/>
          </p:cNvSpPr>
          <p:nvPr>
            <p:ph type="body" sz="quarter" idx="11" hasCustomPrompt="1"/>
          </p:nvPr>
        </p:nvSpPr>
        <p:spPr>
          <a:xfrm>
            <a:off x="228600" y="1268109"/>
            <a:ext cx="5995219" cy="1681162"/>
          </a:xfrm>
        </p:spPr>
        <p:txBody>
          <a:bodyPr anchor="b">
            <a:normAutofit/>
          </a:bodyPr>
          <a:lstStyle>
            <a:lvl1pPr>
              <a:defRPr sz="4400" b="1">
                <a:solidFill>
                  <a:schemeClr val="tx1"/>
                </a:solidFill>
              </a:defRPr>
            </a:lvl1pPr>
          </a:lstStyle>
          <a:p>
            <a:pPr lvl="0"/>
            <a:r>
              <a:rPr lang="en-US"/>
              <a:t>Click to Add Master Title</a:t>
            </a:r>
          </a:p>
        </p:txBody>
      </p:sp>
      <p:sp>
        <p:nvSpPr>
          <p:cNvPr id="20" name="Text Placeholder 19">
            <a:extLst>
              <a:ext uri="{FF2B5EF4-FFF2-40B4-BE49-F238E27FC236}">
                <a16:creationId xmlns:a16="http://schemas.microsoft.com/office/drawing/2014/main" id="{074ACDE7-6755-4442-A8B5-2889DE57B9FD}"/>
              </a:ext>
            </a:extLst>
          </p:cNvPr>
          <p:cNvSpPr>
            <a:spLocks noGrp="1"/>
          </p:cNvSpPr>
          <p:nvPr>
            <p:ph type="body" sz="quarter" idx="12" hasCustomPrompt="1"/>
          </p:nvPr>
        </p:nvSpPr>
        <p:spPr>
          <a:xfrm>
            <a:off x="238432" y="3334055"/>
            <a:ext cx="5386388" cy="1149350"/>
          </a:xfrm>
        </p:spPr>
        <p:txBody>
          <a:bodyPr/>
          <a:lstStyle>
            <a:lvl1pPr>
              <a:defRPr/>
            </a:lvl1pPr>
            <a:lvl2pPr marL="400050" indent="0">
              <a:buNone/>
              <a:defRPr/>
            </a:lvl2pPr>
          </a:lstStyle>
          <a:p>
            <a:pPr lvl="0"/>
            <a:r>
              <a:rPr lang="en-US"/>
              <a:t>Click to add subtitles</a:t>
            </a:r>
          </a:p>
          <a:p>
            <a:pPr lvl="1"/>
            <a:endParaRPr lang="en-US"/>
          </a:p>
        </p:txBody>
      </p:sp>
      <p:sp>
        <p:nvSpPr>
          <p:cNvPr id="9" name="TextBox 8">
            <a:extLst>
              <a:ext uri="{FF2B5EF4-FFF2-40B4-BE49-F238E27FC236}">
                <a16:creationId xmlns:a16="http://schemas.microsoft.com/office/drawing/2014/main" id="{26555A51-1B20-4C0F-933B-4EBA11F872F8}"/>
              </a:ext>
            </a:extLst>
          </p:cNvPr>
          <p:cNvSpPr txBox="1"/>
          <p:nvPr userDrawn="1"/>
        </p:nvSpPr>
        <p:spPr>
          <a:xfrm>
            <a:off x="63909" y="5888363"/>
            <a:ext cx="6990736" cy="646331"/>
          </a:xfrm>
          <a:prstGeom prst="rect">
            <a:avLst/>
          </a:prstGeom>
          <a:noFill/>
        </p:spPr>
        <p:txBody>
          <a:bodyPr wrap="square" rtlCol="0">
            <a:spAutoFit/>
          </a:bodyPr>
          <a:lstStyle/>
          <a:p>
            <a:r>
              <a:rPr lang="en-US" sz="2500" b="1">
                <a:solidFill>
                  <a:schemeClr val="bg1"/>
                </a:solidFill>
                <a:latin typeface="Lucida Sans" panose="020B0602030504020204" pitchFamily="34" charset="0"/>
              </a:rPr>
              <a:t>CONNECT </a:t>
            </a:r>
            <a:r>
              <a:rPr lang="en-US" sz="3600" b="1">
                <a:solidFill>
                  <a:schemeClr val="bg1"/>
                </a:solidFill>
                <a:latin typeface="Lucida Sans" panose="020B0602030504020204" pitchFamily="34" charset="0"/>
                <a:ea typeface="Tahoma" panose="020B0604030504040204" pitchFamily="34" charset="0"/>
                <a:cs typeface="Tahoma" panose="020B0604030504040204" pitchFamily="34" charset="0"/>
              </a:rPr>
              <a:t>•</a:t>
            </a:r>
            <a:r>
              <a:rPr lang="en-US" sz="2500" b="1">
                <a:solidFill>
                  <a:schemeClr val="bg1"/>
                </a:solidFill>
                <a:latin typeface="Lucida Sans" panose="020B0602030504020204" pitchFamily="34" charset="0"/>
                <a:ea typeface="Tahoma" panose="020B0604030504040204" pitchFamily="34" charset="0"/>
                <a:cs typeface="Tahoma" panose="020B0604030504040204" pitchFamily="34" charset="0"/>
              </a:rPr>
              <a:t> COLLABORATE </a:t>
            </a:r>
            <a:r>
              <a:rPr lang="en-US" sz="3600" b="1">
                <a:solidFill>
                  <a:schemeClr val="bg1"/>
                </a:solidFill>
                <a:latin typeface="Lucida Sans" panose="020B0602030504020204" pitchFamily="34" charset="0"/>
                <a:ea typeface="Tahoma" panose="020B0604030504040204" pitchFamily="34" charset="0"/>
                <a:cs typeface="Tahoma" panose="020B0604030504040204" pitchFamily="34" charset="0"/>
              </a:rPr>
              <a:t>•</a:t>
            </a:r>
            <a:r>
              <a:rPr lang="en-US" sz="2500" b="1">
                <a:solidFill>
                  <a:schemeClr val="bg1"/>
                </a:solidFill>
                <a:latin typeface="Lucida Sans" panose="020B0602030504020204" pitchFamily="34" charset="0"/>
                <a:ea typeface="Tahoma" panose="020B0604030504040204" pitchFamily="34" charset="0"/>
                <a:cs typeface="Tahoma" panose="020B0604030504040204" pitchFamily="34" charset="0"/>
              </a:rPr>
              <a:t> INNOVATE</a:t>
            </a:r>
            <a:endParaRPr lang="en-US" sz="2500" b="1">
              <a:solidFill>
                <a:schemeClr val="bg1"/>
              </a:solidFill>
              <a:latin typeface="Lucida Sans" panose="020B0602030504020204" pitchFamily="34" charset="0"/>
            </a:endParaRPr>
          </a:p>
        </p:txBody>
      </p:sp>
      <p:pic>
        <p:nvPicPr>
          <p:cNvPr id="5" name="Picture 4">
            <a:extLst>
              <a:ext uri="{FF2B5EF4-FFF2-40B4-BE49-F238E27FC236}">
                <a16:creationId xmlns:a16="http://schemas.microsoft.com/office/drawing/2014/main" id="{83669A57-1C86-39E6-C6BF-35B7B5055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86456"/>
            <a:ext cx="3158963" cy="777105"/>
          </a:xfrm>
          <a:prstGeom prst="rect">
            <a:avLst/>
          </a:prstGeom>
        </p:spPr>
      </p:pic>
    </p:spTree>
    <p:extLst>
      <p:ext uri="{BB962C8B-B14F-4D97-AF65-F5344CB8AC3E}">
        <p14:creationId xmlns:p14="http://schemas.microsoft.com/office/powerpoint/2010/main" val="284134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CCC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5450-9ED8-42C8-8669-13C401AB075B}"/>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65A6E4-258F-4146-88CE-B2FAC8959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2102E-753F-4896-93AA-2DA294C21BAB}"/>
              </a:ext>
            </a:extLst>
          </p:cNvPr>
          <p:cNvSpPr>
            <a:spLocks noGrp="1"/>
          </p:cNvSpPr>
          <p:nvPr>
            <p:ph type="dt" sz="half" idx="10"/>
          </p:nvPr>
        </p:nvSpPr>
        <p:spPr/>
        <p:txBody>
          <a:bodyPr/>
          <a:lstStyle/>
          <a:p>
            <a:fld id="{01577D40-C5BE-48F7-885C-C9B7AF50483F}" type="datetime1">
              <a:rPr lang="en-US" smtClean="0"/>
              <a:t>1/8/2025</a:t>
            </a:fld>
            <a:endParaRPr lang="en-US"/>
          </a:p>
        </p:txBody>
      </p:sp>
      <p:sp>
        <p:nvSpPr>
          <p:cNvPr id="5" name="Footer Placeholder 4">
            <a:extLst>
              <a:ext uri="{FF2B5EF4-FFF2-40B4-BE49-F238E27FC236}">
                <a16:creationId xmlns:a16="http://schemas.microsoft.com/office/drawing/2014/main" id="{EBC49E9C-9EBD-4FE6-8A67-815F34191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9B5E7-E4FF-43C2-BE39-B46A3DE0EA8D}"/>
              </a:ext>
            </a:extLst>
          </p:cNvPr>
          <p:cNvSpPr>
            <a:spLocks noGrp="1"/>
          </p:cNvSpPr>
          <p:nvPr>
            <p:ph type="sldNum" sz="quarter" idx="12"/>
          </p:nvPr>
        </p:nvSpPr>
        <p:spPr/>
        <p:txBody>
          <a:bodyPr/>
          <a:lstStyle/>
          <a:p>
            <a:fld id="{046ED92C-19EC-4894-A451-DBF4F06AE3FB}" type="slidenum">
              <a:rPr lang="en-US" smtClean="0"/>
              <a:t>‹#›</a:t>
            </a:fld>
            <a:endParaRPr lang="en-US"/>
          </a:p>
        </p:txBody>
      </p:sp>
      <p:pic>
        <p:nvPicPr>
          <p:cNvPr id="8" name="Picture 7">
            <a:extLst>
              <a:ext uri="{FF2B5EF4-FFF2-40B4-BE49-F238E27FC236}">
                <a16:creationId xmlns:a16="http://schemas.microsoft.com/office/drawing/2014/main" id="{567BE748-4495-118D-9F86-E4E400918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791" y="6355714"/>
            <a:ext cx="1486829" cy="365760"/>
          </a:xfrm>
          <a:prstGeom prst="rect">
            <a:avLst/>
          </a:prstGeom>
        </p:spPr>
      </p:pic>
    </p:spTree>
    <p:extLst>
      <p:ext uri="{BB962C8B-B14F-4D97-AF65-F5344CB8AC3E}">
        <p14:creationId xmlns:p14="http://schemas.microsoft.com/office/powerpoint/2010/main" val="4048836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5A476-D652-4122-99F6-3F7BAFB836C5}"/>
              </a:ext>
            </a:extLst>
          </p:cNvPr>
          <p:cNvSpPr>
            <a:spLocks noGrp="1"/>
          </p:cNvSpPr>
          <p:nvPr>
            <p:ph type="body" idx="1"/>
          </p:nvPr>
        </p:nvSpPr>
        <p:spPr>
          <a:xfrm>
            <a:off x="228358" y="980051"/>
            <a:ext cx="11125441" cy="4909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4828-0AB2-459B-ADDD-388049E21540}"/>
              </a:ext>
            </a:extLst>
          </p:cNvPr>
          <p:cNvSpPr>
            <a:spLocks noGrp="1"/>
          </p:cNvSpPr>
          <p:nvPr>
            <p:ph type="dt" sz="half" idx="2"/>
          </p:nvPr>
        </p:nvSpPr>
        <p:spPr>
          <a:xfrm>
            <a:off x="8900652" y="6356349"/>
            <a:ext cx="1206909" cy="365125"/>
          </a:xfrm>
          <a:prstGeom prst="rect">
            <a:avLst/>
          </a:prstGeom>
        </p:spPr>
        <p:txBody>
          <a:bodyPr vert="horz" lIns="91440" tIns="45720" rIns="91440" bIns="45720" rtlCol="0" anchor="ctr"/>
          <a:lstStyle>
            <a:lvl1pPr algn="r">
              <a:defRPr sz="1000">
                <a:solidFill>
                  <a:schemeClr val="tx1"/>
                </a:solidFill>
                <a:latin typeface="Lucida Sans" panose="020B0602030504020204" pitchFamily="34" charset="0"/>
                <a:ea typeface="Tahoma" panose="020B0604030504040204" pitchFamily="34" charset="0"/>
                <a:cs typeface="Tahoma" panose="020B0604030504040204" pitchFamily="34" charset="0"/>
              </a:defRPr>
            </a:lvl1pPr>
          </a:lstStyle>
          <a:p>
            <a:fld id="{BC39DE26-4946-4BD7-BEE8-6443F7BC5C0C}" type="datetime1">
              <a:rPr lang="en-US" smtClean="0"/>
              <a:pPr/>
              <a:t>1/8/2025</a:t>
            </a:fld>
            <a:endParaRPr lang="en-US"/>
          </a:p>
        </p:txBody>
      </p:sp>
      <p:sp>
        <p:nvSpPr>
          <p:cNvPr id="5" name="Footer Placeholder 4">
            <a:extLst>
              <a:ext uri="{FF2B5EF4-FFF2-40B4-BE49-F238E27FC236}">
                <a16:creationId xmlns:a16="http://schemas.microsoft.com/office/drawing/2014/main" id="{6173428D-05E0-452A-8118-0642305ABF9A}"/>
              </a:ext>
            </a:extLst>
          </p:cNvPr>
          <p:cNvSpPr>
            <a:spLocks noGrp="1"/>
          </p:cNvSpPr>
          <p:nvPr>
            <p:ph type="ftr" sz="quarter" idx="3"/>
          </p:nvPr>
        </p:nvSpPr>
        <p:spPr>
          <a:xfrm>
            <a:off x="2546555" y="6356351"/>
            <a:ext cx="6095999" cy="365123"/>
          </a:xfrm>
          <a:prstGeom prst="rect">
            <a:avLst/>
          </a:prstGeom>
        </p:spPr>
        <p:txBody>
          <a:bodyPr vert="horz" lIns="91440" tIns="45720" rIns="91440" bIns="45720" rtlCol="0" anchor="ctr"/>
          <a:lstStyle>
            <a:lvl1pPr algn="l">
              <a:defRPr sz="1000">
                <a:solidFill>
                  <a:schemeClr val="tx1"/>
                </a:solidFill>
                <a:latin typeface="Lucida Sans" panose="020B060203050402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28EB9BF8-8191-41F2-9AB3-A7A29F321EF7}"/>
              </a:ext>
            </a:extLst>
          </p:cNvPr>
          <p:cNvSpPr>
            <a:spLocks noGrp="1"/>
          </p:cNvSpPr>
          <p:nvPr>
            <p:ph type="sldNum" sz="quarter" idx="4"/>
          </p:nvPr>
        </p:nvSpPr>
        <p:spPr>
          <a:xfrm>
            <a:off x="10697496" y="6356350"/>
            <a:ext cx="656303" cy="365125"/>
          </a:xfrm>
          <a:prstGeom prst="rect">
            <a:avLst/>
          </a:prstGeom>
        </p:spPr>
        <p:txBody>
          <a:bodyPr vert="horz" lIns="91440" tIns="45720" rIns="91440" bIns="45720" rtlCol="0" anchor="ctr"/>
          <a:lstStyle>
            <a:lvl1pPr algn="r">
              <a:defRPr sz="1000">
                <a:solidFill>
                  <a:schemeClr val="tx1"/>
                </a:solidFill>
                <a:latin typeface="Lucida Sans" panose="020B0602030504020204" pitchFamily="34" charset="0"/>
                <a:ea typeface="Tahoma" panose="020B0604030504040204" pitchFamily="34" charset="0"/>
                <a:cs typeface="Tahoma" panose="020B0604030504040204" pitchFamily="34" charset="0"/>
              </a:defRPr>
            </a:lvl1pPr>
          </a:lstStyle>
          <a:p>
            <a:fld id="{046ED92C-19EC-4894-A451-DBF4F06AE3FB}" type="slidenum">
              <a:rPr lang="en-US" smtClean="0"/>
              <a:pPr/>
              <a:t>‹#›</a:t>
            </a:fld>
            <a:endParaRPr lang="en-US"/>
          </a:p>
        </p:txBody>
      </p:sp>
      <p:sp>
        <p:nvSpPr>
          <p:cNvPr id="8" name="Flowchart: Manual Input 7">
            <a:extLst>
              <a:ext uri="{FF2B5EF4-FFF2-40B4-BE49-F238E27FC236}">
                <a16:creationId xmlns:a16="http://schemas.microsoft.com/office/drawing/2014/main" id="{6575400D-C9F6-45D2-8BFF-B4F3F78EE900}"/>
              </a:ext>
            </a:extLst>
          </p:cNvPr>
          <p:cNvSpPr/>
          <p:nvPr userDrawn="1"/>
        </p:nvSpPr>
        <p:spPr>
          <a:xfrm rot="16200000" flipH="1">
            <a:off x="10054062" y="-1772809"/>
            <a:ext cx="363351" cy="3912524"/>
          </a:xfrm>
          <a:prstGeom prst="flowChartManualInpu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E2E3A100-D09C-448B-8BBC-257AAB7C01E4}"/>
              </a:ext>
            </a:extLst>
          </p:cNvPr>
          <p:cNvSpPr>
            <a:spLocks noGrp="1"/>
          </p:cNvSpPr>
          <p:nvPr>
            <p:ph type="title"/>
          </p:nvPr>
        </p:nvSpPr>
        <p:spPr>
          <a:xfrm>
            <a:off x="228359" y="136523"/>
            <a:ext cx="6669398" cy="54451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2875007702"/>
      </p:ext>
    </p:extLst>
  </p:cSld>
  <p:clrMap bg1="lt1" tx1="dk1" bg2="lt2" tx2="dk2" accent1="accent1" accent2="accent2" accent3="accent3" accent4="accent4" accent5="accent5" accent6="accent6" hlink="hlink" folHlink="folHlink"/>
  <p:sldLayoutIdLst>
    <p:sldLayoutId id="2147483675" r:id="rId1"/>
    <p:sldLayoutId id="2147483662" r:id="rId2"/>
    <p:sldLayoutId id="2147483720" r:id="rId3"/>
    <p:sldLayoutId id="2147483672" r:id="rId4"/>
  </p:sldLayoutIdLst>
  <p:hf hdr="0" dt="0"/>
  <p:txStyles>
    <p:titleStyle>
      <a:lvl1pPr algn="l" defTabSz="914400" rtl="0" eaLnBrk="1" latinLnBrk="0" hangingPunct="1">
        <a:lnSpc>
          <a:spcPct val="90000"/>
        </a:lnSpc>
        <a:spcBef>
          <a:spcPct val="0"/>
        </a:spcBef>
        <a:buNone/>
        <a:defRPr sz="2700" b="1" kern="1200">
          <a:solidFill>
            <a:schemeClr val="accent1"/>
          </a:solidFill>
          <a:latin typeface="Lucida Sans" panose="020B060203050402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19000"/>
        </a:lnSpc>
        <a:spcBef>
          <a:spcPts val="0"/>
        </a:spcBef>
        <a:spcAft>
          <a:spcPts val="200"/>
        </a:spcAft>
        <a:buFont typeface="Arial" panose="020B0604020202020204" pitchFamily="34" charset="0"/>
        <a:buNone/>
        <a:defRPr sz="2200" kern="1200">
          <a:solidFill>
            <a:schemeClr val="tx1"/>
          </a:solidFill>
          <a:latin typeface="Lucida Sans" panose="020B0602030504020204" pitchFamily="34" charset="0"/>
          <a:ea typeface="Tahoma" panose="020B0604030504040204" pitchFamily="34" charset="0"/>
          <a:cs typeface="Tahoma" panose="020B0604030504040204" pitchFamily="34" charset="0"/>
        </a:defRPr>
      </a:lvl1pPr>
      <a:lvl2pPr marL="569913" indent="-169863" algn="l" defTabSz="914400" rtl="0" eaLnBrk="1" latinLnBrk="0" hangingPunct="1">
        <a:lnSpc>
          <a:spcPct val="119000"/>
        </a:lnSpc>
        <a:spcBef>
          <a:spcPts val="0"/>
        </a:spcBef>
        <a:spcAft>
          <a:spcPts val="200"/>
        </a:spcAft>
        <a:buFont typeface="Arial" panose="020B0604020202020204" pitchFamily="34" charset="0"/>
        <a:buChar char="•"/>
        <a:defRPr sz="2000" kern="1200">
          <a:solidFill>
            <a:schemeClr val="tx1"/>
          </a:solidFill>
          <a:latin typeface="Lucida Sans" panose="020B0602030504020204" pitchFamily="34" charset="0"/>
          <a:ea typeface="Tahoma" panose="020B0604030504040204" pitchFamily="34" charset="0"/>
          <a:cs typeface="Tahoma" panose="020B0604030504040204" pitchFamily="34" charset="0"/>
        </a:defRPr>
      </a:lvl2pPr>
      <a:lvl3pPr marL="1031875" indent="-179388" algn="l" defTabSz="914400" rtl="0" eaLnBrk="1" latinLnBrk="0" hangingPunct="1">
        <a:lnSpc>
          <a:spcPct val="119000"/>
        </a:lnSpc>
        <a:spcBef>
          <a:spcPts val="0"/>
        </a:spcBef>
        <a:spcAft>
          <a:spcPts val="200"/>
        </a:spcAft>
        <a:buFont typeface="Arial" panose="020B0604020202020204" pitchFamily="34" charset="0"/>
        <a:buChar char="•"/>
        <a:defRPr sz="1800" kern="1200">
          <a:solidFill>
            <a:schemeClr val="tx1"/>
          </a:solidFill>
          <a:latin typeface="Lucida Sans" panose="020B0602030504020204" pitchFamily="34" charset="0"/>
          <a:ea typeface="Tahoma" panose="020B0604030504040204" pitchFamily="34" charset="0"/>
          <a:cs typeface="Tahoma" panose="020B0604030504040204" pitchFamily="34" charset="0"/>
        </a:defRPr>
      </a:lvl3pPr>
      <a:lvl4pPr marL="1484313" indent="-169863" algn="l" defTabSz="914400" rtl="0" eaLnBrk="1" latinLnBrk="0" hangingPunct="1">
        <a:lnSpc>
          <a:spcPct val="119000"/>
        </a:lnSpc>
        <a:spcBef>
          <a:spcPts val="0"/>
        </a:spcBef>
        <a:spcAft>
          <a:spcPts val="200"/>
        </a:spcAft>
        <a:buFont typeface="Arial" panose="020B0604020202020204" pitchFamily="34" charset="0"/>
        <a:buChar char="•"/>
        <a:defRPr sz="1600" kern="1200">
          <a:solidFill>
            <a:schemeClr val="tx1"/>
          </a:solidFill>
          <a:latin typeface="Lucida Sans" panose="020B0602030504020204" pitchFamily="34" charset="0"/>
          <a:ea typeface="Tahoma" panose="020B0604030504040204" pitchFamily="34" charset="0"/>
          <a:cs typeface="Tahoma" panose="020B0604030504040204" pitchFamily="34" charset="0"/>
        </a:defRPr>
      </a:lvl4pPr>
      <a:lvl5pPr marL="1946275" indent="-166688" algn="l" defTabSz="914400" rtl="0" eaLnBrk="1" latinLnBrk="0" hangingPunct="1">
        <a:lnSpc>
          <a:spcPct val="119000"/>
        </a:lnSpc>
        <a:spcBef>
          <a:spcPts val="0"/>
        </a:spcBef>
        <a:spcAft>
          <a:spcPts val="200"/>
        </a:spcAft>
        <a:buFont typeface="Arial" panose="020B0604020202020204" pitchFamily="34" charset="0"/>
        <a:buChar char="•"/>
        <a:defRPr sz="1600" kern="1200">
          <a:solidFill>
            <a:schemeClr val="tx1"/>
          </a:solidFill>
          <a:latin typeface="Lucida Sans" panose="020B0602030504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 userDrawn="1">
          <p15:clr>
            <a:srgbClr val="F26B43"/>
          </p15:clr>
        </p15:guide>
        <p15:guide id="2" pos="144" userDrawn="1">
          <p15:clr>
            <a:srgbClr val="F26B43"/>
          </p15:clr>
        </p15:guide>
        <p15:guide id="3" pos="7152" userDrawn="1">
          <p15:clr>
            <a:srgbClr val="F26B43"/>
          </p15:clr>
        </p15:guide>
        <p15:guide id="4" orient="horz" pos="4008" userDrawn="1">
          <p15:clr>
            <a:srgbClr val="F26B43"/>
          </p15:clr>
        </p15:guide>
        <p15:guide id="5" orient="horz" pos="72" userDrawn="1">
          <p15:clr>
            <a:srgbClr val="F26B43"/>
          </p15:clr>
        </p15:guide>
        <p15:guide id="6" orient="horz" pos="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5A476-D652-4122-99F6-3F7BAFB836C5}"/>
              </a:ext>
            </a:extLst>
          </p:cNvPr>
          <p:cNvSpPr>
            <a:spLocks noGrp="1"/>
          </p:cNvSpPr>
          <p:nvPr>
            <p:ph type="body" idx="1"/>
          </p:nvPr>
        </p:nvSpPr>
        <p:spPr>
          <a:xfrm>
            <a:off x="228358" y="980051"/>
            <a:ext cx="11125441" cy="4909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4828-0AB2-459B-ADDD-388049E21540}"/>
              </a:ext>
            </a:extLst>
          </p:cNvPr>
          <p:cNvSpPr>
            <a:spLocks noGrp="1"/>
          </p:cNvSpPr>
          <p:nvPr>
            <p:ph type="dt" sz="half" idx="2"/>
          </p:nvPr>
        </p:nvSpPr>
        <p:spPr>
          <a:xfrm>
            <a:off x="8900652" y="6356349"/>
            <a:ext cx="1206909" cy="365125"/>
          </a:xfrm>
          <a:prstGeom prst="rect">
            <a:avLst/>
          </a:prstGeom>
        </p:spPr>
        <p:txBody>
          <a:bodyPr vert="horz" lIns="91440" tIns="45720" rIns="91440" bIns="45720" rtlCol="0" anchor="ctr"/>
          <a:lstStyle>
            <a:lvl1pPr algn="r">
              <a:defRPr sz="1000">
                <a:solidFill>
                  <a:schemeClr val="tx1"/>
                </a:solidFill>
                <a:latin typeface="Lucida Sans" panose="020B0602030504020204" pitchFamily="34" charset="0"/>
                <a:ea typeface="Tahoma" panose="020B0604030504040204" pitchFamily="34" charset="0"/>
                <a:cs typeface="Tahoma" panose="020B0604030504040204" pitchFamily="34" charset="0"/>
              </a:defRPr>
            </a:lvl1pPr>
          </a:lstStyle>
          <a:p>
            <a:fld id="{BC39DE26-4946-4BD7-BEE8-6443F7BC5C0C}" type="datetime1">
              <a:rPr lang="en-US" smtClean="0"/>
              <a:pPr/>
              <a:t>1/8/2025</a:t>
            </a:fld>
            <a:endParaRPr lang="en-US"/>
          </a:p>
        </p:txBody>
      </p:sp>
      <p:sp>
        <p:nvSpPr>
          <p:cNvPr id="5" name="Footer Placeholder 4">
            <a:extLst>
              <a:ext uri="{FF2B5EF4-FFF2-40B4-BE49-F238E27FC236}">
                <a16:creationId xmlns:a16="http://schemas.microsoft.com/office/drawing/2014/main" id="{6173428D-05E0-452A-8118-0642305ABF9A}"/>
              </a:ext>
            </a:extLst>
          </p:cNvPr>
          <p:cNvSpPr>
            <a:spLocks noGrp="1"/>
          </p:cNvSpPr>
          <p:nvPr>
            <p:ph type="ftr" sz="quarter" idx="3"/>
          </p:nvPr>
        </p:nvSpPr>
        <p:spPr>
          <a:xfrm>
            <a:off x="2546555" y="6356351"/>
            <a:ext cx="6095999" cy="365123"/>
          </a:xfrm>
          <a:prstGeom prst="rect">
            <a:avLst/>
          </a:prstGeom>
        </p:spPr>
        <p:txBody>
          <a:bodyPr vert="horz" lIns="91440" tIns="45720" rIns="91440" bIns="45720" rtlCol="0" anchor="ctr"/>
          <a:lstStyle>
            <a:lvl1pPr algn="l">
              <a:defRPr sz="1000">
                <a:solidFill>
                  <a:schemeClr val="tx1"/>
                </a:solidFill>
                <a:latin typeface="Lucida Sans" panose="020B060203050402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28EB9BF8-8191-41F2-9AB3-A7A29F321EF7}"/>
              </a:ext>
            </a:extLst>
          </p:cNvPr>
          <p:cNvSpPr>
            <a:spLocks noGrp="1"/>
          </p:cNvSpPr>
          <p:nvPr>
            <p:ph type="sldNum" sz="quarter" idx="4"/>
          </p:nvPr>
        </p:nvSpPr>
        <p:spPr>
          <a:xfrm>
            <a:off x="10697496" y="6356350"/>
            <a:ext cx="656303" cy="365125"/>
          </a:xfrm>
          <a:prstGeom prst="rect">
            <a:avLst/>
          </a:prstGeom>
        </p:spPr>
        <p:txBody>
          <a:bodyPr vert="horz" lIns="91440" tIns="45720" rIns="91440" bIns="45720" rtlCol="0" anchor="ctr"/>
          <a:lstStyle>
            <a:lvl1pPr algn="r">
              <a:defRPr sz="1000">
                <a:solidFill>
                  <a:schemeClr val="tx1"/>
                </a:solidFill>
                <a:latin typeface="Lucida Sans" panose="020B0602030504020204" pitchFamily="34" charset="0"/>
                <a:ea typeface="Tahoma" panose="020B0604030504040204" pitchFamily="34" charset="0"/>
                <a:cs typeface="Tahoma" panose="020B0604030504040204" pitchFamily="34" charset="0"/>
              </a:defRPr>
            </a:lvl1pPr>
          </a:lstStyle>
          <a:p>
            <a:fld id="{046ED92C-19EC-4894-A451-DBF4F06AE3FB}" type="slidenum">
              <a:rPr lang="en-US" smtClean="0"/>
              <a:pPr/>
              <a:t>‹#›</a:t>
            </a:fld>
            <a:endParaRPr lang="en-US"/>
          </a:p>
        </p:txBody>
      </p:sp>
      <p:sp>
        <p:nvSpPr>
          <p:cNvPr id="8" name="Flowchart: Manual Input 7">
            <a:extLst>
              <a:ext uri="{FF2B5EF4-FFF2-40B4-BE49-F238E27FC236}">
                <a16:creationId xmlns:a16="http://schemas.microsoft.com/office/drawing/2014/main" id="{6575400D-C9F6-45D2-8BFF-B4F3F78EE900}"/>
              </a:ext>
            </a:extLst>
          </p:cNvPr>
          <p:cNvSpPr/>
          <p:nvPr userDrawn="1"/>
        </p:nvSpPr>
        <p:spPr>
          <a:xfrm rot="16200000" flipH="1">
            <a:off x="10054062" y="-1772809"/>
            <a:ext cx="363351" cy="3912524"/>
          </a:xfrm>
          <a:prstGeom prst="flowChartManualInpu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E2E3A100-D09C-448B-8BBC-257AAB7C01E4}"/>
              </a:ext>
            </a:extLst>
          </p:cNvPr>
          <p:cNvSpPr>
            <a:spLocks noGrp="1"/>
          </p:cNvSpPr>
          <p:nvPr>
            <p:ph type="title"/>
          </p:nvPr>
        </p:nvSpPr>
        <p:spPr>
          <a:xfrm>
            <a:off x="228359" y="136523"/>
            <a:ext cx="6669398" cy="54451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2875007702"/>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defTabSz="914400" rtl="0" eaLnBrk="1" latinLnBrk="0" hangingPunct="1">
        <a:lnSpc>
          <a:spcPct val="90000"/>
        </a:lnSpc>
        <a:spcBef>
          <a:spcPct val="0"/>
        </a:spcBef>
        <a:buNone/>
        <a:defRPr sz="2700" b="1" kern="1200">
          <a:solidFill>
            <a:schemeClr val="accent1"/>
          </a:solidFill>
          <a:latin typeface="Lucida Sans" panose="020B060203050402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19000"/>
        </a:lnSpc>
        <a:spcBef>
          <a:spcPts val="0"/>
        </a:spcBef>
        <a:spcAft>
          <a:spcPts val="200"/>
        </a:spcAft>
        <a:buFont typeface="Arial" panose="020B0604020202020204" pitchFamily="34" charset="0"/>
        <a:buNone/>
        <a:defRPr sz="2200" kern="1200">
          <a:solidFill>
            <a:schemeClr val="tx1"/>
          </a:solidFill>
          <a:latin typeface="Lucida Sans" panose="020B0602030504020204" pitchFamily="34" charset="0"/>
          <a:ea typeface="Tahoma" panose="020B0604030504040204" pitchFamily="34" charset="0"/>
          <a:cs typeface="Tahoma" panose="020B0604030504040204" pitchFamily="34" charset="0"/>
        </a:defRPr>
      </a:lvl1pPr>
      <a:lvl2pPr marL="569913" indent="-169863" algn="l" defTabSz="914400" rtl="0" eaLnBrk="1" latinLnBrk="0" hangingPunct="1">
        <a:lnSpc>
          <a:spcPct val="119000"/>
        </a:lnSpc>
        <a:spcBef>
          <a:spcPts val="0"/>
        </a:spcBef>
        <a:spcAft>
          <a:spcPts val="200"/>
        </a:spcAft>
        <a:buFont typeface="Arial" panose="020B0604020202020204" pitchFamily="34" charset="0"/>
        <a:buChar char="•"/>
        <a:defRPr sz="2000" kern="1200">
          <a:solidFill>
            <a:schemeClr val="tx1"/>
          </a:solidFill>
          <a:latin typeface="Lucida Sans" panose="020B0602030504020204" pitchFamily="34" charset="0"/>
          <a:ea typeface="Tahoma" panose="020B0604030504040204" pitchFamily="34" charset="0"/>
          <a:cs typeface="Tahoma" panose="020B0604030504040204" pitchFamily="34" charset="0"/>
        </a:defRPr>
      </a:lvl2pPr>
      <a:lvl3pPr marL="1031875" indent="-179388" algn="l" defTabSz="914400" rtl="0" eaLnBrk="1" latinLnBrk="0" hangingPunct="1">
        <a:lnSpc>
          <a:spcPct val="119000"/>
        </a:lnSpc>
        <a:spcBef>
          <a:spcPts val="0"/>
        </a:spcBef>
        <a:spcAft>
          <a:spcPts val="200"/>
        </a:spcAft>
        <a:buFont typeface="Arial" panose="020B0604020202020204" pitchFamily="34" charset="0"/>
        <a:buChar char="•"/>
        <a:defRPr sz="1800" kern="1200">
          <a:solidFill>
            <a:schemeClr val="tx1"/>
          </a:solidFill>
          <a:latin typeface="Lucida Sans" panose="020B0602030504020204" pitchFamily="34" charset="0"/>
          <a:ea typeface="Tahoma" panose="020B0604030504040204" pitchFamily="34" charset="0"/>
          <a:cs typeface="Tahoma" panose="020B0604030504040204" pitchFamily="34" charset="0"/>
        </a:defRPr>
      </a:lvl3pPr>
      <a:lvl4pPr marL="1484313" indent="-169863" algn="l" defTabSz="914400" rtl="0" eaLnBrk="1" latinLnBrk="0" hangingPunct="1">
        <a:lnSpc>
          <a:spcPct val="119000"/>
        </a:lnSpc>
        <a:spcBef>
          <a:spcPts val="0"/>
        </a:spcBef>
        <a:spcAft>
          <a:spcPts val="200"/>
        </a:spcAft>
        <a:buFont typeface="Arial" panose="020B0604020202020204" pitchFamily="34" charset="0"/>
        <a:buChar char="•"/>
        <a:defRPr sz="1600" kern="1200">
          <a:solidFill>
            <a:schemeClr val="tx1"/>
          </a:solidFill>
          <a:latin typeface="Lucida Sans" panose="020B0602030504020204" pitchFamily="34" charset="0"/>
          <a:ea typeface="Tahoma" panose="020B0604030504040204" pitchFamily="34" charset="0"/>
          <a:cs typeface="Tahoma" panose="020B0604030504040204" pitchFamily="34" charset="0"/>
        </a:defRPr>
      </a:lvl4pPr>
      <a:lvl5pPr marL="1946275" indent="-166688" algn="l" defTabSz="914400" rtl="0" eaLnBrk="1" latinLnBrk="0" hangingPunct="1">
        <a:lnSpc>
          <a:spcPct val="119000"/>
        </a:lnSpc>
        <a:spcBef>
          <a:spcPts val="0"/>
        </a:spcBef>
        <a:spcAft>
          <a:spcPts val="200"/>
        </a:spcAft>
        <a:buFont typeface="Arial" panose="020B0604020202020204" pitchFamily="34" charset="0"/>
        <a:buChar char="•"/>
        <a:defRPr sz="1600" kern="1200">
          <a:solidFill>
            <a:schemeClr val="tx1"/>
          </a:solidFill>
          <a:latin typeface="Lucida Sans" panose="020B0602030504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 userDrawn="1">
          <p15:clr>
            <a:srgbClr val="F26B43"/>
          </p15:clr>
        </p15:guide>
        <p15:guide id="2" pos="144" userDrawn="1">
          <p15:clr>
            <a:srgbClr val="F26B43"/>
          </p15:clr>
        </p15:guide>
        <p15:guide id="3" pos="7152" userDrawn="1">
          <p15:clr>
            <a:srgbClr val="F26B43"/>
          </p15:clr>
        </p15:guide>
        <p15:guide id="4" orient="horz" pos="4008" userDrawn="1">
          <p15:clr>
            <a:srgbClr val="F26B43"/>
          </p15:clr>
        </p15:guide>
        <p15:guide id="5" orient="horz" pos="72" userDrawn="1">
          <p15:clr>
            <a:srgbClr val="F26B43"/>
          </p15:clr>
        </p15:guide>
        <p15:guide id="6"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ny.gov/health_care/medicaid/redesign/sdh/scn/index.ht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0E_4D4B40AE.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ealth.ny.gov/health_care/medicaid/redesign/sdh/scn/docs/overview.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ny.gov/health_care/medicaid/redesign/sdh/scn/docs/overview.pdf"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9195A-147B-FF17-A122-1CBDB7CF828A}"/>
              </a:ext>
            </a:extLst>
          </p:cNvPr>
          <p:cNvSpPr>
            <a:spLocks noGrp="1"/>
          </p:cNvSpPr>
          <p:nvPr>
            <p:ph type="body" sz="quarter" idx="11"/>
          </p:nvPr>
        </p:nvSpPr>
        <p:spPr>
          <a:xfrm>
            <a:off x="237565" y="2801073"/>
            <a:ext cx="5995219" cy="1250857"/>
          </a:xfrm>
        </p:spPr>
        <p:txBody>
          <a:bodyPr>
            <a:normAutofit fontScale="77500" lnSpcReduction="20000"/>
          </a:bodyPr>
          <a:lstStyle/>
          <a:p>
            <a:r>
              <a:rPr lang="en-US">
                <a:latin typeface="Lucida Sans"/>
                <a:ea typeface="Tahoma"/>
                <a:cs typeface="Tahoma"/>
              </a:rPr>
              <a:t>HRSN Service Delivery in the Social Care Network</a:t>
            </a:r>
            <a:endParaRPr lang="en-US"/>
          </a:p>
        </p:txBody>
      </p:sp>
      <p:sp>
        <p:nvSpPr>
          <p:cNvPr id="3" name="TextBox 2">
            <a:extLst>
              <a:ext uri="{FF2B5EF4-FFF2-40B4-BE49-F238E27FC236}">
                <a16:creationId xmlns:a16="http://schemas.microsoft.com/office/drawing/2014/main" id="{78E9A23F-0A7A-95DA-6A7C-1EFD07334F82}"/>
              </a:ext>
            </a:extLst>
          </p:cNvPr>
          <p:cNvSpPr txBox="1"/>
          <p:nvPr/>
        </p:nvSpPr>
        <p:spPr>
          <a:xfrm>
            <a:off x="40105" y="5263816"/>
            <a:ext cx="1574131" cy="270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Tahoma"/>
                <a:cs typeface="Tahoma"/>
              </a:rPr>
              <a:t>Updated 1/6/25</a:t>
            </a:r>
            <a:endParaRPr lang="en-US"/>
          </a:p>
        </p:txBody>
      </p:sp>
    </p:spTree>
    <p:extLst>
      <p:ext uri="{BB962C8B-B14F-4D97-AF65-F5344CB8AC3E}">
        <p14:creationId xmlns:p14="http://schemas.microsoft.com/office/powerpoint/2010/main" val="268757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6B9F-A531-5661-BEB6-DF431454A887}"/>
              </a:ext>
            </a:extLst>
          </p:cNvPr>
          <p:cNvSpPr>
            <a:spLocks noGrp="1"/>
          </p:cNvSpPr>
          <p:nvPr>
            <p:ph type="title"/>
          </p:nvPr>
        </p:nvSpPr>
        <p:spPr>
          <a:xfrm>
            <a:off x="276587" y="290852"/>
            <a:ext cx="11499933" cy="816655"/>
          </a:xfrm>
        </p:spPr>
        <p:txBody>
          <a:bodyPr>
            <a:noAutofit/>
          </a:bodyPr>
          <a:lstStyle/>
          <a:p>
            <a:r>
              <a:rPr lang="en-US">
                <a:solidFill>
                  <a:srgbClr val="00A892"/>
                </a:solidFill>
                <a:latin typeface="Lucida Sans"/>
                <a:ea typeface="Tahoma"/>
                <a:cs typeface="Tahoma"/>
              </a:rPr>
              <a:t>Considerations for the Enhanced HRSN Services Referral Process</a:t>
            </a:r>
            <a:endParaRPr lang="en-US">
              <a:ea typeface="Tahoma"/>
              <a:cs typeface="Tahoma"/>
            </a:endParaRPr>
          </a:p>
        </p:txBody>
      </p:sp>
      <p:sp>
        <p:nvSpPr>
          <p:cNvPr id="3" name="Content Placeholder 2">
            <a:extLst>
              <a:ext uri="{FF2B5EF4-FFF2-40B4-BE49-F238E27FC236}">
                <a16:creationId xmlns:a16="http://schemas.microsoft.com/office/drawing/2014/main" id="{4BD3C2A2-02D1-2094-E32A-6AD05F7FAAE5}"/>
              </a:ext>
            </a:extLst>
          </p:cNvPr>
          <p:cNvSpPr>
            <a:spLocks noGrp="1"/>
          </p:cNvSpPr>
          <p:nvPr>
            <p:ph idx="1"/>
          </p:nvPr>
        </p:nvSpPr>
        <p:spPr>
          <a:xfrm>
            <a:off x="732622" y="1112121"/>
            <a:ext cx="11192677" cy="4867049"/>
          </a:xfrm>
        </p:spPr>
        <p:txBody>
          <a:bodyPr vert="horz" lIns="91440" tIns="45720" rIns="91440" bIns="45720" rtlCol="0" anchor="t">
            <a:normAutofit/>
          </a:bodyPr>
          <a:lstStyle/>
          <a:p>
            <a:pPr marL="342900" indent="-342900">
              <a:buFont typeface="Wingdings" panose="020B0604020202020204" pitchFamily="34" charset="0"/>
              <a:buChar char="ü"/>
            </a:pPr>
            <a:r>
              <a:rPr lang="en-US">
                <a:latin typeface="Lucida Sans"/>
                <a:ea typeface="Tahoma"/>
                <a:cs typeface="Tahoma"/>
              </a:rPr>
              <a:t>Each referral will be associated with a specific Enhanced HRSN Service (i.e., Members who are eligible for multiple Enhanced HRSN Services will have a separate referral for each Service)</a:t>
            </a:r>
            <a:endParaRPr lang="en-US"/>
          </a:p>
          <a:p>
            <a:endParaRPr lang="en-US">
              <a:latin typeface="Lucida Sans"/>
              <a:ea typeface="Tahoma"/>
              <a:cs typeface="Tahoma"/>
            </a:endParaRPr>
          </a:p>
          <a:p>
            <a:r>
              <a:rPr lang="en-US">
                <a:latin typeface="Lucida Sans"/>
                <a:ea typeface="Tahoma"/>
                <a:cs typeface="Tahoma"/>
              </a:rPr>
              <a:t>If a Member does not respond to outreach from the contracted HRSN service provider, the contracted HRSN service provider is required to:</a:t>
            </a:r>
          </a:p>
          <a:p>
            <a:pPr marL="342900" indent="-342900">
              <a:buFont typeface="Wingdings" panose="020B0604020202020204" pitchFamily="34" charset="0"/>
              <a:buChar char="ü"/>
            </a:pPr>
            <a:r>
              <a:rPr lang="en-US">
                <a:latin typeface="Lucida Sans"/>
                <a:ea typeface="Tahoma"/>
                <a:cs typeface="Tahoma"/>
              </a:rPr>
              <a:t>Make at least three outreach attempts within five business days</a:t>
            </a:r>
          </a:p>
          <a:p>
            <a:pPr marL="342900" indent="-342900">
              <a:buFont typeface="Wingdings" panose="020B0604020202020204" pitchFamily="34" charset="0"/>
              <a:buChar char="ü"/>
            </a:pPr>
            <a:r>
              <a:rPr lang="en-US">
                <a:latin typeface="Lucida Sans"/>
                <a:ea typeface="Tahoma"/>
                <a:cs typeface="Tahoma"/>
              </a:rPr>
              <a:t>Conduct outreach across multiple modalities (e.g., phone call, text, e-mail)</a:t>
            </a:r>
          </a:p>
          <a:p>
            <a:pPr marL="342900" indent="-342900">
              <a:buFont typeface="Wingdings" panose="020B0604020202020204" pitchFamily="34" charset="0"/>
              <a:buChar char="ü"/>
            </a:pPr>
            <a:r>
              <a:rPr lang="en-US">
                <a:latin typeface="Lucida Sans"/>
                <a:ea typeface="Tahoma"/>
                <a:cs typeface="Tahoma"/>
              </a:rPr>
              <a:t>Document each attempted outreach</a:t>
            </a:r>
          </a:p>
        </p:txBody>
      </p:sp>
      <p:sp>
        <p:nvSpPr>
          <p:cNvPr id="4" name="Footer Placeholder 3">
            <a:extLst>
              <a:ext uri="{FF2B5EF4-FFF2-40B4-BE49-F238E27FC236}">
                <a16:creationId xmlns:a16="http://schemas.microsoft.com/office/drawing/2014/main" id="{94453DB5-C97E-E543-600D-9C4510A7B6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73A836-D306-3741-5798-71713B199FB7}"/>
              </a:ext>
            </a:extLst>
          </p:cNvPr>
          <p:cNvSpPr>
            <a:spLocks noGrp="1"/>
          </p:cNvSpPr>
          <p:nvPr>
            <p:ph type="sldNum" sz="quarter" idx="12"/>
          </p:nvPr>
        </p:nvSpPr>
        <p:spPr/>
        <p:txBody>
          <a:bodyPr/>
          <a:lstStyle/>
          <a:p>
            <a:fld id="{046ED92C-19EC-4894-A451-DBF4F06AE3FB}" type="slidenum">
              <a:rPr lang="en-US" smtClean="0"/>
              <a:t>10</a:t>
            </a:fld>
            <a:endParaRPr lang="en-US"/>
          </a:p>
        </p:txBody>
      </p:sp>
    </p:spTree>
    <p:extLst>
      <p:ext uri="{BB962C8B-B14F-4D97-AF65-F5344CB8AC3E}">
        <p14:creationId xmlns:p14="http://schemas.microsoft.com/office/powerpoint/2010/main" val="53682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0551-ACC9-FB2B-0922-4ECD53E7E758}"/>
              </a:ext>
            </a:extLst>
          </p:cNvPr>
          <p:cNvSpPr>
            <a:spLocks noGrp="1"/>
          </p:cNvSpPr>
          <p:nvPr>
            <p:ph type="title"/>
          </p:nvPr>
        </p:nvSpPr>
        <p:spPr>
          <a:xfrm>
            <a:off x="228359" y="136523"/>
            <a:ext cx="8900969" cy="476478"/>
          </a:xfrm>
        </p:spPr>
        <p:txBody>
          <a:bodyPr>
            <a:normAutofit/>
          </a:bodyPr>
          <a:lstStyle/>
          <a:p>
            <a:r>
              <a:rPr lang="en-US">
                <a:latin typeface="Lucida Sans"/>
                <a:ea typeface="Tahoma"/>
                <a:cs typeface="Tahoma"/>
              </a:rPr>
              <a:t>Service Delivery Completion: Referral closure</a:t>
            </a:r>
            <a:endParaRPr lang="en-US">
              <a:ea typeface="Tahoma"/>
              <a:cs typeface="Tahoma"/>
            </a:endParaRPr>
          </a:p>
        </p:txBody>
      </p:sp>
      <p:pic>
        <p:nvPicPr>
          <p:cNvPr id="6" name="Content Placeholder 5" descr="A screenshot of a white and black document&#10;&#10;Description automatically generated">
            <a:extLst>
              <a:ext uri="{FF2B5EF4-FFF2-40B4-BE49-F238E27FC236}">
                <a16:creationId xmlns:a16="http://schemas.microsoft.com/office/drawing/2014/main" id="{80A82C6B-A4E0-6AC4-E251-84633083FCC6}"/>
              </a:ext>
            </a:extLst>
          </p:cNvPr>
          <p:cNvPicPr>
            <a:picLocks noGrp="1" noChangeAspect="1"/>
          </p:cNvPicPr>
          <p:nvPr>
            <p:ph idx="1"/>
          </p:nvPr>
        </p:nvPicPr>
        <p:blipFill>
          <a:blip r:embed="rId2"/>
          <a:stretch>
            <a:fillRect/>
          </a:stretch>
        </p:blipFill>
        <p:spPr>
          <a:xfrm>
            <a:off x="830875" y="1036082"/>
            <a:ext cx="10533529" cy="477499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A3519E6-0C71-A453-EED0-46E0F3C564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9A4C2-68C5-729E-6CB6-FFD9A53C2198}"/>
              </a:ext>
            </a:extLst>
          </p:cNvPr>
          <p:cNvSpPr>
            <a:spLocks noGrp="1"/>
          </p:cNvSpPr>
          <p:nvPr>
            <p:ph type="sldNum" sz="quarter" idx="12"/>
          </p:nvPr>
        </p:nvSpPr>
        <p:spPr/>
        <p:txBody>
          <a:bodyPr/>
          <a:lstStyle/>
          <a:p>
            <a:fld id="{046ED92C-19EC-4894-A451-DBF4F06AE3FB}" type="slidenum">
              <a:rPr lang="en-US" smtClean="0"/>
              <a:t>11</a:t>
            </a:fld>
            <a:endParaRPr lang="en-US"/>
          </a:p>
        </p:txBody>
      </p:sp>
    </p:spTree>
    <p:extLst>
      <p:ext uri="{BB962C8B-B14F-4D97-AF65-F5344CB8AC3E}">
        <p14:creationId xmlns:p14="http://schemas.microsoft.com/office/powerpoint/2010/main" val="169389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2B0B-7A73-DFDA-D4FD-2F7724534AF3}"/>
              </a:ext>
            </a:extLst>
          </p:cNvPr>
          <p:cNvSpPr>
            <a:spLocks noGrp="1"/>
          </p:cNvSpPr>
          <p:nvPr>
            <p:ph type="title"/>
          </p:nvPr>
        </p:nvSpPr>
        <p:spPr>
          <a:xfrm>
            <a:off x="228359" y="-7251"/>
            <a:ext cx="6669398" cy="544513"/>
          </a:xfrm>
        </p:spPr>
        <p:txBody>
          <a:bodyPr/>
          <a:lstStyle/>
          <a:p>
            <a:r>
              <a:rPr lang="en-US">
                <a:latin typeface="Lucida Sans"/>
                <a:ea typeface="Tahoma"/>
                <a:cs typeface="Tahoma"/>
              </a:rPr>
              <a:t>Process Flow for Referrals</a:t>
            </a:r>
            <a:endParaRPr lang="en-US">
              <a:solidFill>
                <a:srgbClr val="FF0000"/>
              </a:solidFill>
            </a:endParaRPr>
          </a:p>
        </p:txBody>
      </p:sp>
      <p:sp>
        <p:nvSpPr>
          <p:cNvPr id="4" name="Footer Placeholder 3">
            <a:extLst>
              <a:ext uri="{FF2B5EF4-FFF2-40B4-BE49-F238E27FC236}">
                <a16:creationId xmlns:a16="http://schemas.microsoft.com/office/drawing/2014/main" id="{51089454-6AB6-0CEA-2624-413B8A582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DBA859-8282-A7BB-EC7E-3A9EC9747A06}"/>
              </a:ext>
            </a:extLst>
          </p:cNvPr>
          <p:cNvSpPr>
            <a:spLocks noGrp="1"/>
          </p:cNvSpPr>
          <p:nvPr>
            <p:ph type="sldNum" sz="quarter" idx="12"/>
          </p:nvPr>
        </p:nvSpPr>
        <p:spPr/>
        <p:txBody>
          <a:bodyPr/>
          <a:lstStyle/>
          <a:p>
            <a:fld id="{046ED92C-19EC-4894-A451-DBF4F06AE3FB}" type="slidenum">
              <a:rPr lang="en-US" smtClean="0"/>
              <a:t>12</a:t>
            </a:fld>
            <a:endParaRPr lang="en-US"/>
          </a:p>
        </p:txBody>
      </p:sp>
      <p:pic>
        <p:nvPicPr>
          <p:cNvPr id="8" name="Content Placeholder 7" descr="A diagram of a flowchart&#10;&#10;Description automatically generated">
            <a:extLst>
              <a:ext uri="{FF2B5EF4-FFF2-40B4-BE49-F238E27FC236}">
                <a16:creationId xmlns:a16="http://schemas.microsoft.com/office/drawing/2014/main" id="{376C861C-82C5-9328-17B1-F4CAC1290D3E}"/>
              </a:ext>
            </a:extLst>
          </p:cNvPr>
          <p:cNvPicPr>
            <a:picLocks noGrp="1" noChangeAspect="1"/>
          </p:cNvPicPr>
          <p:nvPr>
            <p:ph idx="1"/>
          </p:nvPr>
        </p:nvPicPr>
        <p:blipFill>
          <a:blip r:embed="rId2"/>
          <a:srcRect t="24272" r="-331" b="265"/>
          <a:stretch/>
        </p:blipFill>
        <p:spPr>
          <a:xfrm>
            <a:off x="1035627" y="586694"/>
            <a:ext cx="9993281" cy="5614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890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B494-F4FA-269D-C3A9-09583BA4AA5B}"/>
              </a:ext>
            </a:extLst>
          </p:cNvPr>
          <p:cNvSpPr>
            <a:spLocks noGrp="1"/>
          </p:cNvSpPr>
          <p:nvPr>
            <p:ph type="title"/>
          </p:nvPr>
        </p:nvSpPr>
        <p:spPr>
          <a:xfrm>
            <a:off x="228359" y="136523"/>
            <a:ext cx="9647050" cy="688286"/>
          </a:xfrm>
        </p:spPr>
        <p:txBody>
          <a:bodyPr>
            <a:normAutofit/>
          </a:bodyPr>
          <a:lstStyle/>
          <a:p>
            <a:r>
              <a:rPr lang="en-US">
                <a:latin typeface="Lucida Sans"/>
                <a:ea typeface="Tahoma"/>
                <a:cs typeface="Tahoma"/>
              </a:rPr>
              <a:t>HRSN Provider Learns of Additional Needs</a:t>
            </a:r>
            <a:endParaRPr lang="en-US">
              <a:solidFill>
                <a:srgbClr val="FF0000"/>
              </a:solidFill>
            </a:endParaRPr>
          </a:p>
        </p:txBody>
      </p:sp>
      <p:sp>
        <p:nvSpPr>
          <p:cNvPr id="3" name="Content Placeholder 2">
            <a:extLst>
              <a:ext uri="{FF2B5EF4-FFF2-40B4-BE49-F238E27FC236}">
                <a16:creationId xmlns:a16="http://schemas.microsoft.com/office/drawing/2014/main" id="{64529020-52A3-DEED-AAE7-621F87F30DAE}"/>
              </a:ext>
            </a:extLst>
          </p:cNvPr>
          <p:cNvSpPr>
            <a:spLocks noGrp="1"/>
          </p:cNvSpPr>
          <p:nvPr>
            <p:ph idx="1"/>
          </p:nvPr>
        </p:nvSpPr>
        <p:spPr>
          <a:xfrm>
            <a:off x="519710" y="968845"/>
            <a:ext cx="11145316" cy="4909472"/>
          </a:xfrm>
        </p:spPr>
        <p:txBody>
          <a:bodyPr vert="horz" lIns="91440" tIns="45720" rIns="91440" bIns="45720" rtlCol="0" anchor="t">
            <a:normAutofit/>
          </a:bodyPr>
          <a:lstStyle/>
          <a:p>
            <a:r>
              <a:rPr lang="en-US">
                <a:latin typeface="Lucida Sans"/>
                <a:ea typeface="Tahoma"/>
                <a:cs typeface="Tahoma"/>
              </a:rPr>
              <a:t>If the HRSN service provider learns of another unmet HRSN during service delivery that was not identified during the initial screening, </a:t>
            </a:r>
            <a:r>
              <a:rPr lang="en-US" b="1">
                <a:latin typeface="Lucida Sans"/>
                <a:ea typeface="Tahoma"/>
                <a:cs typeface="Tahoma"/>
              </a:rPr>
              <a:t>the HRSN service provider cannot directly submit an additional Referral for relevant services, so the Member will be directed to their Navigator.</a:t>
            </a:r>
            <a:endParaRPr lang="en-US">
              <a:latin typeface="Lucida Sans"/>
              <a:ea typeface="Tahoma"/>
              <a:cs typeface="Tahoma"/>
            </a:endParaRPr>
          </a:p>
          <a:p>
            <a:endParaRPr lang="en-US">
              <a:ea typeface="Tahoma"/>
              <a:cs typeface="Tahoma"/>
            </a:endParaRPr>
          </a:p>
          <a:p>
            <a:r>
              <a:rPr lang="en-US">
                <a:latin typeface="Lucida Sans"/>
                <a:ea typeface="Tahoma"/>
                <a:cs typeface="Tahoma"/>
              </a:rPr>
              <a:t>When a Member's needs change, they will need to be</a:t>
            </a:r>
            <a:r>
              <a:rPr lang="en-US" b="1">
                <a:latin typeface="Lucida Sans"/>
                <a:ea typeface="Tahoma"/>
                <a:cs typeface="Tahoma"/>
              </a:rPr>
              <a:t> re-screened so that their screening reflects their current needs and additional HRSN services can be provided if the Member is eligible.</a:t>
            </a:r>
            <a:r>
              <a:rPr lang="en-US">
                <a:latin typeface="Lucida Sans"/>
                <a:ea typeface="Tahoma"/>
                <a:cs typeface="Tahoma"/>
              </a:rPr>
              <a:t> The Screening tool in Unite Us will have the ability to map Screening answers to codes. LOINC codes will be mapped to reasonable ICD 10 CM and SNOMED codes following the assessment.</a:t>
            </a:r>
            <a:endParaRPr lang="en-US"/>
          </a:p>
        </p:txBody>
      </p:sp>
      <p:sp>
        <p:nvSpPr>
          <p:cNvPr id="4" name="Footer Placeholder 3">
            <a:extLst>
              <a:ext uri="{FF2B5EF4-FFF2-40B4-BE49-F238E27FC236}">
                <a16:creationId xmlns:a16="http://schemas.microsoft.com/office/drawing/2014/main" id="{CACCD1AA-C181-F552-3333-EED0589B9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F94D23-19FE-87AC-BC45-DD77F4471A68}"/>
              </a:ext>
            </a:extLst>
          </p:cNvPr>
          <p:cNvSpPr>
            <a:spLocks noGrp="1"/>
          </p:cNvSpPr>
          <p:nvPr>
            <p:ph type="sldNum" sz="quarter" idx="12"/>
          </p:nvPr>
        </p:nvSpPr>
        <p:spPr/>
        <p:txBody>
          <a:bodyPr/>
          <a:lstStyle/>
          <a:p>
            <a:fld id="{046ED92C-19EC-4894-A451-DBF4F06AE3FB}" type="slidenum">
              <a:rPr lang="en-US" smtClean="0"/>
              <a:t>13</a:t>
            </a:fld>
            <a:endParaRPr lang="en-US"/>
          </a:p>
        </p:txBody>
      </p:sp>
    </p:spTree>
    <p:extLst>
      <p:ext uri="{BB962C8B-B14F-4D97-AF65-F5344CB8AC3E}">
        <p14:creationId xmlns:p14="http://schemas.microsoft.com/office/powerpoint/2010/main" val="395001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CABC-BA0B-C3BA-CE41-951808BCAACB}"/>
              </a:ext>
            </a:extLst>
          </p:cNvPr>
          <p:cNvSpPr>
            <a:spLocks noGrp="1"/>
          </p:cNvSpPr>
          <p:nvPr>
            <p:ph type="title"/>
          </p:nvPr>
        </p:nvSpPr>
        <p:spPr>
          <a:xfrm>
            <a:off x="228359" y="136523"/>
            <a:ext cx="9581326" cy="544513"/>
          </a:xfrm>
        </p:spPr>
        <p:txBody>
          <a:bodyPr>
            <a:normAutofit fontScale="90000"/>
          </a:bodyPr>
          <a:lstStyle/>
          <a:p>
            <a:r>
              <a:rPr lang="en-US">
                <a:latin typeface="Lucida Sans"/>
                <a:ea typeface="Tahoma"/>
                <a:cs typeface="Tahoma"/>
              </a:rPr>
              <a:t>Major Life Events Process Flow for HRSN Service Providers</a:t>
            </a:r>
            <a:endParaRPr lang="en-US"/>
          </a:p>
        </p:txBody>
      </p:sp>
      <p:sp>
        <p:nvSpPr>
          <p:cNvPr id="4" name="Footer Placeholder 3">
            <a:extLst>
              <a:ext uri="{FF2B5EF4-FFF2-40B4-BE49-F238E27FC236}">
                <a16:creationId xmlns:a16="http://schemas.microsoft.com/office/drawing/2014/main" id="{E2C2AE18-4CEE-2CEC-5039-FF8CACB3E8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56523-F47C-18CF-08A7-A9EB7790B372}"/>
              </a:ext>
            </a:extLst>
          </p:cNvPr>
          <p:cNvSpPr>
            <a:spLocks noGrp="1"/>
          </p:cNvSpPr>
          <p:nvPr>
            <p:ph type="sldNum" sz="quarter" idx="12"/>
          </p:nvPr>
        </p:nvSpPr>
        <p:spPr/>
        <p:txBody>
          <a:bodyPr/>
          <a:lstStyle/>
          <a:p>
            <a:fld id="{046ED92C-19EC-4894-A451-DBF4F06AE3FB}" type="slidenum">
              <a:rPr lang="en-US" smtClean="0"/>
              <a:t>14</a:t>
            </a:fld>
            <a:endParaRPr lang="en-US"/>
          </a:p>
        </p:txBody>
      </p:sp>
      <p:sp>
        <p:nvSpPr>
          <p:cNvPr id="3" name="TextBox 2">
            <a:extLst>
              <a:ext uri="{FF2B5EF4-FFF2-40B4-BE49-F238E27FC236}">
                <a16:creationId xmlns:a16="http://schemas.microsoft.com/office/drawing/2014/main" id="{A896EB1B-54E6-B6F1-9108-E5270E3EE7F6}"/>
              </a:ext>
            </a:extLst>
          </p:cNvPr>
          <p:cNvSpPr txBox="1"/>
          <p:nvPr/>
        </p:nvSpPr>
        <p:spPr>
          <a:xfrm>
            <a:off x="463679" y="5229901"/>
            <a:ext cx="115394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a:latin typeface="Lucida Sans"/>
                <a:ea typeface="Tahoma"/>
                <a:cs typeface="Tahoma"/>
              </a:rPr>
              <a:t>Note</a:t>
            </a:r>
            <a:r>
              <a:rPr lang="en-US">
                <a:latin typeface="Lucida Sans"/>
                <a:ea typeface="Tahoma"/>
                <a:cs typeface="Tahoma"/>
              </a:rPr>
              <a:t>: If a Member discloses major life event during the latter part of the member journey the </a:t>
            </a:r>
            <a:r>
              <a:rPr lang="en-US" b="1">
                <a:latin typeface="Lucida Sans"/>
                <a:ea typeface="Tahoma"/>
                <a:cs typeface="Tahoma"/>
              </a:rPr>
              <a:t>Member will be referred back to their Navigator for Screening</a:t>
            </a:r>
            <a:r>
              <a:rPr lang="en-US">
                <a:latin typeface="Lucida Sans"/>
                <a:ea typeface="Tahoma"/>
                <a:cs typeface="Tahoma"/>
              </a:rPr>
              <a:t>. </a:t>
            </a:r>
          </a:p>
        </p:txBody>
      </p:sp>
      <p:pic>
        <p:nvPicPr>
          <p:cNvPr id="6" name="Picture 5" descr="A diagram of a member&#10;&#10;Description automatically generated">
            <a:extLst>
              <a:ext uri="{FF2B5EF4-FFF2-40B4-BE49-F238E27FC236}">
                <a16:creationId xmlns:a16="http://schemas.microsoft.com/office/drawing/2014/main" id="{11D38056-7B60-F4F7-2D18-3B5BD7F9B0D2}"/>
              </a:ext>
            </a:extLst>
          </p:cNvPr>
          <p:cNvPicPr>
            <a:picLocks noChangeAspect="1"/>
          </p:cNvPicPr>
          <p:nvPr/>
        </p:nvPicPr>
        <p:blipFill>
          <a:blip r:embed="rId3"/>
          <a:srcRect l="36218" r="19536" b="28139"/>
          <a:stretch/>
        </p:blipFill>
        <p:spPr>
          <a:xfrm>
            <a:off x="2872512" y="1025417"/>
            <a:ext cx="5563874" cy="3717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574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4A66-E5B0-CC41-58CC-009B1912F3D7}"/>
              </a:ext>
            </a:extLst>
          </p:cNvPr>
          <p:cNvSpPr>
            <a:spLocks noGrp="1"/>
          </p:cNvSpPr>
          <p:nvPr>
            <p:ph type="title"/>
          </p:nvPr>
        </p:nvSpPr>
        <p:spPr/>
        <p:txBody>
          <a:bodyPr>
            <a:normAutofit/>
          </a:bodyPr>
          <a:lstStyle/>
          <a:p>
            <a:r>
              <a:rPr lang="en-US">
                <a:latin typeface="Lucida Sans"/>
                <a:ea typeface="Tahoma"/>
                <a:cs typeface="Tahoma"/>
              </a:rPr>
              <a:t>Re-Authorizing Services</a:t>
            </a:r>
            <a:endParaRPr lang="en-US">
              <a:solidFill>
                <a:srgbClr val="FF0000"/>
              </a:solidFill>
            </a:endParaRPr>
          </a:p>
        </p:txBody>
      </p:sp>
      <p:sp>
        <p:nvSpPr>
          <p:cNvPr id="3" name="Content Placeholder 2">
            <a:extLst>
              <a:ext uri="{FF2B5EF4-FFF2-40B4-BE49-F238E27FC236}">
                <a16:creationId xmlns:a16="http://schemas.microsoft.com/office/drawing/2014/main" id="{EE64D782-E3B6-7554-A510-23C157AD46C0}"/>
              </a:ext>
            </a:extLst>
          </p:cNvPr>
          <p:cNvSpPr>
            <a:spLocks noGrp="1"/>
          </p:cNvSpPr>
          <p:nvPr>
            <p:ph idx="1"/>
          </p:nvPr>
        </p:nvSpPr>
        <p:spPr>
          <a:xfrm>
            <a:off x="228358" y="678127"/>
            <a:ext cx="11743667" cy="5542075"/>
          </a:xfrm>
        </p:spPr>
        <p:txBody>
          <a:bodyPr vert="horz" lIns="91440" tIns="45720" rIns="91440" bIns="45720" rtlCol="0" anchor="t">
            <a:normAutofit fontScale="77500" lnSpcReduction="20000"/>
          </a:bodyPr>
          <a:lstStyle/>
          <a:p>
            <a:r>
              <a:rPr lang="en-US">
                <a:latin typeface="Lucida Sans"/>
                <a:ea typeface="Tahoma"/>
                <a:cs typeface="Tahoma"/>
              </a:rPr>
              <a:t>What happens when a Member reaches the end of their Enhanced HRSN service delivery and still has an unmet need?</a:t>
            </a:r>
            <a:endParaRPr lang="en-US"/>
          </a:p>
          <a:p>
            <a:endParaRPr lang="en-US">
              <a:solidFill>
                <a:schemeClr val="accent3"/>
              </a:solidFill>
            </a:endParaRPr>
          </a:p>
          <a:p>
            <a:r>
              <a:rPr lang="en-US">
                <a:solidFill>
                  <a:schemeClr val="accent3"/>
                </a:solidFill>
                <a:latin typeface="Lucida Sans"/>
                <a:ea typeface="Tahoma"/>
                <a:cs typeface="Tahoma"/>
              </a:rPr>
              <a:t>If a Member has reached the maximum units or duration of an Enhanced HRSN service, they cannot renew that service until a new screening has been completed and additional re-authorization criteria are met.</a:t>
            </a:r>
            <a:endParaRPr lang="en-US">
              <a:solidFill>
                <a:schemeClr val="accent3"/>
              </a:solidFill>
            </a:endParaRPr>
          </a:p>
          <a:p>
            <a:endParaRPr lang="en-US">
              <a:solidFill>
                <a:schemeClr val="accent3"/>
              </a:solidFill>
            </a:endParaRPr>
          </a:p>
          <a:p>
            <a:r>
              <a:rPr lang="en-US">
                <a:solidFill>
                  <a:schemeClr val="accent3"/>
                </a:solidFill>
                <a:latin typeface="Lucida Sans"/>
                <a:ea typeface="Tahoma"/>
                <a:cs typeface="Tahoma"/>
              </a:rPr>
              <a:t>For services that have a maximum per-Member cap, once the Member has reached that cap, they will no longer be able to receive that service under 1115 funding for the remainder of the waiver period. </a:t>
            </a:r>
            <a:endParaRPr lang="en-US">
              <a:solidFill>
                <a:schemeClr val="accent3"/>
              </a:solidFill>
            </a:endParaRPr>
          </a:p>
          <a:p>
            <a:endParaRPr lang="en-US"/>
          </a:p>
          <a:p>
            <a:r>
              <a:rPr lang="en-US">
                <a:latin typeface="Lucida Sans"/>
                <a:ea typeface="Tahoma"/>
                <a:cs typeface="Tahoma"/>
              </a:rPr>
              <a:t>Navigators can connect Members with federal, state, and local benefits and programs; however, if the Member has reached their limit of Navigation, this Navigation will not be reimbursable through the Social Care Network.</a:t>
            </a:r>
          </a:p>
          <a:p>
            <a:endParaRPr lang="en-US"/>
          </a:p>
          <a:p>
            <a:r>
              <a:rPr lang="en-US">
                <a:latin typeface="Lucida Sans"/>
                <a:ea typeface="Tahoma"/>
                <a:cs typeface="Tahoma"/>
              </a:rPr>
              <a:t>The only services available for renewal/ re-authorization are:</a:t>
            </a:r>
          </a:p>
          <a:p>
            <a:pPr marL="342900" indent="-342900">
              <a:buFont typeface="Wingdings" panose="020B0604020202020204" pitchFamily="34" charset="0"/>
              <a:buChar char="ü"/>
            </a:pPr>
            <a:r>
              <a:rPr lang="en-US">
                <a:latin typeface="Lucida Sans"/>
                <a:ea typeface="Tahoma"/>
                <a:cs typeface="Tahoma"/>
              </a:rPr>
              <a:t>Medically Tailored or Clinically Appropriate Home Delivered Meals</a:t>
            </a:r>
            <a:endParaRPr lang="en-US"/>
          </a:p>
          <a:p>
            <a:pPr marL="342900" indent="-342900">
              <a:buFont typeface="Wingdings" panose="020B0604020202020204" pitchFamily="34" charset="0"/>
              <a:buChar char="ü"/>
            </a:pPr>
            <a:r>
              <a:rPr lang="en-US">
                <a:latin typeface="Lucida Sans"/>
                <a:ea typeface="Tahoma"/>
                <a:cs typeface="Tahoma"/>
              </a:rPr>
              <a:t>Medically Tailored or Nutritionally Appropriate Food Prescriptions</a:t>
            </a:r>
            <a:endParaRPr lang="en-US"/>
          </a:p>
          <a:p>
            <a:pPr marL="342900" indent="-342900">
              <a:buFont typeface="Wingdings" panose="020B0604020202020204" pitchFamily="34" charset="0"/>
              <a:buChar char="ü"/>
            </a:pPr>
            <a:r>
              <a:rPr lang="en-US">
                <a:latin typeface="Lucida Sans"/>
                <a:ea typeface="Tahoma"/>
                <a:cs typeface="Tahoma"/>
              </a:rPr>
              <a:t>Fresh Produce and Non-perishable Groceries (Pantry stocking)</a:t>
            </a:r>
            <a:endParaRPr lang="en-US">
              <a:ea typeface="Tahoma"/>
              <a:cs typeface="Tahoma"/>
            </a:endParaRPr>
          </a:p>
          <a:p>
            <a:pPr marL="342900" indent="-342900">
              <a:buFont typeface="Wingdings" panose="020B0604020202020204" pitchFamily="34" charset="0"/>
              <a:buChar char="ü"/>
            </a:pPr>
            <a:r>
              <a:rPr lang="en-US">
                <a:latin typeface="Lucida Sans"/>
                <a:ea typeface="Tahoma"/>
                <a:cs typeface="Tahoma"/>
              </a:rPr>
              <a:t>Nutritional Counseling &amp; Education</a:t>
            </a:r>
          </a:p>
          <a:p>
            <a:pPr marL="342900" indent="-342900">
              <a:buFont typeface="Wingdings" panose="020B0604020202020204" pitchFamily="34" charset="0"/>
              <a:buChar char="ü"/>
            </a:pPr>
            <a:r>
              <a:rPr lang="en-US">
                <a:latin typeface="Lucida Sans"/>
                <a:ea typeface="Tahoma"/>
                <a:cs typeface="Tahoma"/>
              </a:rPr>
              <a:t>Transportation Services: Public &amp; Private</a:t>
            </a:r>
          </a:p>
        </p:txBody>
      </p:sp>
      <p:sp>
        <p:nvSpPr>
          <p:cNvPr id="4" name="Footer Placeholder 3">
            <a:extLst>
              <a:ext uri="{FF2B5EF4-FFF2-40B4-BE49-F238E27FC236}">
                <a16:creationId xmlns:a16="http://schemas.microsoft.com/office/drawing/2014/main" id="{4A48A927-8EAB-EA27-3D97-0781E1543DA7}"/>
              </a:ext>
            </a:extLst>
          </p:cNvPr>
          <p:cNvSpPr>
            <a:spLocks noGrp="1"/>
          </p:cNvSpPr>
          <p:nvPr>
            <p:ph type="ftr" sz="quarter" idx="11"/>
          </p:nvPr>
        </p:nvSpPr>
        <p:spPr>
          <a:xfrm>
            <a:off x="8091338" y="4062394"/>
            <a:ext cx="2946723" cy="1929079"/>
          </a:xfrm>
        </p:spPr>
        <p:txBody>
          <a:bodyPr/>
          <a:lstStyle/>
          <a:p>
            <a:pPr algn="ctr"/>
            <a:r>
              <a:rPr lang="en-US" sz="2000" b="1">
                <a:solidFill>
                  <a:schemeClr val="accent3"/>
                </a:solidFill>
                <a:latin typeface="Lucida Sans"/>
                <a:ea typeface="Tahoma"/>
                <a:cs typeface="Tahoma"/>
              </a:rPr>
              <a:t>More information pertaining to renewal/</a:t>
            </a:r>
            <a:endParaRPr lang="en-US">
              <a:solidFill>
                <a:schemeClr val="accent3"/>
              </a:solidFill>
            </a:endParaRPr>
          </a:p>
          <a:p>
            <a:pPr algn="ctr"/>
            <a:r>
              <a:rPr lang="en-US" sz="2000" b="1">
                <a:solidFill>
                  <a:schemeClr val="accent3"/>
                </a:solidFill>
                <a:latin typeface="Lucida Sans"/>
                <a:ea typeface="Tahoma"/>
                <a:cs typeface="Tahoma"/>
              </a:rPr>
              <a:t>re-authorization is forthcoming.</a:t>
            </a:r>
            <a:endParaRPr lang="en-US">
              <a:solidFill>
                <a:schemeClr val="accent3"/>
              </a:solidFill>
            </a:endParaRPr>
          </a:p>
        </p:txBody>
      </p:sp>
      <p:sp>
        <p:nvSpPr>
          <p:cNvPr id="5" name="Slide Number Placeholder 4">
            <a:extLst>
              <a:ext uri="{FF2B5EF4-FFF2-40B4-BE49-F238E27FC236}">
                <a16:creationId xmlns:a16="http://schemas.microsoft.com/office/drawing/2014/main" id="{6E64EF63-8C35-E64A-008A-E2C4FA26328C}"/>
              </a:ext>
            </a:extLst>
          </p:cNvPr>
          <p:cNvSpPr>
            <a:spLocks noGrp="1"/>
          </p:cNvSpPr>
          <p:nvPr>
            <p:ph type="sldNum" sz="quarter" idx="12"/>
          </p:nvPr>
        </p:nvSpPr>
        <p:spPr/>
        <p:txBody>
          <a:bodyPr/>
          <a:lstStyle/>
          <a:p>
            <a:fld id="{046ED92C-19EC-4894-A451-DBF4F06AE3FB}" type="slidenum">
              <a:rPr lang="en-US" smtClean="0"/>
              <a:t>15</a:t>
            </a:fld>
            <a:endParaRPr lang="en-US"/>
          </a:p>
        </p:txBody>
      </p:sp>
    </p:spTree>
    <p:extLst>
      <p:ext uri="{BB962C8B-B14F-4D97-AF65-F5344CB8AC3E}">
        <p14:creationId xmlns:p14="http://schemas.microsoft.com/office/powerpoint/2010/main" val="340494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8B6A-D859-DFB0-CDEC-198AA14A0F31}"/>
              </a:ext>
            </a:extLst>
          </p:cNvPr>
          <p:cNvSpPr>
            <a:spLocks noGrp="1"/>
          </p:cNvSpPr>
          <p:nvPr>
            <p:ph type="title"/>
          </p:nvPr>
        </p:nvSpPr>
        <p:spPr>
          <a:xfrm>
            <a:off x="228359" y="136523"/>
            <a:ext cx="9795839" cy="544513"/>
          </a:xfrm>
        </p:spPr>
        <p:txBody>
          <a:bodyPr>
            <a:normAutofit/>
          </a:bodyPr>
          <a:lstStyle/>
          <a:p>
            <a:r>
              <a:rPr lang="en-US">
                <a:latin typeface="Lucida Sans"/>
                <a:ea typeface="Tahoma"/>
                <a:cs typeface="Tahoma"/>
              </a:rPr>
              <a:t>Considerations for Member Changes in Coverage</a:t>
            </a:r>
            <a:endParaRPr lang="en-US"/>
          </a:p>
        </p:txBody>
      </p:sp>
      <p:sp>
        <p:nvSpPr>
          <p:cNvPr id="4" name="Footer Placeholder 3">
            <a:extLst>
              <a:ext uri="{FF2B5EF4-FFF2-40B4-BE49-F238E27FC236}">
                <a16:creationId xmlns:a16="http://schemas.microsoft.com/office/drawing/2014/main" id="{80512AB7-A332-82F1-9BF3-ACE658C93C01}"/>
              </a:ext>
            </a:extLst>
          </p:cNvPr>
          <p:cNvSpPr>
            <a:spLocks noGrp="1"/>
          </p:cNvSpPr>
          <p:nvPr>
            <p:ph type="ftr" sz="quarter" idx="11"/>
          </p:nvPr>
        </p:nvSpPr>
        <p:spPr>
          <a:xfrm>
            <a:off x="2546555" y="6135482"/>
            <a:ext cx="8238433" cy="585992"/>
          </a:xfrm>
        </p:spPr>
        <p:txBody>
          <a:bodyPr/>
          <a:lstStyle/>
          <a:p>
            <a:r>
              <a:rPr lang="en-US" sz="1400" dirty="0">
                <a:latin typeface="Lucida Sans"/>
                <a:ea typeface="Tahoma"/>
                <a:cs typeface="Tahoma"/>
              </a:rPr>
              <a:t>A note on re-verifying Member identities: For delivery of some Enhanced HRSN services (e.g., home modifications),</a:t>
            </a:r>
            <a:r>
              <a:rPr lang="en-US" sz="1400" b="1" dirty="0">
                <a:latin typeface="Lucida Sans"/>
                <a:ea typeface="Tahoma"/>
                <a:cs typeface="Tahoma"/>
              </a:rPr>
              <a:t> Navigators or HRSN service Providers may seek to re-verify Member identity at the point of service.</a:t>
            </a:r>
            <a:r>
              <a:rPr lang="en-US" sz="1400" dirty="0">
                <a:latin typeface="Lucida Sans"/>
                <a:ea typeface="Tahoma"/>
                <a:cs typeface="Tahoma"/>
              </a:rPr>
              <a:t> OHIP will provide additional guidance after launch. </a:t>
            </a:r>
            <a:endParaRPr lang="en-US" sz="1050" dirty="0">
              <a:ea typeface="Tahoma"/>
              <a:cs typeface="Tahoma"/>
            </a:endParaRPr>
          </a:p>
        </p:txBody>
      </p:sp>
      <p:sp>
        <p:nvSpPr>
          <p:cNvPr id="5" name="Slide Number Placeholder 4">
            <a:extLst>
              <a:ext uri="{FF2B5EF4-FFF2-40B4-BE49-F238E27FC236}">
                <a16:creationId xmlns:a16="http://schemas.microsoft.com/office/drawing/2014/main" id="{15943CD5-14AF-393A-CDB7-2EC97025476F}"/>
              </a:ext>
            </a:extLst>
          </p:cNvPr>
          <p:cNvSpPr>
            <a:spLocks noGrp="1"/>
          </p:cNvSpPr>
          <p:nvPr>
            <p:ph type="sldNum" sz="quarter" idx="12"/>
          </p:nvPr>
        </p:nvSpPr>
        <p:spPr/>
        <p:txBody>
          <a:bodyPr/>
          <a:lstStyle/>
          <a:p>
            <a:fld id="{046ED92C-19EC-4894-A451-DBF4F06AE3FB}" type="slidenum">
              <a:rPr lang="en-US" smtClean="0"/>
              <a:t>16</a:t>
            </a:fld>
            <a:endParaRPr lang="en-US"/>
          </a:p>
        </p:txBody>
      </p:sp>
      <p:pic>
        <p:nvPicPr>
          <p:cNvPr id="6" name="Picture 5" descr="A diagram of a service&#10;&#10;Description automatically generated">
            <a:extLst>
              <a:ext uri="{FF2B5EF4-FFF2-40B4-BE49-F238E27FC236}">
                <a16:creationId xmlns:a16="http://schemas.microsoft.com/office/drawing/2014/main" id="{5B5DBF4D-4215-0FBE-824B-D2C5390A6070}"/>
              </a:ext>
            </a:extLst>
          </p:cNvPr>
          <p:cNvPicPr>
            <a:picLocks noChangeAspect="1"/>
          </p:cNvPicPr>
          <p:nvPr/>
        </p:nvPicPr>
        <p:blipFill>
          <a:blip r:embed="rId2"/>
          <a:stretch>
            <a:fillRect/>
          </a:stretch>
        </p:blipFill>
        <p:spPr>
          <a:xfrm>
            <a:off x="80963" y="985838"/>
            <a:ext cx="12030075" cy="4886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637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8327-ED09-CF71-0811-1535B203F194}"/>
              </a:ext>
            </a:extLst>
          </p:cNvPr>
          <p:cNvSpPr>
            <a:spLocks noGrp="1"/>
          </p:cNvSpPr>
          <p:nvPr>
            <p:ph type="title"/>
          </p:nvPr>
        </p:nvSpPr>
        <p:spPr>
          <a:xfrm>
            <a:off x="228359" y="136523"/>
            <a:ext cx="8937695" cy="544513"/>
          </a:xfrm>
        </p:spPr>
        <p:txBody>
          <a:bodyPr>
            <a:normAutofit fontScale="90000"/>
          </a:bodyPr>
          <a:lstStyle/>
          <a:p>
            <a:r>
              <a:rPr lang="en-US" dirty="0">
                <a:latin typeface="Lucida Sans"/>
                <a:ea typeface="Tahoma"/>
                <a:cs typeface="Tahoma"/>
              </a:rPr>
              <a:t>Reimbursement for CBOS for HRSN Service Provision</a:t>
            </a:r>
            <a:endParaRPr lang="en-US" dirty="0"/>
          </a:p>
        </p:txBody>
      </p:sp>
      <p:sp>
        <p:nvSpPr>
          <p:cNvPr id="3" name="Content Placeholder 2">
            <a:extLst>
              <a:ext uri="{FF2B5EF4-FFF2-40B4-BE49-F238E27FC236}">
                <a16:creationId xmlns:a16="http://schemas.microsoft.com/office/drawing/2014/main" id="{52786E6E-0EC5-77C0-540F-3421E66FA190}"/>
              </a:ext>
            </a:extLst>
          </p:cNvPr>
          <p:cNvSpPr>
            <a:spLocks noGrp="1"/>
          </p:cNvSpPr>
          <p:nvPr>
            <p:ph idx="1"/>
          </p:nvPr>
        </p:nvSpPr>
        <p:spPr>
          <a:xfrm>
            <a:off x="228358" y="867992"/>
            <a:ext cx="11125441" cy="4909472"/>
          </a:xfrm>
        </p:spPr>
        <p:txBody>
          <a:bodyPr vert="horz" lIns="91440" tIns="45720" rIns="91440" bIns="45720" rtlCol="0" anchor="t">
            <a:noAutofit/>
          </a:bodyPr>
          <a:lstStyle/>
          <a:p>
            <a:r>
              <a:rPr lang="en-US" sz="1500" dirty="0">
                <a:latin typeface="Lucida Sans"/>
                <a:ea typeface="Tahoma"/>
                <a:cs typeface="Tahoma"/>
              </a:rPr>
              <a:t>Service providers may bill and be reimbursed for services delivered in accordance with the regional fee schedule established by the SCN Lead Entity. HRSN service providers may be paid for screening and services delivered if…</a:t>
            </a:r>
            <a:endParaRPr lang="en-US" sz="1500" dirty="0"/>
          </a:p>
          <a:p>
            <a:pPr marL="342900" indent="-342900">
              <a:buChar char="•"/>
            </a:pPr>
            <a:r>
              <a:rPr lang="en-US" sz="1500" b="1" dirty="0">
                <a:latin typeface="Lucida Sans"/>
                <a:ea typeface="Tahoma"/>
                <a:cs typeface="Tahoma"/>
              </a:rPr>
              <a:t>They are contracted with the SCN Lead Entity</a:t>
            </a:r>
            <a:endParaRPr lang="en-US" sz="1500" b="1"/>
          </a:p>
          <a:p>
            <a:pPr marL="342900" indent="-342900">
              <a:buChar char="•"/>
            </a:pPr>
            <a:r>
              <a:rPr lang="en-US" sz="1500" b="1" dirty="0">
                <a:latin typeface="Lucida Sans"/>
                <a:ea typeface="Tahoma"/>
                <a:cs typeface="Tahoma"/>
              </a:rPr>
              <a:t>Member was referred to the HRSN service provider through the SCN referral pathway (by a Social Care Navigator using Unite Us) </a:t>
            </a:r>
            <a:endParaRPr lang="en-US" sz="1500" b="1" dirty="0"/>
          </a:p>
          <a:p>
            <a:pPr marL="912495" lvl="1" indent="-342900">
              <a:buFont typeface="Courier New" panose="020B0604020202020204" pitchFamily="34" charset="0"/>
              <a:buChar char="o"/>
            </a:pPr>
            <a:r>
              <a:rPr lang="en-US" sz="1500" dirty="0">
                <a:latin typeface="Lucida Sans"/>
                <a:ea typeface="Tahoma"/>
                <a:cs typeface="Tahoma"/>
              </a:rPr>
              <a:t>If the Member was referred through an alternative pathway outside of the SCN (e.g., through an existing grant program), the provider cannot bill for the services delivered to the SCN and should use existing funding. </a:t>
            </a:r>
            <a:endParaRPr lang="en-US" sz="1500"/>
          </a:p>
          <a:p>
            <a:pPr marL="912495" lvl="1" indent="-342900">
              <a:buFont typeface="Courier New" panose="020B0604020202020204" pitchFamily="34" charset="0"/>
              <a:buChar char="o"/>
            </a:pPr>
            <a:r>
              <a:rPr lang="en-US" sz="1500" dirty="0">
                <a:latin typeface="Lucida Sans"/>
                <a:ea typeface="Tahoma"/>
                <a:cs typeface="Tahoma"/>
              </a:rPr>
              <a:t>If the service provider thinks the Member is eligible for appropriate enhanced HRSN services , the service provider can direct the Member to the SCN Lead Entity to get a referral.</a:t>
            </a:r>
            <a:endParaRPr lang="en-US" sz="1500" dirty="0"/>
          </a:p>
          <a:p>
            <a:pPr marL="342900" indent="-342900">
              <a:buChar char="•"/>
            </a:pPr>
            <a:r>
              <a:rPr lang="en-US" sz="1500" b="1" dirty="0">
                <a:latin typeface="Lucida Sans"/>
                <a:ea typeface="Tahoma"/>
                <a:cs typeface="Tahoma"/>
              </a:rPr>
              <a:t>Member is eligible for the HRSN service as determined by the SCN program; for enhanced HRSN services, eligibility requires Members to be enrolled in Medicaid Managed Care, meet specific enhanced population and clinical criteria, and demonstrate unmet health-related social needs determined by the SCN program</a:t>
            </a:r>
            <a:endParaRPr lang="en-US" sz="1500" b="1"/>
          </a:p>
          <a:p>
            <a:pPr marL="342900" indent="-342900">
              <a:buChar char="•"/>
            </a:pPr>
            <a:r>
              <a:rPr lang="en-US" sz="1500" b="1" dirty="0">
                <a:latin typeface="Lucida Sans"/>
                <a:ea typeface="Tahoma"/>
                <a:cs typeface="Tahoma"/>
              </a:rPr>
              <a:t>Services delivered are among the services approved by the SCN program</a:t>
            </a:r>
            <a:r>
              <a:rPr lang="en-US" sz="1500" dirty="0">
                <a:latin typeface="Lucida Sans"/>
                <a:ea typeface="Tahoma"/>
                <a:cs typeface="Tahoma"/>
              </a:rPr>
              <a:t> (see </a:t>
            </a:r>
            <a:r>
              <a:rPr lang="en-US" sz="1500" dirty="0">
                <a:latin typeface="Lucida Sans"/>
                <a:ea typeface="Tahoma"/>
                <a:cs typeface="Tahoma"/>
                <a:hlinkClick r:id="rId2"/>
              </a:rPr>
              <a:t>https://www.health.ny.gov/health_care/medicaid/redesign/sdh/scn/index.htm</a:t>
            </a:r>
            <a:r>
              <a:rPr lang="en-US" sz="1500" dirty="0">
                <a:latin typeface="Lucida Sans"/>
                <a:ea typeface="Tahoma"/>
                <a:cs typeface="Tahoma"/>
              </a:rPr>
              <a:t>)</a:t>
            </a:r>
            <a:endParaRPr lang="en-US" sz="1500"/>
          </a:p>
          <a:p>
            <a:pPr marL="342900" indent="-342900">
              <a:buChar char="•"/>
            </a:pPr>
            <a:r>
              <a:rPr lang="en-US" sz="1500" b="1" dirty="0">
                <a:latin typeface="Lucida Sans"/>
                <a:ea typeface="Tahoma"/>
                <a:cs typeface="Tahoma"/>
              </a:rPr>
              <a:t>HRSN service provider follows any additional agreed upon terms as outlined in contracts with SCN Lead Entities</a:t>
            </a:r>
            <a:endParaRPr lang="en-US" sz="1500" b="1"/>
          </a:p>
        </p:txBody>
      </p:sp>
      <p:sp>
        <p:nvSpPr>
          <p:cNvPr id="4" name="Footer Placeholder 3">
            <a:extLst>
              <a:ext uri="{FF2B5EF4-FFF2-40B4-BE49-F238E27FC236}">
                <a16:creationId xmlns:a16="http://schemas.microsoft.com/office/drawing/2014/main" id="{4EB010B8-4F4A-0907-2048-3AC859779F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5D853-546A-0CC1-BE91-B25F2D2EB4CF}"/>
              </a:ext>
            </a:extLst>
          </p:cNvPr>
          <p:cNvSpPr>
            <a:spLocks noGrp="1"/>
          </p:cNvSpPr>
          <p:nvPr>
            <p:ph type="sldNum" sz="quarter" idx="12"/>
          </p:nvPr>
        </p:nvSpPr>
        <p:spPr/>
        <p:txBody>
          <a:bodyPr/>
          <a:lstStyle/>
          <a:p>
            <a:fld id="{046ED92C-19EC-4894-A451-DBF4F06AE3FB}" type="slidenum">
              <a:rPr lang="en-US" smtClean="0"/>
              <a:t>17</a:t>
            </a:fld>
            <a:endParaRPr lang="en-US"/>
          </a:p>
        </p:txBody>
      </p:sp>
    </p:spTree>
    <p:extLst>
      <p:ext uri="{BB962C8B-B14F-4D97-AF65-F5344CB8AC3E}">
        <p14:creationId xmlns:p14="http://schemas.microsoft.com/office/powerpoint/2010/main" val="7558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9DF4-D49D-68C0-D275-A30008D0E00D}"/>
              </a:ext>
            </a:extLst>
          </p:cNvPr>
          <p:cNvSpPr>
            <a:spLocks noGrp="1"/>
          </p:cNvSpPr>
          <p:nvPr>
            <p:ph type="title"/>
          </p:nvPr>
        </p:nvSpPr>
        <p:spPr>
          <a:xfrm>
            <a:off x="228359" y="313219"/>
            <a:ext cx="10482320" cy="544513"/>
          </a:xfrm>
        </p:spPr>
        <p:txBody>
          <a:bodyPr>
            <a:normAutofit fontScale="90000"/>
          </a:bodyPr>
          <a:lstStyle/>
          <a:p>
            <a:r>
              <a:rPr lang="en-US" dirty="0">
                <a:latin typeface="Lucida Sans"/>
                <a:ea typeface="Tahoma"/>
                <a:cs typeface="Tahoma"/>
              </a:rPr>
              <a:t>Reimbursement for CBOs for HRSN Service Provision- continued</a:t>
            </a:r>
            <a:endParaRPr lang="en-US" dirty="0"/>
          </a:p>
        </p:txBody>
      </p:sp>
      <p:sp>
        <p:nvSpPr>
          <p:cNvPr id="3" name="Content Placeholder 2">
            <a:extLst>
              <a:ext uri="{FF2B5EF4-FFF2-40B4-BE49-F238E27FC236}">
                <a16:creationId xmlns:a16="http://schemas.microsoft.com/office/drawing/2014/main" id="{30D2AEF5-79C8-AC38-D236-174662BCA5F3}"/>
              </a:ext>
            </a:extLst>
          </p:cNvPr>
          <p:cNvSpPr>
            <a:spLocks noGrp="1"/>
          </p:cNvSpPr>
          <p:nvPr>
            <p:ph idx="1"/>
          </p:nvPr>
        </p:nvSpPr>
        <p:spPr/>
        <p:txBody>
          <a:bodyPr vert="horz" lIns="91440" tIns="45720" rIns="91440" bIns="45720" rtlCol="0" anchor="t">
            <a:normAutofit fontScale="92500" lnSpcReduction="10000"/>
          </a:bodyPr>
          <a:lstStyle/>
          <a:p>
            <a:r>
              <a:rPr lang="en-US" dirty="0">
                <a:latin typeface="Lucida Sans"/>
                <a:ea typeface="Tahoma"/>
                <a:cs typeface="Tahoma"/>
              </a:rPr>
              <a:t>HRSN service providers are able to use multiple funding sources to holistically address Member needs. Braided funding consists of multiple funding sources that are initially separate but, brought together to pay for more than any one funding source can support, and then carefully pulled back apart to report to funders on how the money was spent. </a:t>
            </a:r>
            <a:endParaRPr lang="en-US" dirty="0"/>
          </a:p>
          <a:p>
            <a:r>
              <a:rPr lang="en-US" dirty="0">
                <a:latin typeface="Lucida Sans"/>
                <a:ea typeface="Tahoma"/>
                <a:cs typeface="Tahoma"/>
              </a:rPr>
              <a:t> &gt; For example, a Medicaid Member can receive housing navigation under a grant program and then be referred to the SCN to receive community transition service paid through the waiver. </a:t>
            </a:r>
            <a:r>
              <a:rPr lang="en-US" b="1" dirty="0">
                <a:solidFill>
                  <a:schemeClr val="accent3"/>
                </a:solidFill>
                <a:latin typeface="Lucida Sans"/>
                <a:ea typeface="Tahoma"/>
                <a:cs typeface="Tahoma"/>
              </a:rPr>
              <a:t>Services provided to a Member that are outside the scope of New York Health Equity Reform (NYHER) cannot be reimbursed regardless of whether a Member is concurrently receiving SCN-referred services.</a:t>
            </a:r>
          </a:p>
          <a:p>
            <a:endParaRPr lang="en-US" b="1" dirty="0"/>
          </a:p>
          <a:p>
            <a:r>
              <a:rPr lang="en-US" dirty="0">
                <a:latin typeface="Lucida Sans"/>
                <a:ea typeface="Tahoma"/>
                <a:cs typeface="Tahoma"/>
              </a:rPr>
              <a:t>Also to note: HRSN Service Providers or CBOs are allowed to bill for HRSN Services rendered at the same address as a licensed clinic site under Article 28, 31 or 32 (including those funded by local departments of health).</a:t>
            </a:r>
          </a:p>
        </p:txBody>
      </p:sp>
      <p:sp>
        <p:nvSpPr>
          <p:cNvPr id="4" name="Footer Placeholder 3">
            <a:extLst>
              <a:ext uri="{FF2B5EF4-FFF2-40B4-BE49-F238E27FC236}">
                <a16:creationId xmlns:a16="http://schemas.microsoft.com/office/drawing/2014/main" id="{62EA36D1-B4D8-D9DA-A55E-3F1167D45C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FF766-1F29-C372-D535-61620748645E}"/>
              </a:ext>
            </a:extLst>
          </p:cNvPr>
          <p:cNvSpPr>
            <a:spLocks noGrp="1"/>
          </p:cNvSpPr>
          <p:nvPr>
            <p:ph type="sldNum" sz="quarter" idx="12"/>
          </p:nvPr>
        </p:nvSpPr>
        <p:spPr/>
        <p:txBody>
          <a:bodyPr/>
          <a:lstStyle/>
          <a:p>
            <a:fld id="{046ED92C-19EC-4894-A451-DBF4F06AE3FB}" type="slidenum">
              <a:rPr lang="en-US" smtClean="0"/>
              <a:t>18</a:t>
            </a:fld>
            <a:endParaRPr lang="en-US"/>
          </a:p>
        </p:txBody>
      </p:sp>
    </p:spTree>
    <p:extLst>
      <p:ext uri="{BB962C8B-B14F-4D97-AF65-F5344CB8AC3E}">
        <p14:creationId xmlns:p14="http://schemas.microsoft.com/office/powerpoint/2010/main" val="309958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43E8-3F67-03C5-00D0-841C11B61051}"/>
              </a:ext>
            </a:extLst>
          </p:cNvPr>
          <p:cNvSpPr>
            <a:spLocks noGrp="1"/>
          </p:cNvSpPr>
          <p:nvPr>
            <p:ph type="title"/>
          </p:nvPr>
        </p:nvSpPr>
        <p:spPr>
          <a:xfrm>
            <a:off x="228359" y="251978"/>
            <a:ext cx="6669398" cy="544513"/>
          </a:xfrm>
        </p:spPr>
        <p:txBody>
          <a:bodyPr/>
          <a:lstStyle/>
          <a:p>
            <a:r>
              <a:rPr lang="en-US">
                <a:latin typeface="Lucida Sans"/>
                <a:ea typeface="Tahoma"/>
                <a:cs typeface="Tahoma"/>
              </a:rPr>
              <a:t>Conclusion</a:t>
            </a:r>
            <a:endParaRPr lang="en-US"/>
          </a:p>
        </p:txBody>
      </p:sp>
      <p:sp>
        <p:nvSpPr>
          <p:cNvPr id="3" name="Content Placeholder 2">
            <a:extLst>
              <a:ext uri="{FF2B5EF4-FFF2-40B4-BE49-F238E27FC236}">
                <a16:creationId xmlns:a16="http://schemas.microsoft.com/office/drawing/2014/main" id="{96663D41-A838-577A-71A3-122941EF4B25}"/>
              </a:ext>
            </a:extLst>
          </p:cNvPr>
          <p:cNvSpPr>
            <a:spLocks noGrp="1"/>
          </p:cNvSpPr>
          <p:nvPr>
            <p:ph idx="1"/>
          </p:nvPr>
        </p:nvSpPr>
        <p:spPr/>
        <p:txBody>
          <a:bodyPr vert="horz" lIns="91440" tIns="45720" rIns="91440" bIns="45720" rtlCol="0" anchor="t">
            <a:normAutofit/>
          </a:bodyPr>
          <a:lstStyle/>
          <a:p>
            <a:r>
              <a:rPr lang="en-US" sz="2400">
                <a:latin typeface="Lucida Sans"/>
                <a:ea typeface="Tahoma"/>
                <a:cs typeface="Tahoma"/>
              </a:rPr>
              <a:t>HRSN service providers play a crucial role in the Member journey. </a:t>
            </a:r>
          </a:p>
          <a:p>
            <a:endParaRPr lang="en-US" sz="2400"/>
          </a:p>
          <a:p>
            <a:r>
              <a:rPr lang="en-US" sz="2400">
                <a:latin typeface="Lucida Sans"/>
                <a:ea typeface="Tahoma"/>
                <a:cs typeface="Tahoma"/>
              </a:rPr>
              <a:t>OHIP envisions the Member experience to be seamless from screening to service completion so that Members can access services to meet their needs.</a:t>
            </a:r>
            <a:endParaRPr lang="en-US" sz="2400"/>
          </a:p>
          <a:p>
            <a:endParaRPr lang="en-US" sz="2400"/>
          </a:p>
          <a:p>
            <a:r>
              <a:rPr lang="en-US" sz="2400">
                <a:latin typeface="Lucida Sans"/>
                <a:ea typeface="Tahoma"/>
                <a:cs typeface="Tahoma"/>
              </a:rPr>
              <a:t>Meet people where they at are in an equitable, person-centered way, take time, offer empathy, tailor where appropriate, and keep the Member central to your "why."</a:t>
            </a:r>
          </a:p>
        </p:txBody>
      </p:sp>
      <p:sp>
        <p:nvSpPr>
          <p:cNvPr id="4" name="Footer Placeholder 3">
            <a:extLst>
              <a:ext uri="{FF2B5EF4-FFF2-40B4-BE49-F238E27FC236}">
                <a16:creationId xmlns:a16="http://schemas.microsoft.com/office/drawing/2014/main" id="{DECFF4E1-77A2-EA32-ACE0-4E892CB85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B01AC-21FC-F8DE-5F7B-B71B05AD7DFC}"/>
              </a:ext>
            </a:extLst>
          </p:cNvPr>
          <p:cNvSpPr>
            <a:spLocks noGrp="1"/>
          </p:cNvSpPr>
          <p:nvPr>
            <p:ph type="sldNum" sz="quarter" idx="12"/>
          </p:nvPr>
        </p:nvSpPr>
        <p:spPr/>
        <p:txBody>
          <a:bodyPr/>
          <a:lstStyle/>
          <a:p>
            <a:fld id="{046ED92C-19EC-4894-A451-DBF4F06AE3FB}" type="slidenum">
              <a:rPr lang="en-US" smtClean="0"/>
              <a:t>19</a:t>
            </a:fld>
            <a:endParaRPr lang="en-US"/>
          </a:p>
        </p:txBody>
      </p:sp>
    </p:spTree>
    <p:extLst>
      <p:ext uri="{BB962C8B-B14F-4D97-AF65-F5344CB8AC3E}">
        <p14:creationId xmlns:p14="http://schemas.microsoft.com/office/powerpoint/2010/main" val="144612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AF7B-4668-F10D-E58A-592E1CFCD08B}"/>
              </a:ext>
            </a:extLst>
          </p:cNvPr>
          <p:cNvSpPr>
            <a:spLocks noGrp="1"/>
          </p:cNvSpPr>
          <p:nvPr>
            <p:ph type="title"/>
          </p:nvPr>
        </p:nvSpPr>
        <p:spPr>
          <a:xfrm>
            <a:off x="228359" y="339080"/>
            <a:ext cx="7614663" cy="544513"/>
          </a:xfrm>
        </p:spPr>
        <p:txBody>
          <a:bodyPr>
            <a:normAutofit/>
          </a:bodyPr>
          <a:lstStyle/>
          <a:p>
            <a:r>
              <a:rPr lang="en-US">
                <a:latin typeface="Lucida Sans"/>
                <a:ea typeface="Tahoma"/>
                <a:cs typeface="Tahoma"/>
              </a:rPr>
              <a:t>Confidentiality Statement</a:t>
            </a:r>
            <a:endParaRPr lang="en-US"/>
          </a:p>
        </p:txBody>
      </p:sp>
      <p:sp>
        <p:nvSpPr>
          <p:cNvPr id="5" name="Slide Number Placeholder 4">
            <a:extLst>
              <a:ext uri="{FF2B5EF4-FFF2-40B4-BE49-F238E27FC236}">
                <a16:creationId xmlns:a16="http://schemas.microsoft.com/office/drawing/2014/main" id="{AAB7F782-E97F-5D1F-A2BE-C6FB52B338E9}"/>
              </a:ext>
            </a:extLst>
          </p:cNvPr>
          <p:cNvSpPr>
            <a:spLocks noGrp="1"/>
          </p:cNvSpPr>
          <p:nvPr>
            <p:ph type="sldNum" sz="quarter" idx="12"/>
          </p:nvPr>
        </p:nvSpPr>
        <p:spPr/>
        <p:txBody>
          <a:bodyPr/>
          <a:lstStyle/>
          <a:p>
            <a:fld id="{046ED92C-19EC-4894-A451-DBF4F06AE3FB}" type="slidenum">
              <a:rPr lang="en-US" smtClean="0"/>
              <a:t>2</a:t>
            </a:fld>
            <a:endParaRPr lang="en-US"/>
          </a:p>
        </p:txBody>
      </p:sp>
      <p:sp>
        <p:nvSpPr>
          <p:cNvPr id="8" name="Content Placeholder 7">
            <a:extLst>
              <a:ext uri="{FF2B5EF4-FFF2-40B4-BE49-F238E27FC236}">
                <a16:creationId xmlns:a16="http://schemas.microsoft.com/office/drawing/2014/main" id="{A357D3FE-63C4-685A-B4DF-E80472DE706B}"/>
              </a:ext>
            </a:extLst>
          </p:cNvPr>
          <p:cNvSpPr>
            <a:spLocks noGrp="1"/>
          </p:cNvSpPr>
          <p:nvPr>
            <p:ph idx="1"/>
          </p:nvPr>
        </p:nvSpPr>
        <p:spPr>
          <a:xfrm>
            <a:off x="228358" y="1269418"/>
            <a:ext cx="11125441" cy="4321093"/>
          </a:xfrm>
        </p:spPr>
        <p:txBody>
          <a:bodyPr vert="horz" lIns="91440" tIns="45720" rIns="91440" bIns="45720" rtlCol="0" anchor="t">
            <a:normAutofit/>
          </a:bodyPr>
          <a:lstStyle/>
          <a:p>
            <a:r>
              <a:rPr lang="en-US">
                <a:latin typeface="Lucida Sans"/>
                <a:ea typeface="Tahoma"/>
                <a:cs typeface="Tahoma"/>
              </a:rPr>
              <a:t>This Social Care Network (SCN) Training Guide, and all information contained herein, are created by and the property of Care Compass Collaborative and is considered strictly confidential information. Unauthorized use, duplication, or redisclosure of the information is prohibited without prior written authorization by Care Compass Collaborative. </a:t>
            </a:r>
            <a:endParaRPr lang="en-US"/>
          </a:p>
          <a:p>
            <a:endParaRPr lang="en-US">
              <a:latin typeface="Lucida Sans"/>
            </a:endParaRPr>
          </a:p>
          <a:p>
            <a:r>
              <a:rPr lang="en-US">
                <a:latin typeface="Lucida Sans"/>
                <a:ea typeface="Tahoma"/>
                <a:cs typeface="Tahoma"/>
              </a:rPr>
              <a:t>The information is intended only for organizations' use to train, prepare, and support staff for roles within the SCN, and may not be reproduced, republished, distributed, transmitted, displayed, or broadcast to any other parties, either internally or externally, that are not directly involved in the SCN.</a:t>
            </a:r>
            <a:endParaRPr lang="en-US"/>
          </a:p>
        </p:txBody>
      </p:sp>
    </p:spTree>
    <p:extLst>
      <p:ext uri="{BB962C8B-B14F-4D97-AF65-F5344CB8AC3E}">
        <p14:creationId xmlns:p14="http://schemas.microsoft.com/office/powerpoint/2010/main" val="347527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9195A-147B-FF17-A122-1CBDB7CF828A}"/>
              </a:ext>
            </a:extLst>
          </p:cNvPr>
          <p:cNvSpPr>
            <a:spLocks noGrp="1"/>
          </p:cNvSpPr>
          <p:nvPr>
            <p:ph type="body" sz="quarter" idx="11"/>
          </p:nvPr>
        </p:nvSpPr>
        <p:spPr>
          <a:xfrm>
            <a:off x="237565" y="2801073"/>
            <a:ext cx="5995219" cy="1250857"/>
          </a:xfrm>
        </p:spPr>
        <p:txBody>
          <a:bodyPr>
            <a:normAutofit fontScale="77500" lnSpcReduction="20000"/>
          </a:bodyPr>
          <a:lstStyle/>
          <a:p>
            <a:r>
              <a:rPr lang="en-US">
                <a:latin typeface="Lucida Sans"/>
                <a:ea typeface="Tahoma"/>
                <a:cs typeface="Tahoma"/>
              </a:rPr>
              <a:t>HRSN Service Delivery in the Social Care Network</a:t>
            </a:r>
            <a:endParaRPr lang="en-US"/>
          </a:p>
        </p:txBody>
      </p:sp>
    </p:spTree>
    <p:extLst>
      <p:ext uri="{BB962C8B-B14F-4D97-AF65-F5344CB8AC3E}">
        <p14:creationId xmlns:p14="http://schemas.microsoft.com/office/powerpoint/2010/main" val="129677739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DAE0-BAC2-AD0B-6E52-347D8E061D8A}"/>
              </a:ext>
            </a:extLst>
          </p:cNvPr>
          <p:cNvSpPr>
            <a:spLocks noGrp="1"/>
          </p:cNvSpPr>
          <p:nvPr>
            <p:ph type="title"/>
          </p:nvPr>
        </p:nvSpPr>
        <p:spPr>
          <a:xfrm>
            <a:off x="366905" y="436705"/>
            <a:ext cx="6669398" cy="544513"/>
          </a:xfrm>
        </p:spPr>
        <p:txBody>
          <a:bodyPr/>
          <a:lstStyle/>
          <a:p>
            <a:r>
              <a:rPr lang="en-US">
                <a:latin typeface="Lucida Sans"/>
                <a:ea typeface="Tahoma"/>
                <a:cs typeface="Tahoma"/>
              </a:rPr>
              <a:t>Learning Objectives</a:t>
            </a:r>
            <a:endParaRPr lang="en-US"/>
          </a:p>
        </p:txBody>
      </p:sp>
      <p:sp>
        <p:nvSpPr>
          <p:cNvPr id="3" name="Content Placeholder 2">
            <a:extLst>
              <a:ext uri="{FF2B5EF4-FFF2-40B4-BE49-F238E27FC236}">
                <a16:creationId xmlns:a16="http://schemas.microsoft.com/office/drawing/2014/main" id="{2C08269A-3F27-822A-BCC6-EB06F58817B4}"/>
              </a:ext>
            </a:extLst>
          </p:cNvPr>
          <p:cNvSpPr>
            <a:spLocks noGrp="1"/>
          </p:cNvSpPr>
          <p:nvPr>
            <p:ph idx="1"/>
          </p:nvPr>
        </p:nvSpPr>
        <p:spPr>
          <a:xfrm>
            <a:off x="217152" y="1181757"/>
            <a:ext cx="11125441" cy="4909472"/>
          </a:xfrm>
        </p:spPr>
        <p:txBody>
          <a:bodyPr vert="horz" lIns="91440" tIns="45720" rIns="91440" bIns="45720" rtlCol="0" anchor="t">
            <a:normAutofit/>
          </a:bodyPr>
          <a:lstStyle/>
          <a:p>
            <a:pPr marL="342900" indent="-342900">
              <a:buChar char="•"/>
            </a:pPr>
            <a:r>
              <a:rPr lang="en-US">
                <a:latin typeface="Lucida Sans"/>
                <a:ea typeface="Tahoma"/>
                <a:cs typeface="Tahoma"/>
              </a:rPr>
              <a:t>Understand the HRSN Service provision portion of the Member journey</a:t>
            </a:r>
          </a:p>
          <a:p>
            <a:pPr marL="342900" indent="-342900">
              <a:buChar char="•"/>
            </a:pPr>
            <a:r>
              <a:rPr lang="en-US">
                <a:latin typeface="Lucida Sans"/>
                <a:ea typeface="Tahoma"/>
                <a:cs typeface="Tahoma"/>
              </a:rPr>
              <a:t>Understand the HRSN Service provider role within the SCN</a:t>
            </a:r>
          </a:p>
          <a:p>
            <a:pPr marL="342900" indent="-342900">
              <a:buChar char="•"/>
            </a:pPr>
            <a:r>
              <a:rPr lang="en-US">
                <a:latin typeface="Lucida Sans"/>
                <a:ea typeface="Tahoma"/>
                <a:cs typeface="Tahoma"/>
              </a:rPr>
              <a:t>Become familiar with the referral process for Enhanced HRSN services</a:t>
            </a:r>
          </a:p>
          <a:p>
            <a:pPr marL="342900" indent="-342900">
              <a:buChar char="•"/>
            </a:pPr>
            <a:r>
              <a:rPr lang="en-US" b="1">
                <a:latin typeface="Lucida Sans"/>
                <a:ea typeface="Tahoma"/>
                <a:cs typeface="Tahoma"/>
              </a:rPr>
              <a:t>Identify instances where informed consent and disclosures are required</a:t>
            </a:r>
          </a:p>
          <a:p>
            <a:pPr marL="342900" indent="-342900">
              <a:buChar char="•"/>
            </a:pPr>
            <a:endParaRPr lang="en-US" b="1">
              <a:solidFill>
                <a:srgbClr val="000000"/>
              </a:solidFill>
              <a:latin typeface="Lucida Sans"/>
              <a:ea typeface="Tahoma"/>
              <a:cs typeface="Tahoma"/>
            </a:endParaRPr>
          </a:p>
          <a:p>
            <a:pPr marL="342900" indent="-342900">
              <a:buChar char="•"/>
            </a:pPr>
            <a:endParaRPr lang="en-US" b="1">
              <a:solidFill>
                <a:srgbClr val="FF0000"/>
              </a:solidFill>
              <a:latin typeface="Lucida Sans"/>
              <a:ea typeface="Tahoma"/>
              <a:cs typeface="Tahoma"/>
            </a:endParaRPr>
          </a:p>
        </p:txBody>
      </p:sp>
      <p:sp>
        <p:nvSpPr>
          <p:cNvPr id="4" name="Footer Placeholder 3">
            <a:extLst>
              <a:ext uri="{FF2B5EF4-FFF2-40B4-BE49-F238E27FC236}">
                <a16:creationId xmlns:a16="http://schemas.microsoft.com/office/drawing/2014/main" id="{779817B8-73F0-6B89-381B-1DEA8234D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1AB29-AC36-3AD4-D72A-F664C67C1CEA}"/>
              </a:ext>
            </a:extLst>
          </p:cNvPr>
          <p:cNvSpPr>
            <a:spLocks noGrp="1"/>
          </p:cNvSpPr>
          <p:nvPr>
            <p:ph type="sldNum" sz="quarter" idx="12"/>
          </p:nvPr>
        </p:nvSpPr>
        <p:spPr/>
        <p:txBody>
          <a:bodyPr/>
          <a:lstStyle/>
          <a:p>
            <a:fld id="{046ED92C-19EC-4894-A451-DBF4F06AE3FB}" type="slidenum">
              <a:rPr lang="en-US" smtClean="0"/>
              <a:t>3</a:t>
            </a:fld>
            <a:endParaRPr lang="en-US"/>
          </a:p>
        </p:txBody>
      </p:sp>
    </p:spTree>
    <p:extLst>
      <p:ext uri="{BB962C8B-B14F-4D97-AF65-F5344CB8AC3E}">
        <p14:creationId xmlns:p14="http://schemas.microsoft.com/office/powerpoint/2010/main" val="54016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EF03-C1F8-6FB5-6E1C-FDB8C8477247}"/>
              </a:ext>
            </a:extLst>
          </p:cNvPr>
          <p:cNvSpPr>
            <a:spLocks noGrp="1"/>
          </p:cNvSpPr>
          <p:nvPr>
            <p:ph type="title"/>
          </p:nvPr>
        </p:nvSpPr>
        <p:spPr>
          <a:xfrm>
            <a:off x="190579" y="219976"/>
            <a:ext cx="6669398" cy="544513"/>
          </a:xfrm>
        </p:spPr>
        <p:txBody>
          <a:bodyPr/>
          <a:lstStyle/>
          <a:p>
            <a:r>
              <a:rPr lang="en-US">
                <a:latin typeface="Lucida Sans"/>
                <a:ea typeface="Tahoma"/>
                <a:cs typeface="Tahoma"/>
              </a:rPr>
              <a:t>Overview of Member Journey</a:t>
            </a:r>
            <a:endParaRPr lang="en-US"/>
          </a:p>
        </p:txBody>
      </p:sp>
      <p:sp>
        <p:nvSpPr>
          <p:cNvPr id="4" name="Footer Placeholder 3">
            <a:extLst>
              <a:ext uri="{FF2B5EF4-FFF2-40B4-BE49-F238E27FC236}">
                <a16:creationId xmlns:a16="http://schemas.microsoft.com/office/drawing/2014/main" id="{E1170AF0-D332-434C-5701-5BA09C20F37C}"/>
              </a:ext>
            </a:extLst>
          </p:cNvPr>
          <p:cNvSpPr>
            <a:spLocks noGrp="1"/>
          </p:cNvSpPr>
          <p:nvPr>
            <p:ph type="ftr" sz="quarter" idx="11"/>
          </p:nvPr>
        </p:nvSpPr>
        <p:spPr/>
        <p:txBody>
          <a:bodyPr/>
          <a:lstStyle/>
          <a:p>
            <a:r>
              <a:rPr lang="en-US">
                <a:latin typeface="Lucida Sans"/>
                <a:ea typeface="Tahoma"/>
                <a:cs typeface="Tahoma"/>
              </a:rPr>
              <a:t>Source: </a:t>
            </a:r>
            <a:r>
              <a:rPr lang="en-US">
                <a:latin typeface="Lucida Sans"/>
                <a:ea typeface="Tahoma"/>
                <a:cs typeface="Tahoma"/>
                <a:hlinkClick r:id="rId2"/>
              </a:rPr>
              <a:t>Overview of Social Care Networks</a:t>
            </a:r>
            <a:endParaRPr lang="en-US">
              <a:ea typeface="Tahoma"/>
              <a:cs typeface="Tahoma"/>
            </a:endParaRPr>
          </a:p>
        </p:txBody>
      </p:sp>
      <p:sp>
        <p:nvSpPr>
          <p:cNvPr id="5" name="Slide Number Placeholder 4">
            <a:extLst>
              <a:ext uri="{FF2B5EF4-FFF2-40B4-BE49-F238E27FC236}">
                <a16:creationId xmlns:a16="http://schemas.microsoft.com/office/drawing/2014/main" id="{93C30163-3B0B-6586-0C33-1BE75440B8E3}"/>
              </a:ext>
            </a:extLst>
          </p:cNvPr>
          <p:cNvSpPr>
            <a:spLocks noGrp="1"/>
          </p:cNvSpPr>
          <p:nvPr>
            <p:ph type="sldNum" sz="quarter" idx="12"/>
          </p:nvPr>
        </p:nvSpPr>
        <p:spPr/>
        <p:txBody>
          <a:bodyPr/>
          <a:lstStyle/>
          <a:p>
            <a:fld id="{046ED92C-19EC-4894-A451-DBF4F06AE3FB}" type="slidenum">
              <a:rPr lang="en-US" smtClean="0"/>
              <a:t>4</a:t>
            </a:fld>
            <a:endParaRPr lang="en-US"/>
          </a:p>
        </p:txBody>
      </p:sp>
      <p:pic>
        <p:nvPicPr>
          <p:cNvPr id="8" name="Content Placeholder 7" descr="A diagram of social care services&#10;&#10;Description automatically generated">
            <a:extLst>
              <a:ext uri="{FF2B5EF4-FFF2-40B4-BE49-F238E27FC236}">
                <a16:creationId xmlns:a16="http://schemas.microsoft.com/office/drawing/2014/main" id="{E59B5561-DE6C-0424-F146-E4DE0252DCB6}"/>
              </a:ext>
            </a:extLst>
          </p:cNvPr>
          <p:cNvPicPr>
            <a:picLocks noGrp="1" noChangeAspect="1"/>
          </p:cNvPicPr>
          <p:nvPr>
            <p:ph idx="1"/>
          </p:nvPr>
        </p:nvPicPr>
        <p:blipFill>
          <a:blip r:embed="rId3"/>
          <a:srcRect l="-931" t="11373" r="-399" b="-1717"/>
          <a:stretch/>
        </p:blipFill>
        <p:spPr>
          <a:xfrm>
            <a:off x="1220746" y="893655"/>
            <a:ext cx="9745962" cy="4710674"/>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D0078E49-D5DF-7FFB-EEB2-173F4A30B7B9}"/>
              </a:ext>
            </a:extLst>
          </p:cNvPr>
          <p:cNvSpPr/>
          <p:nvPr/>
        </p:nvSpPr>
        <p:spPr>
          <a:xfrm>
            <a:off x="6708339" y="1977030"/>
            <a:ext cx="4017111" cy="2828653"/>
          </a:xfrm>
          <a:prstGeom prst="roundRect">
            <a:avLst/>
          </a:prstGeom>
          <a:solidFill>
            <a:srgbClr val="FFFF00">
              <a:alpha val="1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2E3572-AF00-1467-9ACB-44EB6E65748A}"/>
              </a:ext>
            </a:extLst>
          </p:cNvPr>
          <p:cNvSpPr txBox="1"/>
          <p:nvPr/>
        </p:nvSpPr>
        <p:spPr>
          <a:xfrm>
            <a:off x="815737" y="5746862"/>
            <a:ext cx="105368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Lucida Sans"/>
              </a:rPr>
              <a:t>Social Care Navigators are responsible for initiating referrals for Enhanced HRSN Services to </a:t>
            </a:r>
            <a:endParaRPr lang="en-US" sz="1600">
              <a:solidFill>
                <a:srgbClr val="000000"/>
              </a:solidFill>
              <a:latin typeface="Lucida Sans"/>
              <a:ea typeface="Tahoma"/>
              <a:cs typeface="Tahoma"/>
            </a:endParaRPr>
          </a:p>
          <a:p>
            <a:pPr algn="ctr"/>
            <a:r>
              <a:rPr lang="en-US" sz="1600">
                <a:solidFill>
                  <a:schemeClr val="accent1"/>
                </a:solidFill>
                <a:latin typeface="Lucida Sans"/>
              </a:rPr>
              <a:t>HRSN service providers, </a:t>
            </a:r>
            <a:r>
              <a:rPr lang="en-US" sz="1600" b="1">
                <a:solidFill>
                  <a:schemeClr val="accent1"/>
                </a:solidFill>
                <a:latin typeface="Lucida Sans"/>
              </a:rPr>
              <a:t>who then contact the Member and initiate service delivery</a:t>
            </a:r>
            <a:r>
              <a:rPr lang="en-US" sz="1600">
                <a:latin typeface="Lucida Sans"/>
              </a:rPr>
              <a:t>.</a:t>
            </a:r>
            <a:endParaRPr lang="en-US" sz="1600">
              <a:latin typeface="Lucida Sans"/>
              <a:ea typeface="Tahoma"/>
              <a:cs typeface="Tahoma"/>
            </a:endParaRPr>
          </a:p>
        </p:txBody>
      </p:sp>
    </p:spTree>
    <p:extLst>
      <p:ext uri="{BB962C8B-B14F-4D97-AF65-F5344CB8AC3E}">
        <p14:creationId xmlns:p14="http://schemas.microsoft.com/office/powerpoint/2010/main" val="185379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1158-9527-18DF-9560-AAB86B2C22C2}"/>
              </a:ext>
            </a:extLst>
          </p:cNvPr>
          <p:cNvSpPr>
            <a:spLocks noGrp="1"/>
          </p:cNvSpPr>
          <p:nvPr>
            <p:ph type="title"/>
          </p:nvPr>
        </p:nvSpPr>
        <p:spPr/>
        <p:txBody>
          <a:bodyPr/>
          <a:lstStyle/>
          <a:p>
            <a:r>
              <a:rPr lang="en-US">
                <a:latin typeface="Lucida Sans"/>
                <a:ea typeface="Tahoma"/>
                <a:cs typeface="Tahoma"/>
              </a:rPr>
              <a:t>Member Journey to HRSN Services</a:t>
            </a:r>
            <a:endParaRPr lang="en-US"/>
          </a:p>
        </p:txBody>
      </p:sp>
      <p:pic>
        <p:nvPicPr>
          <p:cNvPr id="6" name="Content Placeholder 5">
            <a:extLst>
              <a:ext uri="{FF2B5EF4-FFF2-40B4-BE49-F238E27FC236}">
                <a16:creationId xmlns:a16="http://schemas.microsoft.com/office/drawing/2014/main" id="{30F41E1B-C8BF-91F2-A3BB-204A48245675}"/>
              </a:ext>
            </a:extLst>
          </p:cNvPr>
          <p:cNvPicPr>
            <a:picLocks noGrp="1" noChangeAspect="1"/>
          </p:cNvPicPr>
          <p:nvPr>
            <p:ph idx="1"/>
          </p:nvPr>
        </p:nvPicPr>
        <p:blipFill>
          <a:blip r:embed="rId2"/>
          <a:stretch>
            <a:fillRect/>
          </a:stretch>
        </p:blipFill>
        <p:spPr>
          <a:xfrm>
            <a:off x="1085935" y="1004995"/>
            <a:ext cx="10012100" cy="4354490"/>
          </a:xfrm>
        </p:spPr>
      </p:pic>
      <p:sp>
        <p:nvSpPr>
          <p:cNvPr id="4" name="Footer Placeholder 3">
            <a:extLst>
              <a:ext uri="{FF2B5EF4-FFF2-40B4-BE49-F238E27FC236}">
                <a16:creationId xmlns:a16="http://schemas.microsoft.com/office/drawing/2014/main" id="{5AB38171-5481-8C09-E85A-548E92E400AC}"/>
              </a:ext>
            </a:extLst>
          </p:cNvPr>
          <p:cNvSpPr>
            <a:spLocks noGrp="1"/>
          </p:cNvSpPr>
          <p:nvPr>
            <p:ph type="ftr" sz="quarter" idx="11"/>
          </p:nvPr>
        </p:nvSpPr>
        <p:spPr/>
        <p:txBody>
          <a:bodyPr/>
          <a:lstStyle/>
          <a:p>
            <a:r>
              <a:rPr lang="en-US">
                <a:latin typeface="Lucida Sans"/>
                <a:ea typeface="Tahoma"/>
                <a:cs typeface="Tahoma"/>
              </a:rPr>
              <a:t>Source: </a:t>
            </a:r>
            <a:r>
              <a:rPr lang="en-US">
                <a:latin typeface="Lucida Sans"/>
                <a:ea typeface="Tahoma"/>
                <a:cs typeface="Tahoma"/>
                <a:hlinkClick r:id="rId3"/>
              </a:rPr>
              <a:t>Overview of Social Care Networks</a:t>
            </a:r>
            <a:endParaRPr lang="en-US"/>
          </a:p>
        </p:txBody>
      </p:sp>
      <p:sp>
        <p:nvSpPr>
          <p:cNvPr id="5" name="Slide Number Placeholder 4">
            <a:extLst>
              <a:ext uri="{FF2B5EF4-FFF2-40B4-BE49-F238E27FC236}">
                <a16:creationId xmlns:a16="http://schemas.microsoft.com/office/drawing/2014/main" id="{8A195980-4E62-B5CB-6FFF-E85711142F8C}"/>
              </a:ext>
            </a:extLst>
          </p:cNvPr>
          <p:cNvSpPr>
            <a:spLocks noGrp="1"/>
          </p:cNvSpPr>
          <p:nvPr>
            <p:ph type="sldNum" sz="quarter" idx="12"/>
          </p:nvPr>
        </p:nvSpPr>
        <p:spPr/>
        <p:txBody>
          <a:bodyPr/>
          <a:lstStyle/>
          <a:p>
            <a:fld id="{046ED92C-19EC-4894-A451-DBF4F06AE3FB}" type="slidenum">
              <a:rPr lang="en-US" smtClean="0"/>
              <a:t>5</a:t>
            </a:fld>
            <a:endParaRPr lang="en-US"/>
          </a:p>
        </p:txBody>
      </p:sp>
    </p:spTree>
    <p:extLst>
      <p:ext uri="{BB962C8B-B14F-4D97-AF65-F5344CB8AC3E}">
        <p14:creationId xmlns:p14="http://schemas.microsoft.com/office/powerpoint/2010/main" val="271492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70D1-C3D7-4431-F1AC-C473F39132FD}"/>
              </a:ext>
            </a:extLst>
          </p:cNvPr>
          <p:cNvSpPr>
            <a:spLocks noGrp="1"/>
          </p:cNvSpPr>
          <p:nvPr>
            <p:ph type="title"/>
          </p:nvPr>
        </p:nvSpPr>
        <p:spPr>
          <a:xfrm>
            <a:off x="228359" y="136523"/>
            <a:ext cx="10479398" cy="598941"/>
          </a:xfrm>
        </p:spPr>
        <p:txBody>
          <a:bodyPr>
            <a:normAutofit fontScale="90000"/>
          </a:bodyPr>
          <a:lstStyle/>
          <a:p>
            <a:r>
              <a:rPr lang="en-US">
                <a:solidFill>
                  <a:srgbClr val="00A892"/>
                </a:solidFill>
                <a:latin typeface="Lucida Sans"/>
                <a:ea typeface="Tahoma"/>
                <a:cs typeface="Tahoma"/>
              </a:rPr>
              <a:t>What does the ecosystem of HRSN service providers look like?</a:t>
            </a:r>
            <a:endParaRPr lang="en-US"/>
          </a:p>
        </p:txBody>
      </p:sp>
      <p:sp>
        <p:nvSpPr>
          <p:cNvPr id="3" name="Content Placeholder 2">
            <a:extLst>
              <a:ext uri="{FF2B5EF4-FFF2-40B4-BE49-F238E27FC236}">
                <a16:creationId xmlns:a16="http://schemas.microsoft.com/office/drawing/2014/main" id="{906B9231-C9CA-2B61-410C-382A3E12F743}"/>
              </a:ext>
            </a:extLst>
          </p:cNvPr>
          <p:cNvSpPr>
            <a:spLocks noGrp="1"/>
          </p:cNvSpPr>
          <p:nvPr>
            <p:ph idx="1"/>
          </p:nvPr>
        </p:nvSpPr>
        <p:spPr>
          <a:xfrm>
            <a:off x="228358" y="980051"/>
            <a:ext cx="7557969" cy="5208829"/>
          </a:xfrm>
        </p:spPr>
        <p:txBody>
          <a:bodyPr vert="horz" lIns="91440" tIns="45720" rIns="91440" bIns="45720" rtlCol="0" anchor="t">
            <a:normAutofit fontScale="92500" lnSpcReduction="10000"/>
          </a:bodyPr>
          <a:lstStyle/>
          <a:p>
            <a:pPr marL="342900" indent="-342900">
              <a:buFont typeface="Wingdings" panose="020B0604020202020204" pitchFamily="34" charset="0"/>
              <a:buChar char="ü"/>
            </a:pPr>
            <a:r>
              <a:rPr lang="en-US" b="1">
                <a:latin typeface="Lucida Sans"/>
                <a:ea typeface="Tahoma"/>
                <a:cs typeface="Tahoma"/>
              </a:rPr>
              <a:t>Primarily non-profit entities</a:t>
            </a:r>
            <a:r>
              <a:rPr lang="en-US">
                <a:latin typeface="Lucida Sans"/>
                <a:ea typeface="Tahoma"/>
                <a:cs typeface="Tahoma"/>
              </a:rPr>
              <a:t>, only including for-profit entities where necessary to support access</a:t>
            </a:r>
          </a:p>
          <a:p>
            <a:pPr marL="342900" indent="-342900">
              <a:buFont typeface="Wingdings" panose="020B0604020202020204" pitchFamily="34" charset="0"/>
              <a:buChar char="ü"/>
            </a:pPr>
            <a:r>
              <a:rPr lang="en-US">
                <a:latin typeface="Lucida Sans"/>
                <a:ea typeface="Tahoma"/>
                <a:cs typeface="Tahoma"/>
              </a:rPr>
              <a:t>Organizations that vary in size and reflect the diversity of their region (e.g., including organizations with an annual budget of less than $5 million)</a:t>
            </a:r>
          </a:p>
          <a:p>
            <a:pPr marL="342900" indent="-342900">
              <a:buFont typeface="Wingdings" panose="020B0604020202020204" pitchFamily="34" charset="0"/>
              <a:buChar char="ü"/>
            </a:pPr>
            <a:r>
              <a:rPr lang="en-US">
                <a:latin typeface="Lucida Sans"/>
                <a:ea typeface="Tahoma"/>
                <a:cs typeface="Tahoma"/>
              </a:rPr>
              <a:t>Have language competencies aligned with the languages that are common and preferred by Medicaid populations of the region</a:t>
            </a:r>
          </a:p>
          <a:p>
            <a:pPr marL="342900" indent="-342900">
              <a:buFont typeface="Wingdings" panose="020B0604020202020204" pitchFamily="34" charset="0"/>
              <a:buChar char="ü"/>
            </a:pPr>
            <a:r>
              <a:rPr lang="en-US">
                <a:latin typeface="Lucida Sans"/>
                <a:ea typeface="Tahoma"/>
                <a:cs typeface="Tahoma"/>
              </a:rPr>
              <a:t>Can meet the unique needs and constraints of Members across the region, including minimizing travel distance for Members and provide services in accessible formats (virtual and in-person)</a:t>
            </a:r>
          </a:p>
          <a:p>
            <a:pPr marL="342900" indent="-342900">
              <a:buFont typeface="Wingdings" panose="020B0604020202020204" pitchFamily="34" charset="0"/>
              <a:buChar char="ü"/>
            </a:pPr>
            <a:r>
              <a:rPr lang="en-US">
                <a:latin typeface="Lucida Sans"/>
                <a:ea typeface="Tahoma"/>
                <a:cs typeface="Tahoma"/>
              </a:rPr>
              <a:t>All interested and eligible organizations to join the Network if there is a reasonable role they can fill</a:t>
            </a:r>
            <a:endParaRPr lang="en-US"/>
          </a:p>
        </p:txBody>
      </p:sp>
      <p:sp>
        <p:nvSpPr>
          <p:cNvPr id="4" name="Footer Placeholder 3">
            <a:extLst>
              <a:ext uri="{FF2B5EF4-FFF2-40B4-BE49-F238E27FC236}">
                <a16:creationId xmlns:a16="http://schemas.microsoft.com/office/drawing/2014/main" id="{81052B50-0ED9-D8D5-AA4C-05CB225C2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144A97-7D11-828D-1761-E1A35AAB45D7}"/>
              </a:ext>
            </a:extLst>
          </p:cNvPr>
          <p:cNvSpPr>
            <a:spLocks noGrp="1"/>
          </p:cNvSpPr>
          <p:nvPr>
            <p:ph type="sldNum" sz="quarter" idx="12"/>
          </p:nvPr>
        </p:nvSpPr>
        <p:spPr/>
        <p:txBody>
          <a:bodyPr/>
          <a:lstStyle/>
          <a:p>
            <a:fld id="{046ED92C-19EC-4894-A451-DBF4F06AE3FB}" type="slidenum">
              <a:rPr lang="en-US" smtClean="0"/>
              <a:t>6</a:t>
            </a:fld>
            <a:endParaRPr lang="en-US"/>
          </a:p>
        </p:txBody>
      </p:sp>
      <p:pic>
        <p:nvPicPr>
          <p:cNvPr id="6" name="Picture 5" descr="A blue screen with black text&#10;&#10;Description automatically generated">
            <a:extLst>
              <a:ext uri="{FF2B5EF4-FFF2-40B4-BE49-F238E27FC236}">
                <a16:creationId xmlns:a16="http://schemas.microsoft.com/office/drawing/2014/main" id="{D10351C7-2D39-7280-6662-CC5911F7D45B}"/>
              </a:ext>
            </a:extLst>
          </p:cNvPr>
          <p:cNvPicPr>
            <a:picLocks noChangeAspect="1"/>
          </p:cNvPicPr>
          <p:nvPr/>
        </p:nvPicPr>
        <p:blipFill>
          <a:blip r:embed="rId2"/>
          <a:stretch>
            <a:fillRect/>
          </a:stretch>
        </p:blipFill>
        <p:spPr>
          <a:xfrm>
            <a:off x="7787942" y="1371600"/>
            <a:ext cx="3743059" cy="4428564"/>
          </a:xfrm>
          <a:prstGeom prst="rect">
            <a:avLst/>
          </a:prstGeom>
        </p:spPr>
      </p:pic>
    </p:spTree>
    <p:extLst>
      <p:ext uri="{BB962C8B-B14F-4D97-AF65-F5344CB8AC3E}">
        <p14:creationId xmlns:p14="http://schemas.microsoft.com/office/powerpoint/2010/main" val="291020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E16C-9CC2-5699-6057-16762B6FFC23}"/>
              </a:ext>
            </a:extLst>
          </p:cNvPr>
          <p:cNvSpPr>
            <a:spLocks noGrp="1"/>
          </p:cNvSpPr>
          <p:nvPr>
            <p:ph type="title"/>
          </p:nvPr>
        </p:nvSpPr>
        <p:spPr>
          <a:xfrm>
            <a:off x="228359" y="136523"/>
            <a:ext cx="11812750" cy="551540"/>
          </a:xfrm>
        </p:spPr>
        <p:txBody>
          <a:bodyPr>
            <a:normAutofit/>
          </a:bodyPr>
          <a:lstStyle/>
          <a:p>
            <a:r>
              <a:rPr lang="en-US">
                <a:latin typeface="Lucida Sans"/>
                <a:ea typeface="Tahoma"/>
                <a:cs typeface="Tahoma"/>
              </a:rPr>
              <a:t>SCN Roles of Enhanced HRSN Service Provider</a:t>
            </a:r>
            <a:endParaRPr lang="en-US"/>
          </a:p>
        </p:txBody>
      </p:sp>
      <p:sp>
        <p:nvSpPr>
          <p:cNvPr id="4" name="Footer Placeholder 3">
            <a:extLst>
              <a:ext uri="{FF2B5EF4-FFF2-40B4-BE49-F238E27FC236}">
                <a16:creationId xmlns:a16="http://schemas.microsoft.com/office/drawing/2014/main" id="{B860844F-B97F-55C9-BDF2-7439F81604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AC33F-A861-EA04-0A2E-43CB9CC8AF35}"/>
              </a:ext>
            </a:extLst>
          </p:cNvPr>
          <p:cNvSpPr>
            <a:spLocks noGrp="1"/>
          </p:cNvSpPr>
          <p:nvPr>
            <p:ph type="sldNum" sz="quarter" idx="12"/>
          </p:nvPr>
        </p:nvSpPr>
        <p:spPr/>
        <p:txBody>
          <a:bodyPr/>
          <a:lstStyle/>
          <a:p>
            <a:fld id="{046ED92C-19EC-4894-A451-DBF4F06AE3FB}" type="slidenum">
              <a:rPr lang="en-US" smtClean="0"/>
              <a:t>7</a:t>
            </a:fld>
            <a:endParaRPr lang="en-US"/>
          </a:p>
        </p:txBody>
      </p:sp>
      <p:sp>
        <p:nvSpPr>
          <p:cNvPr id="13" name="Content Placeholder 12">
            <a:extLst>
              <a:ext uri="{FF2B5EF4-FFF2-40B4-BE49-F238E27FC236}">
                <a16:creationId xmlns:a16="http://schemas.microsoft.com/office/drawing/2014/main" id="{C9B4D49A-F946-7B08-F693-BB5B1BFBCC32}"/>
              </a:ext>
            </a:extLst>
          </p:cNvPr>
          <p:cNvSpPr>
            <a:spLocks noGrp="1"/>
          </p:cNvSpPr>
          <p:nvPr>
            <p:ph idx="1"/>
          </p:nvPr>
        </p:nvSpPr>
        <p:spPr>
          <a:xfrm>
            <a:off x="228358" y="683000"/>
            <a:ext cx="11764176" cy="5850574"/>
          </a:xfrm>
        </p:spPr>
        <p:txBody>
          <a:bodyPr vert="horz" lIns="91440" tIns="45720" rIns="91440" bIns="45720" rtlCol="0" anchor="t">
            <a:normAutofit/>
          </a:bodyPr>
          <a:lstStyle/>
          <a:p>
            <a:r>
              <a:rPr lang="en-US" sz="2000">
                <a:latin typeface="Lucida Sans"/>
                <a:ea typeface="Tahoma"/>
                <a:cs typeface="Tahoma"/>
              </a:rPr>
              <a:t>Any organization providing HRSN services contracted with the SCN for care management, housing, nutrition, and/or transportation services for eligible Medicaid Members.</a:t>
            </a:r>
            <a:endParaRPr lang="en-US">
              <a:latin typeface="Lucida Sans"/>
              <a:ea typeface="Tahoma"/>
              <a:cs typeface="Tahoma"/>
            </a:endParaRPr>
          </a:p>
          <a:p>
            <a:endParaRPr lang="en-US">
              <a:latin typeface="Lucida Sans"/>
              <a:ea typeface="Tahoma"/>
              <a:cs typeface="Tahoma"/>
            </a:endParaRPr>
          </a:p>
          <a:p>
            <a:r>
              <a:rPr lang="en-US" sz="2000" b="1">
                <a:solidFill>
                  <a:schemeClr val="accent3"/>
                </a:solidFill>
                <a:latin typeface="Lucida Sans"/>
                <a:ea typeface="Tahoma"/>
                <a:cs typeface="Tahoma"/>
              </a:rPr>
              <a:t>Enhanced HRSN Service Providers</a:t>
            </a:r>
            <a:r>
              <a:rPr lang="en-US" sz="2000">
                <a:latin typeface="Lucida Sans"/>
                <a:ea typeface="Tahoma"/>
                <a:cs typeface="Tahoma"/>
              </a:rPr>
              <a:t>: </a:t>
            </a:r>
            <a:endParaRPr lang="en-US">
              <a:latin typeface="Lucida Sans"/>
              <a:ea typeface="Tahoma"/>
              <a:cs typeface="Tahoma"/>
            </a:endParaRPr>
          </a:p>
          <a:p>
            <a:pPr marL="342900" indent="-342900">
              <a:buChar char="•"/>
            </a:pPr>
            <a:r>
              <a:rPr lang="en-US" sz="2000">
                <a:latin typeface="Lucida Sans"/>
                <a:ea typeface="Tahoma"/>
                <a:cs typeface="Tahoma"/>
              </a:rPr>
              <a:t>May or may not also perform screening and navigation</a:t>
            </a:r>
            <a:endParaRPr lang="en-US">
              <a:latin typeface="Lucida Sans"/>
              <a:ea typeface="Tahoma"/>
              <a:cs typeface="Tahoma"/>
            </a:endParaRPr>
          </a:p>
          <a:p>
            <a:pPr marL="342900" indent="-342900">
              <a:buChar char="•"/>
            </a:pPr>
            <a:r>
              <a:rPr lang="en-US" sz="2000">
                <a:latin typeface="Lucida Sans"/>
                <a:ea typeface="Tahoma"/>
                <a:cs typeface="Tahoma"/>
              </a:rPr>
              <a:t>Must provide status updates on referrals received in Unite Us</a:t>
            </a:r>
            <a:endParaRPr lang="en-US"/>
          </a:p>
          <a:p>
            <a:pPr marL="342900" indent="-342900">
              <a:buChar char="•"/>
            </a:pPr>
            <a:r>
              <a:rPr lang="en-US" sz="2000">
                <a:latin typeface="Lucida Sans"/>
                <a:ea typeface="Tahoma"/>
                <a:cs typeface="Tahoma"/>
              </a:rPr>
              <a:t>Provide narrative reasoning for any non-initiation of services</a:t>
            </a:r>
            <a:endParaRPr lang="en-US">
              <a:latin typeface="Lucida Sans"/>
              <a:ea typeface="Tahoma"/>
              <a:cs typeface="Tahoma"/>
            </a:endParaRPr>
          </a:p>
          <a:p>
            <a:pPr marL="342900" indent="-342900">
              <a:buChar char="•"/>
            </a:pPr>
            <a:r>
              <a:rPr lang="en-US" sz="2000">
                <a:latin typeface="Lucida Sans"/>
                <a:ea typeface="Tahoma"/>
                <a:cs typeface="Tahoma"/>
              </a:rPr>
              <a:t>Update the Social Care Plan </a:t>
            </a:r>
          </a:p>
          <a:p>
            <a:pPr marL="342900" indent="-342900">
              <a:buChar char="•"/>
            </a:pPr>
            <a:r>
              <a:rPr lang="en-US" sz="2000">
                <a:latin typeface="Lucida Sans"/>
                <a:ea typeface="Tahoma"/>
                <a:cs typeface="Tahoma"/>
              </a:rPr>
              <a:t>Perform outreach to complete services (more to come at publication of operations manual)</a:t>
            </a:r>
            <a:endParaRPr lang="en-US"/>
          </a:p>
          <a:p>
            <a:pPr marL="342900" indent="-342900">
              <a:buChar char="•"/>
            </a:pPr>
            <a:r>
              <a:rPr lang="en-US" sz="2000">
                <a:latin typeface="Lucida Sans"/>
                <a:ea typeface="Tahoma"/>
                <a:cs typeface="Tahoma"/>
              </a:rPr>
              <a:t>Maintain regional service coverage</a:t>
            </a:r>
            <a:endParaRPr lang="en-US" sz="2000"/>
          </a:p>
          <a:p>
            <a:pPr marL="342900" indent="-342900">
              <a:buChar char="•"/>
            </a:pPr>
            <a:r>
              <a:rPr lang="en-US" sz="2000">
                <a:latin typeface="Lucida Sans"/>
                <a:ea typeface="Tahoma"/>
                <a:cs typeface="Tahoma"/>
              </a:rPr>
              <a:t>Work with the SCN lead to approve services within defined SOW for Home Accessibility and Safety Modifications, Home Remediation Service, and Asthma Remediation.  </a:t>
            </a:r>
          </a:p>
          <a:p>
            <a:endParaRPr lang="en-US"/>
          </a:p>
        </p:txBody>
      </p:sp>
    </p:spTree>
    <p:extLst>
      <p:ext uri="{BB962C8B-B14F-4D97-AF65-F5344CB8AC3E}">
        <p14:creationId xmlns:p14="http://schemas.microsoft.com/office/powerpoint/2010/main" val="26331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D8DA-BD84-0595-4B4E-82F101DC7A21}"/>
              </a:ext>
            </a:extLst>
          </p:cNvPr>
          <p:cNvSpPr>
            <a:spLocks noGrp="1"/>
          </p:cNvSpPr>
          <p:nvPr>
            <p:ph type="title"/>
          </p:nvPr>
        </p:nvSpPr>
        <p:spPr/>
        <p:txBody>
          <a:bodyPr/>
          <a:lstStyle/>
          <a:p>
            <a:r>
              <a:rPr lang="en-US"/>
              <a:t> </a:t>
            </a:r>
          </a:p>
        </p:txBody>
      </p:sp>
      <p:pic>
        <p:nvPicPr>
          <p:cNvPr id="6" name="Content Placeholder 5" descr="A white text on a white background&#10;&#10;Description automatically generated">
            <a:extLst>
              <a:ext uri="{FF2B5EF4-FFF2-40B4-BE49-F238E27FC236}">
                <a16:creationId xmlns:a16="http://schemas.microsoft.com/office/drawing/2014/main" id="{020ED05A-D58A-1001-94D2-0F543745F2C8}"/>
              </a:ext>
            </a:extLst>
          </p:cNvPr>
          <p:cNvPicPr>
            <a:picLocks noGrp="1" noChangeAspect="1"/>
          </p:cNvPicPr>
          <p:nvPr>
            <p:ph idx="1"/>
          </p:nvPr>
        </p:nvPicPr>
        <p:blipFill>
          <a:blip r:embed="rId2"/>
          <a:srcRect l="1388" t="1552" r="2506" b="-1413"/>
          <a:stretch/>
        </p:blipFill>
        <p:spPr>
          <a:xfrm>
            <a:off x="1556316" y="132576"/>
            <a:ext cx="9064311" cy="6112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a:extLst>
              <a:ext uri="{FF2B5EF4-FFF2-40B4-BE49-F238E27FC236}">
                <a16:creationId xmlns:a16="http://schemas.microsoft.com/office/drawing/2014/main" id="{92D0A26D-4C34-7BE3-2CF8-BA68DDABA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8D9A2E-DABB-4A24-C3F7-AA1E9DD099F5}"/>
              </a:ext>
            </a:extLst>
          </p:cNvPr>
          <p:cNvSpPr>
            <a:spLocks noGrp="1"/>
          </p:cNvSpPr>
          <p:nvPr>
            <p:ph type="sldNum" sz="quarter" idx="12"/>
          </p:nvPr>
        </p:nvSpPr>
        <p:spPr/>
        <p:txBody>
          <a:bodyPr/>
          <a:lstStyle/>
          <a:p>
            <a:fld id="{046ED92C-19EC-4894-A451-DBF4F06AE3FB}" type="slidenum">
              <a:rPr lang="en-US" smtClean="0"/>
              <a:t>8</a:t>
            </a:fld>
            <a:endParaRPr lang="en-US"/>
          </a:p>
        </p:txBody>
      </p:sp>
    </p:spTree>
    <p:extLst>
      <p:ext uri="{BB962C8B-B14F-4D97-AF65-F5344CB8AC3E}">
        <p14:creationId xmlns:p14="http://schemas.microsoft.com/office/powerpoint/2010/main" val="37030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8B171C-B397-9023-8AC6-22F38D492734}"/>
              </a:ext>
            </a:extLst>
          </p:cNvPr>
          <p:cNvPicPr>
            <a:picLocks noGrp="1" noChangeAspect="1"/>
          </p:cNvPicPr>
          <p:nvPr>
            <p:ph idx="1"/>
          </p:nvPr>
        </p:nvPicPr>
        <p:blipFill>
          <a:blip r:embed="rId2"/>
          <a:stretch>
            <a:fillRect/>
          </a:stretch>
        </p:blipFill>
        <p:spPr>
          <a:xfrm>
            <a:off x="633971" y="534119"/>
            <a:ext cx="9919607" cy="525704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2042DAEC-2E21-DA5B-026B-14E4AE2AF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850793-B1DC-654A-5B7D-2FC4978CCC4C}"/>
              </a:ext>
            </a:extLst>
          </p:cNvPr>
          <p:cNvSpPr>
            <a:spLocks noGrp="1"/>
          </p:cNvSpPr>
          <p:nvPr>
            <p:ph type="sldNum" sz="quarter" idx="12"/>
          </p:nvPr>
        </p:nvSpPr>
        <p:spPr/>
        <p:txBody>
          <a:bodyPr/>
          <a:lstStyle/>
          <a:p>
            <a:fld id="{046ED92C-19EC-4894-A451-DBF4F06AE3FB}" type="slidenum">
              <a:rPr lang="en-US" smtClean="0"/>
              <a:t>9</a:t>
            </a:fld>
            <a:endParaRPr lang="en-US"/>
          </a:p>
        </p:txBody>
      </p:sp>
    </p:spTree>
    <p:extLst>
      <p:ext uri="{BB962C8B-B14F-4D97-AF65-F5344CB8AC3E}">
        <p14:creationId xmlns:p14="http://schemas.microsoft.com/office/powerpoint/2010/main" val="1302788386"/>
      </p:ext>
    </p:extLst>
  </p:cSld>
  <p:clrMapOvr>
    <a:masterClrMapping/>
  </p:clrMapOvr>
</p:sld>
</file>

<file path=ppt/theme/theme1.xml><?xml version="1.0" encoding="utf-8"?>
<a:theme xmlns:a="http://schemas.openxmlformats.org/drawingml/2006/main" name="Office Theme">
  <a:themeElements>
    <a:clrScheme name="Care Compass Branding">
      <a:dk1>
        <a:sysClr val="windowText" lastClr="000000"/>
      </a:dk1>
      <a:lt1>
        <a:sysClr val="window" lastClr="FFFFFF"/>
      </a:lt1>
      <a:dk2>
        <a:srgbClr val="0E2841"/>
      </a:dk2>
      <a:lt2>
        <a:srgbClr val="E8E8E8"/>
      </a:lt2>
      <a:accent1>
        <a:srgbClr val="00A892"/>
      </a:accent1>
      <a:accent2>
        <a:srgbClr val="6BC7BB"/>
      </a:accent2>
      <a:accent3>
        <a:srgbClr val="F36F55"/>
      </a:accent3>
      <a:accent4>
        <a:srgbClr val="F8A88E"/>
      </a:accent4>
      <a:accent5>
        <a:srgbClr val="808285"/>
      </a:accent5>
      <a:accent6>
        <a:srgbClr val="000000"/>
      </a:accent6>
      <a:hlink>
        <a:srgbClr val="467886"/>
      </a:hlink>
      <a:folHlink>
        <a:srgbClr val="96607D"/>
      </a:folHlink>
    </a:clrScheme>
    <a:fontScheme name="CCN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are Compass Branding">
      <a:dk1>
        <a:sysClr val="windowText" lastClr="000000"/>
      </a:dk1>
      <a:lt1>
        <a:sysClr val="window" lastClr="FFFFFF"/>
      </a:lt1>
      <a:dk2>
        <a:srgbClr val="44546A"/>
      </a:dk2>
      <a:lt2>
        <a:srgbClr val="E7E6E6"/>
      </a:lt2>
      <a:accent1>
        <a:srgbClr val="00A892"/>
      </a:accent1>
      <a:accent2>
        <a:srgbClr val="6BC7BB"/>
      </a:accent2>
      <a:accent3>
        <a:srgbClr val="F36F55"/>
      </a:accent3>
      <a:accent4>
        <a:srgbClr val="F8A88E"/>
      </a:accent4>
      <a:accent5>
        <a:srgbClr val="000000"/>
      </a:accent5>
      <a:accent6>
        <a:srgbClr val="AEABAB"/>
      </a:accent6>
      <a:hlink>
        <a:srgbClr val="0563C1"/>
      </a:hlink>
      <a:folHlink>
        <a:srgbClr val="954F72"/>
      </a:folHlink>
    </a:clrScheme>
    <a:fontScheme name="CCN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PowerPoint Presentation</vt:lpstr>
      <vt:lpstr>Confidentiality Statement</vt:lpstr>
      <vt:lpstr>Learning Objectives</vt:lpstr>
      <vt:lpstr>Overview of Member Journey</vt:lpstr>
      <vt:lpstr>Member Journey to HRSN Services</vt:lpstr>
      <vt:lpstr>What does the ecosystem of HRSN service providers look like?</vt:lpstr>
      <vt:lpstr>SCN Roles of Enhanced HRSN Service Provider</vt:lpstr>
      <vt:lpstr> </vt:lpstr>
      <vt:lpstr>PowerPoint Presentation</vt:lpstr>
      <vt:lpstr>Considerations for the Enhanced HRSN Services Referral Process</vt:lpstr>
      <vt:lpstr>Service Delivery Completion: Referral closure</vt:lpstr>
      <vt:lpstr>Process Flow for Referrals</vt:lpstr>
      <vt:lpstr>HRSN Provider Learns of Additional Needs</vt:lpstr>
      <vt:lpstr>Major Life Events Process Flow for HRSN Service Providers</vt:lpstr>
      <vt:lpstr>Re-Authorizing Services</vt:lpstr>
      <vt:lpstr>Considerations for Member Changes in Coverage</vt:lpstr>
      <vt:lpstr>Reimbursement for CBOS for HRSN Service Provision</vt:lpstr>
      <vt:lpstr>Reimbursement for CBOs for HRSN Service Provision- continued</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58</cp:revision>
  <dcterms:created xsi:type="dcterms:W3CDTF">2024-12-06T20:05:07Z</dcterms:created>
  <dcterms:modified xsi:type="dcterms:W3CDTF">2025-01-08T17:16:10Z</dcterms:modified>
</cp:coreProperties>
</file>