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 id="2147483676" r:id="rId3"/>
  </p:sldMasterIdLst>
  <p:notesMasterIdLst>
    <p:notesMasterId r:id="rId41"/>
  </p:notesMasterIdLst>
  <p:sldIdLst>
    <p:sldId id="258" r:id="rId4"/>
    <p:sldId id="4463" r:id="rId5"/>
    <p:sldId id="259" r:id="rId6"/>
    <p:sldId id="260" r:id="rId7"/>
    <p:sldId id="4336" r:id="rId8"/>
    <p:sldId id="4340" r:id="rId9"/>
    <p:sldId id="4364" r:id="rId10"/>
    <p:sldId id="4363" r:id="rId11"/>
    <p:sldId id="4366" r:id="rId12"/>
    <p:sldId id="4345" r:id="rId13"/>
    <p:sldId id="4347" r:id="rId14"/>
    <p:sldId id="374" r:id="rId15"/>
    <p:sldId id="4348" r:id="rId16"/>
    <p:sldId id="4341" r:id="rId17"/>
    <p:sldId id="4354" r:id="rId18"/>
    <p:sldId id="4352" r:id="rId19"/>
    <p:sldId id="4351" r:id="rId20"/>
    <p:sldId id="4353" r:id="rId21"/>
    <p:sldId id="272" r:id="rId22"/>
    <p:sldId id="4342" r:id="rId23"/>
    <p:sldId id="4355" r:id="rId24"/>
    <p:sldId id="4356" r:id="rId25"/>
    <p:sldId id="4357" r:id="rId26"/>
    <p:sldId id="4338" r:id="rId27"/>
    <p:sldId id="317" r:id="rId28"/>
    <p:sldId id="4358" r:id="rId29"/>
    <p:sldId id="4359" r:id="rId30"/>
    <p:sldId id="261" r:id="rId31"/>
    <p:sldId id="4349" r:id="rId32"/>
    <p:sldId id="4361" r:id="rId33"/>
    <p:sldId id="4337" r:id="rId34"/>
    <p:sldId id="4319" r:id="rId35"/>
    <p:sldId id="268" r:id="rId36"/>
    <p:sldId id="4362" r:id="rId37"/>
    <p:sldId id="379" r:id="rId38"/>
    <p:sldId id="4327" r:id="rId39"/>
    <p:sldId id="4326"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939CFD-D35C-25ED-CABE-59DE31028769}" v="1" dt="2025-01-06T13:13:09.609"/>
    <p1510:client id="{D01C107B-4D17-231C-53EF-54AB01DA2072}" v="1" dt="2025-01-06T16:08:33.252"/>
    <p1510:client id="{F58C2E0E-1103-1806-E3E2-C9EC0CA2AD15}" v="1" dt="2025-01-06T13:56:38.9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microsoft.com/office/2015/10/relationships/revisionInfo" Target="revisionInfo.xml"/><Relationship Id="rId20" Type="http://schemas.openxmlformats.org/officeDocument/2006/relationships/slide" Target="slides/slide17.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1E8F7A-8B0C-4022-BD8E-7DD0FD73187E}"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AD81ACF6-09EE-49E2-8173-E3C8C0E538F5}">
      <dgm:prSet phldrT="[Text]" phldr="0"/>
      <dgm:spPr/>
      <dgm:t>
        <a:bodyPr/>
        <a:lstStyle/>
        <a:p>
          <a:pPr rtl="0"/>
          <a:r>
            <a:rPr lang="en-US">
              <a:latin typeface="Lucida Sans"/>
            </a:rPr>
            <a:t> Indoor Air Quality</a:t>
          </a:r>
        </a:p>
      </dgm:t>
    </dgm:pt>
    <dgm:pt modelId="{424F1198-BFE0-40DD-9928-5FC16CF3D30A}" type="parTrans" cxnId="{1B9BA3A3-DDB9-4D52-9EE6-07315736E50E}">
      <dgm:prSet/>
      <dgm:spPr/>
      <dgm:t>
        <a:bodyPr/>
        <a:lstStyle/>
        <a:p>
          <a:endParaRPr lang="en-US"/>
        </a:p>
      </dgm:t>
    </dgm:pt>
    <dgm:pt modelId="{4D8CBC2C-72CD-4497-AAE0-F66D803992BA}" type="sibTrans" cxnId="{1B9BA3A3-DDB9-4D52-9EE6-07315736E50E}">
      <dgm:prSet/>
      <dgm:spPr/>
      <dgm:t>
        <a:bodyPr/>
        <a:lstStyle/>
        <a:p>
          <a:endParaRPr lang="en-US"/>
        </a:p>
      </dgm:t>
    </dgm:pt>
    <dgm:pt modelId="{C7897ACE-E005-4399-BC1B-D2B9970EA1B7}">
      <dgm:prSet phldrT="[Text]" phldr="0"/>
      <dgm:spPr/>
      <dgm:t>
        <a:bodyPr/>
        <a:lstStyle/>
        <a:p>
          <a:pPr rtl="0"/>
          <a:r>
            <a:rPr lang="en-US">
              <a:latin typeface="Lucida Sans"/>
            </a:rPr>
            <a:t> Mold Remediation &amp; Moisture Control</a:t>
          </a:r>
        </a:p>
      </dgm:t>
    </dgm:pt>
    <dgm:pt modelId="{2DB8216F-D41E-4B91-8CD6-E2857CC26168}" type="parTrans" cxnId="{0B420BBC-0F64-460A-8892-5085981C989D}">
      <dgm:prSet/>
      <dgm:spPr/>
      <dgm:t>
        <a:bodyPr/>
        <a:lstStyle/>
        <a:p>
          <a:endParaRPr lang="en-US"/>
        </a:p>
      </dgm:t>
    </dgm:pt>
    <dgm:pt modelId="{A4725FB3-A421-4494-A905-5FD1977E2E6A}" type="sibTrans" cxnId="{0B420BBC-0F64-460A-8892-5085981C989D}">
      <dgm:prSet/>
      <dgm:spPr/>
      <dgm:t>
        <a:bodyPr/>
        <a:lstStyle/>
        <a:p>
          <a:endParaRPr lang="en-US"/>
        </a:p>
      </dgm:t>
    </dgm:pt>
    <dgm:pt modelId="{65168CA9-DDCC-433B-AB7F-9EAF35702BB6}">
      <dgm:prSet phldrT="[Text]" phldr="0"/>
      <dgm:spPr/>
      <dgm:t>
        <a:bodyPr/>
        <a:lstStyle/>
        <a:p>
          <a:pPr rtl="0"/>
          <a:r>
            <a:rPr lang="en-US">
              <a:latin typeface="Lucida Sans"/>
            </a:rPr>
            <a:t> Integrated Pest Control (IPM)</a:t>
          </a:r>
        </a:p>
      </dgm:t>
    </dgm:pt>
    <dgm:pt modelId="{38203BAD-1E86-4556-BA38-36045B13A071}" type="parTrans" cxnId="{7B8EB784-89AA-4117-BB7F-5F8F55836AAF}">
      <dgm:prSet/>
      <dgm:spPr/>
      <dgm:t>
        <a:bodyPr/>
        <a:lstStyle/>
        <a:p>
          <a:endParaRPr lang="en-US"/>
        </a:p>
      </dgm:t>
    </dgm:pt>
    <dgm:pt modelId="{69BDA40D-B757-47F2-BD7B-F514947D48AD}" type="sibTrans" cxnId="{7B8EB784-89AA-4117-BB7F-5F8F55836AAF}">
      <dgm:prSet/>
      <dgm:spPr/>
      <dgm:t>
        <a:bodyPr/>
        <a:lstStyle/>
        <a:p>
          <a:endParaRPr lang="en-US"/>
        </a:p>
      </dgm:t>
    </dgm:pt>
    <dgm:pt modelId="{23AE7480-44A7-49BD-8FFC-E9EDD8352B1B}" type="pres">
      <dgm:prSet presAssocID="{FA1E8F7A-8B0C-4022-BD8E-7DD0FD73187E}" presName="composite" presStyleCnt="0">
        <dgm:presLayoutVars>
          <dgm:chMax val="5"/>
          <dgm:dir/>
          <dgm:animLvl val="ctr"/>
          <dgm:resizeHandles val="exact"/>
        </dgm:presLayoutVars>
      </dgm:prSet>
      <dgm:spPr/>
    </dgm:pt>
    <dgm:pt modelId="{5919BDD1-CD1F-4E89-A016-BA2FCB9778B7}" type="pres">
      <dgm:prSet presAssocID="{FA1E8F7A-8B0C-4022-BD8E-7DD0FD73187E}" presName="cycle" presStyleCnt="0"/>
      <dgm:spPr/>
    </dgm:pt>
    <dgm:pt modelId="{8322500B-8262-4DE3-8482-72480F4A84EC}" type="pres">
      <dgm:prSet presAssocID="{FA1E8F7A-8B0C-4022-BD8E-7DD0FD73187E}" presName="centerShape" presStyleCnt="0"/>
      <dgm:spPr/>
    </dgm:pt>
    <dgm:pt modelId="{2422EF6E-7C02-4D0F-B51C-5C37CAB4F92F}" type="pres">
      <dgm:prSet presAssocID="{FA1E8F7A-8B0C-4022-BD8E-7DD0FD73187E}" presName="connSite" presStyleLbl="node1" presStyleIdx="0" presStyleCnt="4"/>
      <dgm:spPr/>
    </dgm:pt>
    <dgm:pt modelId="{EB26E562-2810-4C67-BDB9-C189FB017573}" type="pres">
      <dgm:prSet presAssocID="{FA1E8F7A-8B0C-4022-BD8E-7DD0FD73187E}" presName="visible" presStyleLbl="node1" presStyleIdx="0" presStyleCnt="4"/>
      <dgm:spPr/>
    </dgm:pt>
    <dgm:pt modelId="{99ECC609-07D4-4F77-9152-49297C772EEF}" type="pres">
      <dgm:prSet presAssocID="{424F1198-BFE0-40DD-9928-5FC16CF3D30A}" presName="Name25" presStyleLbl="parChTrans1D1" presStyleIdx="0" presStyleCnt="3"/>
      <dgm:spPr/>
    </dgm:pt>
    <dgm:pt modelId="{239B19C5-7EAA-4A03-A8DF-58345495F1F5}" type="pres">
      <dgm:prSet presAssocID="{AD81ACF6-09EE-49E2-8173-E3C8C0E538F5}" presName="node" presStyleCnt="0"/>
      <dgm:spPr/>
    </dgm:pt>
    <dgm:pt modelId="{DAF89754-D8C3-417F-907C-ADAB48084149}" type="pres">
      <dgm:prSet presAssocID="{AD81ACF6-09EE-49E2-8173-E3C8C0E538F5}" presName="parentNode" presStyleLbl="node1" presStyleIdx="1" presStyleCnt="4">
        <dgm:presLayoutVars>
          <dgm:chMax val="1"/>
          <dgm:bulletEnabled val="1"/>
        </dgm:presLayoutVars>
      </dgm:prSet>
      <dgm:spPr/>
    </dgm:pt>
    <dgm:pt modelId="{1E6F961B-AF5F-400A-8310-F0175457EF61}" type="pres">
      <dgm:prSet presAssocID="{AD81ACF6-09EE-49E2-8173-E3C8C0E538F5}" presName="childNode" presStyleLbl="revTx" presStyleIdx="0" presStyleCnt="0">
        <dgm:presLayoutVars>
          <dgm:bulletEnabled val="1"/>
        </dgm:presLayoutVars>
      </dgm:prSet>
      <dgm:spPr/>
    </dgm:pt>
    <dgm:pt modelId="{DC838414-0D65-4BD6-B115-84230BD66987}" type="pres">
      <dgm:prSet presAssocID="{2DB8216F-D41E-4B91-8CD6-E2857CC26168}" presName="Name25" presStyleLbl="parChTrans1D1" presStyleIdx="1" presStyleCnt="3"/>
      <dgm:spPr/>
    </dgm:pt>
    <dgm:pt modelId="{AE6D1797-499A-4C9E-B38A-3C022D1FA0C5}" type="pres">
      <dgm:prSet presAssocID="{C7897ACE-E005-4399-BC1B-D2B9970EA1B7}" presName="node" presStyleCnt="0"/>
      <dgm:spPr/>
    </dgm:pt>
    <dgm:pt modelId="{789FA347-D613-4F51-8C28-42C1100B2197}" type="pres">
      <dgm:prSet presAssocID="{C7897ACE-E005-4399-BC1B-D2B9970EA1B7}" presName="parentNode" presStyleLbl="node1" presStyleIdx="2" presStyleCnt="4">
        <dgm:presLayoutVars>
          <dgm:chMax val="1"/>
          <dgm:bulletEnabled val="1"/>
        </dgm:presLayoutVars>
      </dgm:prSet>
      <dgm:spPr/>
    </dgm:pt>
    <dgm:pt modelId="{08C6793E-80A6-427B-8A7D-FFB2820D5373}" type="pres">
      <dgm:prSet presAssocID="{C7897ACE-E005-4399-BC1B-D2B9970EA1B7}" presName="childNode" presStyleLbl="revTx" presStyleIdx="0" presStyleCnt="0">
        <dgm:presLayoutVars>
          <dgm:bulletEnabled val="1"/>
        </dgm:presLayoutVars>
      </dgm:prSet>
      <dgm:spPr/>
    </dgm:pt>
    <dgm:pt modelId="{7D39AC3B-3778-4C65-B5C0-4238F6EC6A2D}" type="pres">
      <dgm:prSet presAssocID="{38203BAD-1E86-4556-BA38-36045B13A071}" presName="Name25" presStyleLbl="parChTrans1D1" presStyleIdx="2" presStyleCnt="3"/>
      <dgm:spPr/>
    </dgm:pt>
    <dgm:pt modelId="{24886827-0CB0-4ED6-AFF0-401C37FD1494}" type="pres">
      <dgm:prSet presAssocID="{65168CA9-DDCC-433B-AB7F-9EAF35702BB6}" presName="node" presStyleCnt="0"/>
      <dgm:spPr/>
    </dgm:pt>
    <dgm:pt modelId="{F3E7AB02-23D5-4A2E-927B-FC05A0A22696}" type="pres">
      <dgm:prSet presAssocID="{65168CA9-DDCC-433B-AB7F-9EAF35702BB6}" presName="parentNode" presStyleLbl="node1" presStyleIdx="3" presStyleCnt="4">
        <dgm:presLayoutVars>
          <dgm:chMax val="1"/>
          <dgm:bulletEnabled val="1"/>
        </dgm:presLayoutVars>
      </dgm:prSet>
      <dgm:spPr/>
    </dgm:pt>
    <dgm:pt modelId="{11A9CF1D-E181-4729-89BD-B5FB2108D19A}" type="pres">
      <dgm:prSet presAssocID="{65168CA9-DDCC-433B-AB7F-9EAF35702BB6}" presName="childNode" presStyleLbl="revTx" presStyleIdx="0" presStyleCnt="0">
        <dgm:presLayoutVars>
          <dgm:bulletEnabled val="1"/>
        </dgm:presLayoutVars>
      </dgm:prSet>
      <dgm:spPr/>
    </dgm:pt>
  </dgm:ptLst>
  <dgm:cxnLst>
    <dgm:cxn modelId="{7B8EB784-89AA-4117-BB7F-5F8F55836AAF}" srcId="{FA1E8F7A-8B0C-4022-BD8E-7DD0FD73187E}" destId="{65168CA9-DDCC-433B-AB7F-9EAF35702BB6}" srcOrd="2" destOrd="0" parTransId="{38203BAD-1E86-4556-BA38-36045B13A071}" sibTransId="{69BDA40D-B757-47F2-BD7B-F514947D48AD}"/>
    <dgm:cxn modelId="{1B9BA3A3-DDB9-4D52-9EE6-07315736E50E}" srcId="{FA1E8F7A-8B0C-4022-BD8E-7DD0FD73187E}" destId="{AD81ACF6-09EE-49E2-8173-E3C8C0E538F5}" srcOrd="0" destOrd="0" parTransId="{424F1198-BFE0-40DD-9928-5FC16CF3D30A}" sibTransId="{4D8CBC2C-72CD-4497-AAE0-F66D803992BA}"/>
    <dgm:cxn modelId="{1D5E6EB2-7401-4351-A79A-FA2AF34101CA}" type="presOf" srcId="{C7897ACE-E005-4399-BC1B-D2B9970EA1B7}" destId="{789FA347-D613-4F51-8C28-42C1100B2197}" srcOrd="0" destOrd="0" presId="urn:microsoft.com/office/officeart/2005/8/layout/radial2"/>
    <dgm:cxn modelId="{DDC003B7-C49F-4C1E-A2A4-904863C32ACB}" type="presOf" srcId="{65168CA9-DDCC-433B-AB7F-9EAF35702BB6}" destId="{F3E7AB02-23D5-4A2E-927B-FC05A0A22696}" srcOrd="0" destOrd="0" presId="urn:microsoft.com/office/officeart/2005/8/layout/radial2"/>
    <dgm:cxn modelId="{DCE024BA-0596-4538-9AEA-6DA229B1DCBE}" type="presOf" srcId="{FA1E8F7A-8B0C-4022-BD8E-7DD0FD73187E}" destId="{23AE7480-44A7-49BD-8FFC-E9EDD8352B1B}" srcOrd="0" destOrd="0" presId="urn:microsoft.com/office/officeart/2005/8/layout/radial2"/>
    <dgm:cxn modelId="{0B420BBC-0F64-460A-8892-5085981C989D}" srcId="{FA1E8F7A-8B0C-4022-BD8E-7DD0FD73187E}" destId="{C7897ACE-E005-4399-BC1B-D2B9970EA1B7}" srcOrd="1" destOrd="0" parTransId="{2DB8216F-D41E-4B91-8CD6-E2857CC26168}" sibTransId="{A4725FB3-A421-4494-A905-5FD1977E2E6A}"/>
    <dgm:cxn modelId="{A1D32ED5-BA74-4FA2-BA38-DBCCA7CE563C}" type="presOf" srcId="{38203BAD-1E86-4556-BA38-36045B13A071}" destId="{7D39AC3B-3778-4C65-B5C0-4238F6EC6A2D}" srcOrd="0" destOrd="0" presId="urn:microsoft.com/office/officeart/2005/8/layout/radial2"/>
    <dgm:cxn modelId="{A14B51D5-DDF9-40E4-8D6D-FF41E9765FCA}" type="presOf" srcId="{2DB8216F-D41E-4B91-8CD6-E2857CC26168}" destId="{DC838414-0D65-4BD6-B115-84230BD66987}" srcOrd="0" destOrd="0" presId="urn:microsoft.com/office/officeart/2005/8/layout/radial2"/>
    <dgm:cxn modelId="{0A6023FB-75B8-45E6-B4C3-5300479C0FB2}" type="presOf" srcId="{424F1198-BFE0-40DD-9928-5FC16CF3D30A}" destId="{99ECC609-07D4-4F77-9152-49297C772EEF}" srcOrd="0" destOrd="0" presId="urn:microsoft.com/office/officeart/2005/8/layout/radial2"/>
    <dgm:cxn modelId="{A1FF79FE-E47E-4595-A7FD-7B8F10B70889}" type="presOf" srcId="{AD81ACF6-09EE-49E2-8173-E3C8C0E538F5}" destId="{DAF89754-D8C3-417F-907C-ADAB48084149}" srcOrd="0" destOrd="0" presId="urn:microsoft.com/office/officeart/2005/8/layout/radial2"/>
    <dgm:cxn modelId="{6BA4A7EA-8E15-4911-9033-9E4394F94946}" type="presParOf" srcId="{23AE7480-44A7-49BD-8FFC-E9EDD8352B1B}" destId="{5919BDD1-CD1F-4E89-A016-BA2FCB9778B7}" srcOrd="0" destOrd="0" presId="urn:microsoft.com/office/officeart/2005/8/layout/radial2"/>
    <dgm:cxn modelId="{F7AE0E2E-B179-4837-BD98-58E1C0CB889F}" type="presParOf" srcId="{5919BDD1-CD1F-4E89-A016-BA2FCB9778B7}" destId="{8322500B-8262-4DE3-8482-72480F4A84EC}" srcOrd="0" destOrd="0" presId="urn:microsoft.com/office/officeart/2005/8/layout/radial2"/>
    <dgm:cxn modelId="{A098B10D-F9ED-4E29-9700-880566A5AFF3}" type="presParOf" srcId="{8322500B-8262-4DE3-8482-72480F4A84EC}" destId="{2422EF6E-7C02-4D0F-B51C-5C37CAB4F92F}" srcOrd="0" destOrd="0" presId="urn:microsoft.com/office/officeart/2005/8/layout/radial2"/>
    <dgm:cxn modelId="{D10F35C2-9208-4996-ADE5-1D036F5571C3}" type="presParOf" srcId="{8322500B-8262-4DE3-8482-72480F4A84EC}" destId="{EB26E562-2810-4C67-BDB9-C189FB017573}" srcOrd="1" destOrd="0" presId="urn:microsoft.com/office/officeart/2005/8/layout/radial2"/>
    <dgm:cxn modelId="{35E041CA-E0FC-4E2B-80FB-6D18FAE5B5BE}" type="presParOf" srcId="{5919BDD1-CD1F-4E89-A016-BA2FCB9778B7}" destId="{99ECC609-07D4-4F77-9152-49297C772EEF}" srcOrd="1" destOrd="0" presId="urn:microsoft.com/office/officeart/2005/8/layout/radial2"/>
    <dgm:cxn modelId="{61DA1754-7EDD-442C-A403-CDFE5D29A731}" type="presParOf" srcId="{5919BDD1-CD1F-4E89-A016-BA2FCB9778B7}" destId="{239B19C5-7EAA-4A03-A8DF-58345495F1F5}" srcOrd="2" destOrd="0" presId="urn:microsoft.com/office/officeart/2005/8/layout/radial2"/>
    <dgm:cxn modelId="{266E92EC-2804-4647-A58F-01BB374C33F0}" type="presParOf" srcId="{239B19C5-7EAA-4A03-A8DF-58345495F1F5}" destId="{DAF89754-D8C3-417F-907C-ADAB48084149}" srcOrd="0" destOrd="0" presId="urn:microsoft.com/office/officeart/2005/8/layout/radial2"/>
    <dgm:cxn modelId="{95EEDCFF-6582-4F7A-9948-3808110D7826}" type="presParOf" srcId="{239B19C5-7EAA-4A03-A8DF-58345495F1F5}" destId="{1E6F961B-AF5F-400A-8310-F0175457EF61}" srcOrd="1" destOrd="0" presId="urn:microsoft.com/office/officeart/2005/8/layout/radial2"/>
    <dgm:cxn modelId="{E0550DC0-AFC1-4587-9A76-38112AD03CE3}" type="presParOf" srcId="{5919BDD1-CD1F-4E89-A016-BA2FCB9778B7}" destId="{DC838414-0D65-4BD6-B115-84230BD66987}" srcOrd="3" destOrd="0" presId="urn:microsoft.com/office/officeart/2005/8/layout/radial2"/>
    <dgm:cxn modelId="{08979BC7-B08E-4306-B523-48C13F0B6516}" type="presParOf" srcId="{5919BDD1-CD1F-4E89-A016-BA2FCB9778B7}" destId="{AE6D1797-499A-4C9E-B38A-3C022D1FA0C5}" srcOrd="4" destOrd="0" presId="urn:microsoft.com/office/officeart/2005/8/layout/radial2"/>
    <dgm:cxn modelId="{3F5ADB47-639C-4D6F-A0F7-B265D42B5697}" type="presParOf" srcId="{AE6D1797-499A-4C9E-B38A-3C022D1FA0C5}" destId="{789FA347-D613-4F51-8C28-42C1100B2197}" srcOrd="0" destOrd="0" presId="urn:microsoft.com/office/officeart/2005/8/layout/radial2"/>
    <dgm:cxn modelId="{2600AE22-1A66-4943-9085-1F6B85A587A1}" type="presParOf" srcId="{AE6D1797-499A-4C9E-B38A-3C022D1FA0C5}" destId="{08C6793E-80A6-427B-8A7D-FFB2820D5373}" srcOrd="1" destOrd="0" presId="urn:microsoft.com/office/officeart/2005/8/layout/radial2"/>
    <dgm:cxn modelId="{E68D0ED0-D7E7-4729-B8B4-90010E2E05EC}" type="presParOf" srcId="{5919BDD1-CD1F-4E89-A016-BA2FCB9778B7}" destId="{7D39AC3B-3778-4C65-B5C0-4238F6EC6A2D}" srcOrd="5" destOrd="0" presId="urn:microsoft.com/office/officeart/2005/8/layout/radial2"/>
    <dgm:cxn modelId="{F1A49FE0-0335-4275-AF6C-A28B1B2A1120}" type="presParOf" srcId="{5919BDD1-CD1F-4E89-A016-BA2FCB9778B7}" destId="{24886827-0CB0-4ED6-AFF0-401C37FD1494}" srcOrd="6" destOrd="0" presId="urn:microsoft.com/office/officeart/2005/8/layout/radial2"/>
    <dgm:cxn modelId="{4B53D134-C7F0-4399-B89C-2F0F8D7DD758}" type="presParOf" srcId="{24886827-0CB0-4ED6-AFF0-401C37FD1494}" destId="{F3E7AB02-23D5-4A2E-927B-FC05A0A22696}" srcOrd="0" destOrd="0" presId="urn:microsoft.com/office/officeart/2005/8/layout/radial2"/>
    <dgm:cxn modelId="{1549F5B3-48D9-49EF-90CC-F3D64F36CB0E}" type="presParOf" srcId="{24886827-0CB0-4ED6-AFF0-401C37FD1494}" destId="{11A9CF1D-E181-4729-89BD-B5FB2108D19A}"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1616DC-9417-4DA4-BE86-DA494E4D164B}"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B4120C38-D1EE-41D8-BBBE-50B28BCE4836}">
      <dgm:prSet phldrT="[Text]" phldr="0"/>
      <dgm:spPr/>
      <dgm:t>
        <a:bodyPr/>
        <a:lstStyle/>
        <a:p>
          <a:pPr rtl="0"/>
          <a:r>
            <a:rPr lang="en-US">
              <a:latin typeface="Lucida Sans"/>
            </a:rPr>
            <a:t>Asthma Friendly Cleaning Supplies</a:t>
          </a:r>
        </a:p>
      </dgm:t>
    </dgm:pt>
    <dgm:pt modelId="{85E1562F-4996-470E-9BCB-B433C9B89D8F}" type="parTrans" cxnId="{6746F102-E2D8-40DB-9B21-AEE8409E571E}">
      <dgm:prSet/>
      <dgm:spPr/>
      <dgm:t>
        <a:bodyPr/>
        <a:lstStyle/>
        <a:p>
          <a:endParaRPr lang="en-US"/>
        </a:p>
      </dgm:t>
    </dgm:pt>
    <dgm:pt modelId="{0C74D505-9351-4451-8DCB-A5F877A97BF0}" type="sibTrans" cxnId="{6746F102-E2D8-40DB-9B21-AEE8409E571E}">
      <dgm:prSet/>
      <dgm:spPr/>
      <dgm:t>
        <a:bodyPr/>
        <a:lstStyle/>
        <a:p>
          <a:endParaRPr lang="en-US"/>
        </a:p>
      </dgm:t>
    </dgm:pt>
    <dgm:pt modelId="{3DCA40B4-025E-49CE-B796-3ABCAEEA8D30}">
      <dgm:prSet phldrT="[Text]" phldr="0"/>
      <dgm:spPr/>
      <dgm:t>
        <a:bodyPr/>
        <a:lstStyle/>
        <a:p>
          <a:pPr rtl="0"/>
          <a:r>
            <a:rPr lang="en-US">
              <a:latin typeface="Lucida Sans"/>
            </a:rPr>
            <a:t>Indoor Allergen Reduction</a:t>
          </a:r>
        </a:p>
      </dgm:t>
    </dgm:pt>
    <dgm:pt modelId="{B0864F91-5CC7-4B88-ACC5-E8F1A5B0F6AE}" type="parTrans" cxnId="{6D48102A-6F7C-4796-9F7E-C5F65975413E}">
      <dgm:prSet/>
      <dgm:spPr/>
      <dgm:t>
        <a:bodyPr/>
        <a:lstStyle/>
        <a:p>
          <a:endParaRPr lang="en-US"/>
        </a:p>
      </dgm:t>
    </dgm:pt>
    <dgm:pt modelId="{5FE810CD-B79B-4DC1-95B1-BC66CDF58613}" type="sibTrans" cxnId="{6D48102A-6F7C-4796-9F7E-C5F65975413E}">
      <dgm:prSet/>
      <dgm:spPr/>
      <dgm:t>
        <a:bodyPr/>
        <a:lstStyle/>
        <a:p>
          <a:endParaRPr lang="en-US"/>
        </a:p>
      </dgm:t>
    </dgm:pt>
    <dgm:pt modelId="{48C3D3FC-0D9E-4014-A3E8-83C4A56BFFB9}" type="pres">
      <dgm:prSet presAssocID="{821616DC-9417-4DA4-BE86-DA494E4D164B}" presName="composite" presStyleCnt="0">
        <dgm:presLayoutVars>
          <dgm:chMax val="5"/>
          <dgm:dir/>
          <dgm:animLvl val="ctr"/>
          <dgm:resizeHandles val="exact"/>
        </dgm:presLayoutVars>
      </dgm:prSet>
      <dgm:spPr/>
    </dgm:pt>
    <dgm:pt modelId="{1F0B0F54-0095-459E-87C5-3641C4BBB74B}" type="pres">
      <dgm:prSet presAssocID="{821616DC-9417-4DA4-BE86-DA494E4D164B}" presName="cycle" presStyleCnt="0"/>
      <dgm:spPr/>
    </dgm:pt>
    <dgm:pt modelId="{47048160-A884-4B76-BECA-B3404D78797A}" type="pres">
      <dgm:prSet presAssocID="{821616DC-9417-4DA4-BE86-DA494E4D164B}" presName="centerShape" presStyleCnt="0"/>
      <dgm:spPr/>
    </dgm:pt>
    <dgm:pt modelId="{78659D25-6F82-4B3D-A1C7-36AEF9A50082}" type="pres">
      <dgm:prSet presAssocID="{821616DC-9417-4DA4-BE86-DA494E4D164B}" presName="connSite" presStyleLbl="node1" presStyleIdx="0" presStyleCnt="3"/>
      <dgm:spPr/>
    </dgm:pt>
    <dgm:pt modelId="{28F47A29-2BC5-4981-8B0B-A53191153188}" type="pres">
      <dgm:prSet presAssocID="{821616DC-9417-4DA4-BE86-DA494E4D164B}" presName="visible" presStyleLbl="node1" presStyleIdx="0" presStyleCnt="3"/>
      <dgm:spPr/>
    </dgm:pt>
    <dgm:pt modelId="{9AA38AC0-887E-4525-A8ED-C418FC2EB38E}" type="pres">
      <dgm:prSet presAssocID="{85E1562F-4996-470E-9BCB-B433C9B89D8F}" presName="Name25" presStyleLbl="parChTrans1D1" presStyleIdx="0" presStyleCnt="2"/>
      <dgm:spPr/>
    </dgm:pt>
    <dgm:pt modelId="{1C1FA145-98FF-4EE5-9E6B-2785B4AC20E1}" type="pres">
      <dgm:prSet presAssocID="{B4120C38-D1EE-41D8-BBBE-50B28BCE4836}" presName="node" presStyleCnt="0"/>
      <dgm:spPr/>
    </dgm:pt>
    <dgm:pt modelId="{C8E6EB8A-8A08-4A50-A404-9F6117C25039}" type="pres">
      <dgm:prSet presAssocID="{B4120C38-D1EE-41D8-BBBE-50B28BCE4836}" presName="parentNode" presStyleLbl="node1" presStyleIdx="1" presStyleCnt="3">
        <dgm:presLayoutVars>
          <dgm:chMax val="1"/>
          <dgm:bulletEnabled val="1"/>
        </dgm:presLayoutVars>
      </dgm:prSet>
      <dgm:spPr/>
    </dgm:pt>
    <dgm:pt modelId="{D1CE75FF-7F09-4683-887F-67F995B33C75}" type="pres">
      <dgm:prSet presAssocID="{B4120C38-D1EE-41D8-BBBE-50B28BCE4836}" presName="childNode" presStyleLbl="revTx" presStyleIdx="0" presStyleCnt="0">
        <dgm:presLayoutVars>
          <dgm:bulletEnabled val="1"/>
        </dgm:presLayoutVars>
      </dgm:prSet>
      <dgm:spPr/>
    </dgm:pt>
    <dgm:pt modelId="{321ECDA0-AACA-49E5-8411-8C64D545481C}" type="pres">
      <dgm:prSet presAssocID="{B0864F91-5CC7-4B88-ACC5-E8F1A5B0F6AE}" presName="Name25" presStyleLbl="parChTrans1D1" presStyleIdx="1" presStyleCnt="2"/>
      <dgm:spPr/>
    </dgm:pt>
    <dgm:pt modelId="{18E9C7C0-33D1-4735-8CBD-6C859A5E936A}" type="pres">
      <dgm:prSet presAssocID="{3DCA40B4-025E-49CE-B796-3ABCAEEA8D30}" presName="node" presStyleCnt="0"/>
      <dgm:spPr/>
    </dgm:pt>
    <dgm:pt modelId="{E7B38D8B-EDD8-4239-AF94-18B612354142}" type="pres">
      <dgm:prSet presAssocID="{3DCA40B4-025E-49CE-B796-3ABCAEEA8D30}" presName="parentNode" presStyleLbl="node1" presStyleIdx="2" presStyleCnt="3">
        <dgm:presLayoutVars>
          <dgm:chMax val="1"/>
          <dgm:bulletEnabled val="1"/>
        </dgm:presLayoutVars>
      </dgm:prSet>
      <dgm:spPr/>
    </dgm:pt>
    <dgm:pt modelId="{ACD88B60-A248-40EB-ACEC-95D2DED9B062}" type="pres">
      <dgm:prSet presAssocID="{3DCA40B4-025E-49CE-B796-3ABCAEEA8D30}" presName="childNode" presStyleLbl="revTx" presStyleIdx="0" presStyleCnt="0">
        <dgm:presLayoutVars>
          <dgm:bulletEnabled val="1"/>
        </dgm:presLayoutVars>
      </dgm:prSet>
      <dgm:spPr/>
    </dgm:pt>
  </dgm:ptLst>
  <dgm:cxnLst>
    <dgm:cxn modelId="{6746F102-E2D8-40DB-9B21-AEE8409E571E}" srcId="{821616DC-9417-4DA4-BE86-DA494E4D164B}" destId="{B4120C38-D1EE-41D8-BBBE-50B28BCE4836}" srcOrd="0" destOrd="0" parTransId="{85E1562F-4996-470E-9BCB-B433C9B89D8F}" sibTransId="{0C74D505-9351-4451-8DCB-A5F877A97BF0}"/>
    <dgm:cxn modelId="{0C17BF1A-7E47-4C19-860E-C44C27E86736}" type="presOf" srcId="{821616DC-9417-4DA4-BE86-DA494E4D164B}" destId="{48C3D3FC-0D9E-4014-A3E8-83C4A56BFFB9}" srcOrd="0" destOrd="0" presId="urn:microsoft.com/office/officeart/2005/8/layout/radial2"/>
    <dgm:cxn modelId="{6D48102A-6F7C-4796-9F7E-C5F65975413E}" srcId="{821616DC-9417-4DA4-BE86-DA494E4D164B}" destId="{3DCA40B4-025E-49CE-B796-3ABCAEEA8D30}" srcOrd="1" destOrd="0" parTransId="{B0864F91-5CC7-4B88-ACC5-E8F1A5B0F6AE}" sibTransId="{5FE810CD-B79B-4DC1-95B1-BC66CDF58613}"/>
    <dgm:cxn modelId="{3F32934C-7B5D-4BAE-9E8E-5392D659D5A0}" type="presOf" srcId="{B0864F91-5CC7-4B88-ACC5-E8F1A5B0F6AE}" destId="{321ECDA0-AACA-49E5-8411-8C64D545481C}" srcOrd="0" destOrd="0" presId="urn:microsoft.com/office/officeart/2005/8/layout/radial2"/>
    <dgm:cxn modelId="{5592ED76-06FB-49B2-8C3E-C8CC036403BB}" type="presOf" srcId="{B4120C38-D1EE-41D8-BBBE-50B28BCE4836}" destId="{C8E6EB8A-8A08-4A50-A404-9F6117C25039}" srcOrd="0" destOrd="0" presId="urn:microsoft.com/office/officeart/2005/8/layout/radial2"/>
    <dgm:cxn modelId="{55FEA69A-FEF0-4E0F-B910-E63B379A2B39}" type="presOf" srcId="{3DCA40B4-025E-49CE-B796-3ABCAEEA8D30}" destId="{E7B38D8B-EDD8-4239-AF94-18B612354142}" srcOrd="0" destOrd="0" presId="urn:microsoft.com/office/officeart/2005/8/layout/radial2"/>
    <dgm:cxn modelId="{72453AA8-69F1-4DE0-873B-8D0519F89D87}" type="presOf" srcId="{85E1562F-4996-470E-9BCB-B433C9B89D8F}" destId="{9AA38AC0-887E-4525-A8ED-C418FC2EB38E}" srcOrd="0" destOrd="0" presId="urn:microsoft.com/office/officeart/2005/8/layout/radial2"/>
    <dgm:cxn modelId="{A737BB1D-5C10-40E6-9AC3-67DBB7377F92}" type="presParOf" srcId="{48C3D3FC-0D9E-4014-A3E8-83C4A56BFFB9}" destId="{1F0B0F54-0095-459E-87C5-3641C4BBB74B}" srcOrd="0" destOrd="0" presId="urn:microsoft.com/office/officeart/2005/8/layout/radial2"/>
    <dgm:cxn modelId="{AA1B199E-F4DF-425F-8E75-C14DCDA1E72A}" type="presParOf" srcId="{1F0B0F54-0095-459E-87C5-3641C4BBB74B}" destId="{47048160-A884-4B76-BECA-B3404D78797A}" srcOrd="0" destOrd="0" presId="urn:microsoft.com/office/officeart/2005/8/layout/radial2"/>
    <dgm:cxn modelId="{AAAC244E-2377-416E-9BAE-F0BF74558436}" type="presParOf" srcId="{47048160-A884-4B76-BECA-B3404D78797A}" destId="{78659D25-6F82-4B3D-A1C7-36AEF9A50082}" srcOrd="0" destOrd="0" presId="urn:microsoft.com/office/officeart/2005/8/layout/radial2"/>
    <dgm:cxn modelId="{EB70EB26-F63F-4FC8-8220-02C330BAD7BC}" type="presParOf" srcId="{47048160-A884-4B76-BECA-B3404D78797A}" destId="{28F47A29-2BC5-4981-8B0B-A53191153188}" srcOrd="1" destOrd="0" presId="urn:microsoft.com/office/officeart/2005/8/layout/radial2"/>
    <dgm:cxn modelId="{80469FCA-1636-40B2-9EA8-2256FBF951FA}" type="presParOf" srcId="{1F0B0F54-0095-459E-87C5-3641C4BBB74B}" destId="{9AA38AC0-887E-4525-A8ED-C418FC2EB38E}" srcOrd="1" destOrd="0" presId="urn:microsoft.com/office/officeart/2005/8/layout/radial2"/>
    <dgm:cxn modelId="{179D8990-26AA-4500-81C6-8F33C9AB610B}" type="presParOf" srcId="{1F0B0F54-0095-459E-87C5-3641C4BBB74B}" destId="{1C1FA145-98FF-4EE5-9E6B-2785B4AC20E1}" srcOrd="2" destOrd="0" presId="urn:microsoft.com/office/officeart/2005/8/layout/radial2"/>
    <dgm:cxn modelId="{E9DDF56C-730B-4002-85CD-C5EC475AAFDF}" type="presParOf" srcId="{1C1FA145-98FF-4EE5-9E6B-2785B4AC20E1}" destId="{C8E6EB8A-8A08-4A50-A404-9F6117C25039}" srcOrd="0" destOrd="0" presId="urn:microsoft.com/office/officeart/2005/8/layout/radial2"/>
    <dgm:cxn modelId="{2A3073AF-AF70-45C5-89F0-448E2DDE7A0C}" type="presParOf" srcId="{1C1FA145-98FF-4EE5-9E6B-2785B4AC20E1}" destId="{D1CE75FF-7F09-4683-887F-67F995B33C75}" srcOrd="1" destOrd="0" presId="urn:microsoft.com/office/officeart/2005/8/layout/radial2"/>
    <dgm:cxn modelId="{BBA1ACF9-DCD5-4893-8958-0B2676352EEB}" type="presParOf" srcId="{1F0B0F54-0095-459E-87C5-3641C4BBB74B}" destId="{321ECDA0-AACA-49E5-8411-8C64D545481C}" srcOrd="3" destOrd="0" presId="urn:microsoft.com/office/officeart/2005/8/layout/radial2"/>
    <dgm:cxn modelId="{B362E78E-8007-499C-9470-4A851A3C0D42}" type="presParOf" srcId="{1F0B0F54-0095-459E-87C5-3641C4BBB74B}" destId="{18E9C7C0-33D1-4735-8CBD-6C859A5E936A}" srcOrd="4" destOrd="0" presId="urn:microsoft.com/office/officeart/2005/8/layout/radial2"/>
    <dgm:cxn modelId="{40081ACE-4399-4BD9-81F6-4728D089060E}" type="presParOf" srcId="{18E9C7C0-33D1-4735-8CBD-6C859A5E936A}" destId="{E7B38D8B-EDD8-4239-AF94-18B612354142}" srcOrd="0" destOrd="0" presId="urn:microsoft.com/office/officeart/2005/8/layout/radial2"/>
    <dgm:cxn modelId="{12F81CC3-5926-4E17-B2D3-BB3E2463D071}" type="presParOf" srcId="{18E9C7C0-33D1-4735-8CBD-6C859A5E936A}" destId="{ACD88B60-A248-40EB-ACEC-95D2DED9B062}"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39AC3B-3778-4C65-B5C0-4238F6EC6A2D}">
      <dsp:nvSpPr>
        <dsp:cNvPr id="0" name=""/>
        <dsp:cNvSpPr/>
      </dsp:nvSpPr>
      <dsp:spPr>
        <a:xfrm rot="2563542">
          <a:off x="5191711" y="4123454"/>
          <a:ext cx="882612" cy="37309"/>
        </a:xfrm>
        <a:custGeom>
          <a:avLst/>
          <a:gdLst/>
          <a:ahLst/>
          <a:cxnLst/>
          <a:rect l="0" t="0" r="0" b="0"/>
          <a:pathLst>
            <a:path>
              <a:moveTo>
                <a:pt x="0" y="18654"/>
              </a:moveTo>
              <a:lnTo>
                <a:pt x="882612" y="186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838414-0D65-4BD6-B115-84230BD66987}">
      <dsp:nvSpPr>
        <dsp:cNvPr id="0" name=""/>
        <dsp:cNvSpPr/>
      </dsp:nvSpPr>
      <dsp:spPr>
        <a:xfrm>
          <a:off x="5308829" y="2912663"/>
          <a:ext cx="982338" cy="37309"/>
        </a:xfrm>
        <a:custGeom>
          <a:avLst/>
          <a:gdLst/>
          <a:ahLst/>
          <a:cxnLst/>
          <a:rect l="0" t="0" r="0" b="0"/>
          <a:pathLst>
            <a:path>
              <a:moveTo>
                <a:pt x="0" y="18654"/>
              </a:moveTo>
              <a:lnTo>
                <a:pt x="982338" y="186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9ECC609-07D4-4F77-9152-49297C772EEF}">
      <dsp:nvSpPr>
        <dsp:cNvPr id="0" name=""/>
        <dsp:cNvSpPr/>
      </dsp:nvSpPr>
      <dsp:spPr>
        <a:xfrm rot="19036458">
          <a:off x="5191711" y="1701871"/>
          <a:ext cx="882612" cy="37309"/>
        </a:xfrm>
        <a:custGeom>
          <a:avLst/>
          <a:gdLst/>
          <a:ahLst/>
          <a:cxnLst/>
          <a:rect l="0" t="0" r="0" b="0"/>
          <a:pathLst>
            <a:path>
              <a:moveTo>
                <a:pt x="0" y="18654"/>
              </a:moveTo>
              <a:lnTo>
                <a:pt x="882612" y="186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B26E562-2810-4C67-BDB9-C189FB017573}">
      <dsp:nvSpPr>
        <dsp:cNvPr id="0" name=""/>
        <dsp:cNvSpPr/>
      </dsp:nvSpPr>
      <dsp:spPr>
        <a:xfrm>
          <a:off x="2912426" y="1521669"/>
          <a:ext cx="2819297" cy="281929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F89754-D8C3-417F-907C-ADAB48084149}">
      <dsp:nvSpPr>
        <dsp:cNvPr id="0" name=""/>
        <dsp:cNvSpPr/>
      </dsp:nvSpPr>
      <dsp:spPr>
        <a:xfrm>
          <a:off x="5732742" y="1456"/>
          <a:ext cx="1691578" cy="169157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a:latin typeface="Lucida Sans"/>
            </a:rPr>
            <a:t> Indoor Air Quality</a:t>
          </a:r>
        </a:p>
      </dsp:txBody>
      <dsp:txXfrm>
        <a:off x="5980468" y="249182"/>
        <a:ext cx="1196126" cy="1196126"/>
      </dsp:txXfrm>
    </dsp:sp>
    <dsp:sp modelId="{789FA347-D613-4F51-8C28-42C1100B2197}">
      <dsp:nvSpPr>
        <dsp:cNvPr id="0" name=""/>
        <dsp:cNvSpPr/>
      </dsp:nvSpPr>
      <dsp:spPr>
        <a:xfrm>
          <a:off x="6291167" y="2085528"/>
          <a:ext cx="1691578" cy="169157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a:latin typeface="Lucida Sans"/>
            </a:rPr>
            <a:t> Mold Remediation &amp; Moisture Control</a:t>
          </a:r>
        </a:p>
      </dsp:txBody>
      <dsp:txXfrm>
        <a:off x="6538893" y="2333254"/>
        <a:ext cx="1196126" cy="1196126"/>
      </dsp:txXfrm>
    </dsp:sp>
    <dsp:sp modelId="{F3E7AB02-23D5-4A2E-927B-FC05A0A22696}">
      <dsp:nvSpPr>
        <dsp:cNvPr id="0" name=""/>
        <dsp:cNvSpPr/>
      </dsp:nvSpPr>
      <dsp:spPr>
        <a:xfrm>
          <a:off x="5732742" y="4169600"/>
          <a:ext cx="1691578" cy="169157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a:latin typeface="Lucida Sans"/>
            </a:rPr>
            <a:t> Integrated Pest Control (IPM)</a:t>
          </a:r>
        </a:p>
      </dsp:txBody>
      <dsp:txXfrm>
        <a:off x="5980468" y="4417326"/>
        <a:ext cx="1196126" cy="11961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1ECDA0-AACA-49E5-8411-8C64D545481C}">
      <dsp:nvSpPr>
        <dsp:cNvPr id="0" name=""/>
        <dsp:cNvSpPr/>
      </dsp:nvSpPr>
      <dsp:spPr>
        <a:xfrm rot="1772504">
          <a:off x="4069968" y="3268361"/>
          <a:ext cx="896667" cy="50361"/>
        </a:xfrm>
        <a:custGeom>
          <a:avLst/>
          <a:gdLst/>
          <a:ahLst/>
          <a:cxnLst/>
          <a:rect l="0" t="0" r="0" b="0"/>
          <a:pathLst>
            <a:path>
              <a:moveTo>
                <a:pt x="0" y="25180"/>
              </a:moveTo>
              <a:lnTo>
                <a:pt x="896667" y="251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A38AC0-887E-4525-A8ED-C418FC2EB38E}">
      <dsp:nvSpPr>
        <dsp:cNvPr id="0" name=""/>
        <dsp:cNvSpPr/>
      </dsp:nvSpPr>
      <dsp:spPr>
        <a:xfrm rot="19827496">
          <a:off x="4069968" y="1591414"/>
          <a:ext cx="896667" cy="50361"/>
        </a:xfrm>
        <a:custGeom>
          <a:avLst/>
          <a:gdLst/>
          <a:ahLst/>
          <a:cxnLst/>
          <a:rect l="0" t="0" r="0" b="0"/>
          <a:pathLst>
            <a:path>
              <a:moveTo>
                <a:pt x="0" y="25180"/>
              </a:moveTo>
              <a:lnTo>
                <a:pt x="896667" y="251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8F47A29-2BC5-4981-8B0B-A53191153188}">
      <dsp:nvSpPr>
        <dsp:cNvPr id="0" name=""/>
        <dsp:cNvSpPr/>
      </dsp:nvSpPr>
      <dsp:spPr>
        <a:xfrm>
          <a:off x="1482487" y="898735"/>
          <a:ext cx="3112665" cy="311266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E6EB8A-8A08-4A50-A404-9F6117C25039}">
      <dsp:nvSpPr>
        <dsp:cNvPr id="0" name=""/>
        <dsp:cNvSpPr/>
      </dsp:nvSpPr>
      <dsp:spPr>
        <a:xfrm>
          <a:off x="4786954" y="1324"/>
          <a:ext cx="1867599" cy="186759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0">
            <a:lnSpc>
              <a:spcPct val="90000"/>
            </a:lnSpc>
            <a:spcBef>
              <a:spcPct val="0"/>
            </a:spcBef>
            <a:spcAft>
              <a:spcPct val="35000"/>
            </a:spcAft>
            <a:buNone/>
          </a:pPr>
          <a:r>
            <a:rPr lang="en-US" sz="2100" kern="1200">
              <a:latin typeface="Lucida Sans"/>
            </a:rPr>
            <a:t>Asthma Friendly Cleaning Supplies</a:t>
          </a:r>
        </a:p>
      </dsp:txBody>
      <dsp:txXfrm>
        <a:off x="5060458" y="274828"/>
        <a:ext cx="1320591" cy="1320591"/>
      </dsp:txXfrm>
    </dsp:sp>
    <dsp:sp modelId="{E7B38D8B-EDD8-4239-AF94-18B612354142}">
      <dsp:nvSpPr>
        <dsp:cNvPr id="0" name=""/>
        <dsp:cNvSpPr/>
      </dsp:nvSpPr>
      <dsp:spPr>
        <a:xfrm>
          <a:off x="4786954" y="3041213"/>
          <a:ext cx="1867599" cy="186759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0">
            <a:lnSpc>
              <a:spcPct val="90000"/>
            </a:lnSpc>
            <a:spcBef>
              <a:spcPct val="0"/>
            </a:spcBef>
            <a:spcAft>
              <a:spcPct val="35000"/>
            </a:spcAft>
            <a:buNone/>
          </a:pPr>
          <a:r>
            <a:rPr lang="en-US" sz="2100" kern="1200">
              <a:latin typeface="Lucida Sans"/>
            </a:rPr>
            <a:t>Indoor Allergen Reduction</a:t>
          </a:r>
        </a:p>
      </dsp:txBody>
      <dsp:txXfrm>
        <a:off x="5060458" y="3314717"/>
        <a:ext cx="1320591" cy="1320591"/>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0D58F4-3D63-477C-BE67-E8644CDE381B}" type="datetimeFigureOut">
              <a:t>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C3A5D5-30AC-4ED6-8D32-21F6CAC5C9DE}" type="slidenum">
              <a:t>‹#›</a:t>
            </a:fld>
            <a:endParaRPr lang="en-US"/>
          </a:p>
        </p:txBody>
      </p:sp>
    </p:spTree>
    <p:extLst>
      <p:ext uri="{BB962C8B-B14F-4D97-AF65-F5344CB8AC3E}">
        <p14:creationId xmlns:p14="http://schemas.microsoft.com/office/powerpoint/2010/main" val="3637048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eal Divider Slide with Logo Mark">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83E337D-C131-478C-A591-51E08419B26A}"/>
              </a:ext>
            </a:extLst>
          </p:cNvPr>
          <p:cNvSpPr>
            <a:spLocks noGrp="1"/>
          </p:cNvSpPr>
          <p:nvPr>
            <p:ph type="dt" sz="half" idx="10"/>
          </p:nvPr>
        </p:nvSpPr>
        <p:spPr/>
        <p:txBody>
          <a:bodyPr/>
          <a:lstStyle/>
          <a:p>
            <a:fld id="{31FA929F-165D-4778-80D3-139E34FA4A46}" type="datetime1">
              <a:rPr lang="en-US" smtClean="0"/>
              <a:t>1/8/2025</a:t>
            </a:fld>
            <a:endParaRPr lang="en-US"/>
          </a:p>
        </p:txBody>
      </p:sp>
      <p:sp>
        <p:nvSpPr>
          <p:cNvPr id="5" name="Slide Number Placeholder 4">
            <a:extLst>
              <a:ext uri="{FF2B5EF4-FFF2-40B4-BE49-F238E27FC236}">
                <a16:creationId xmlns:a16="http://schemas.microsoft.com/office/drawing/2014/main" id="{3A092C61-A84C-49D5-BEEF-7AD6BBD703AD}"/>
              </a:ext>
            </a:extLst>
          </p:cNvPr>
          <p:cNvSpPr>
            <a:spLocks noGrp="1"/>
          </p:cNvSpPr>
          <p:nvPr>
            <p:ph type="sldNum" sz="quarter" idx="12"/>
          </p:nvPr>
        </p:nvSpPr>
        <p:spPr/>
        <p:txBody>
          <a:bodyPr/>
          <a:lstStyle/>
          <a:p>
            <a:fld id="{046ED92C-19EC-4894-A451-DBF4F06AE3FB}" type="slidenum">
              <a:rPr lang="en-US" smtClean="0"/>
              <a:pPr/>
              <a:t>‹#›</a:t>
            </a:fld>
            <a:endParaRPr lang="en-US"/>
          </a:p>
        </p:txBody>
      </p:sp>
      <p:sp>
        <p:nvSpPr>
          <p:cNvPr id="6" name="Rectangle 5">
            <a:extLst>
              <a:ext uri="{FF2B5EF4-FFF2-40B4-BE49-F238E27FC236}">
                <a16:creationId xmlns:a16="http://schemas.microsoft.com/office/drawing/2014/main" id="{A867C1D7-6D0F-4DCE-AF3A-873400380CED}"/>
              </a:ext>
            </a:extLst>
          </p:cNvPr>
          <p:cNvSpPr/>
          <p:nvPr userDrawn="1"/>
        </p:nvSpPr>
        <p:spPr>
          <a:xfrm>
            <a:off x="0" y="0"/>
            <a:ext cx="12192000" cy="6858000"/>
          </a:xfrm>
          <a:prstGeom prst="rect">
            <a:avLst/>
          </a:prstGeom>
          <a:solidFill>
            <a:schemeClr val="tx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7">
            <a:extLst>
              <a:ext uri="{FF2B5EF4-FFF2-40B4-BE49-F238E27FC236}">
                <a16:creationId xmlns:a16="http://schemas.microsoft.com/office/drawing/2014/main" id="{F54383B5-34FD-4158-963E-263357A7EA20}"/>
              </a:ext>
            </a:extLst>
          </p:cNvPr>
          <p:cNvSpPr>
            <a:spLocks noGrp="1"/>
          </p:cNvSpPr>
          <p:nvPr>
            <p:ph type="body" sz="quarter" idx="13"/>
          </p:nvPr>
        </p:nvSpPr>
        <p:spPr>
          <a:xfrm>
            <a:off x="5961720" y="2563761"/>
            <a:ext cx="4641850" cy="1730477"/>
          </a:xfrm>
        </p:spPr>
        <p:txBody>
          <a:bodyPr>
            <a:normAutofit/>
          </a:bodyPr>
          <a:lstStyle>
            <a:lvl1pPr>
              <a:defRPr sz="3600">
                <a:solidFill>
                  <a:schemeClr val="bg1"/>
                </a:solidFill>
              </a:defRPr>
            </a:lvl1pPr>
          </a:lstStyle>
          <a:p>
            <a:pPr lvl="0"/>
            <a:r>
              <a:rPr lang="en-US"/>
              <a:t>Click to edit Master text styles</a:t>
            </a:r>
          </a:p>
        </p:txBody>
      </p:sp>
      <p:pic>
        <p:nvPicPr>
          <p:cNvPr id="2" name="Picture 1">
            <a:extLst>
              <a:ext uri="{FF2B5EF4-FFF2-40B4-BE49-F238E27FC236}">
                <a16:creationId xmlns:a16="http://schemas.microsoft.com/office/drawing/2014/main" id="{A38924E7-284C-F4B7-D8DD-0EB0AFAED60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74200"/>
          <a:stretch/>
        </p:blipFill>
        <p:spPr>
          <a:xfrm>
            <a:off x="1342978" y="1874273"/>
            <a:ext cx="3275764" cy="3109452"/>
          </a:xfrm>
          <a:prstGeom prst="rect">
            <a:avLst/>
          </a:prstGeom>
        </p:spPr>
      </p:pic>
    </p:spTree>
    <p:extLst>
      <p:ext uri="{BB962C8B-B14F-4D97-AF65-F5344CB8AC3E}">
        <p14:creationId xmlns:p14="http://schemas.microsoft.com/office/powerpoint/2010/main" val="1009579039"/>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 Care Compas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096012-250A-9BA0-B411-6E722DF37E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26352" y="0"/>
            <a:ext cx="5565648" cy="6858000"/>
          </a:xfrm>
          <a:prstGeom prst="rect">
            <a:avLst/>
          </a:prstGeom>
        </p:spPr>
      </p:pic>
      <p:sp>
        <p:nvSpPr>
          <p:cNvPr id="3" name="Rectangle 2">
            <a:extLst>
              <a:ext uri="{FF2B5EF4-FFF2-40B4-BE49-F238E27FC236}">
                <a16:creationId xmlns:a16="http://schemas.microsoft.com/office/drawing/2014/main" id="{5A76D97B-BA5C-4CCE-83A3-0A02DC325837}"/>
              </a:ext>
            </a:extLst>
          </p:cNvPr>
          <p:cNvSpPr/>
          <p:nvPr userDrawn="1"/>
        </p:nvSpPr>
        <p:spPr>
          <a:xfrm>
            <a:off x="0" y="5565058"/>
            <a:ext cx="7118555" cy="12929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3">
            <a:extLst>
              <a:ext uri="{FF2B5EF4-FFF2-40B4-BE49-F238E27FC236}">
                <a16:creationId xmlns:a16="http://schemas.microsoft.com/office/drawing/2014/main" id="{E5A4CAE9-0F92-4813-94B4-314BC85A4B4D}"/>
              </a:ext>
            </a:extLst>
          </p:cNvPr>
          <p:cNvSpPr>
            <a:spLocks noGrp="1"/>
          </p:cNvSpPr>
          <p:nvPr>
            <p:ph type="body" sz="quarter" idx="11" hasCustomPrompt="1"/>
          </p:nvPr>
        </p:nvSpPr>
        <p:spPr>
          <a:xfrm>
            <a:off x="228600" y="1268109"/>
            <a:ext cx="5995219" cy="1681162"/>
          </a:xfrm>
        </p:spPr>
        <p:txBody>
          <a:bodyPr anchor="b">
            <a:normAutofit/>
          </a:bodyPr>
          <a:lstStyle>
            <a:lvl1pPr>
              <a:defRPr sz="4400" b="1">
                <a:solidFill>
                  <a:schemeClr val="tx1"/>
                </a:solidFill>
              </a:defRPr>
            </a:lvl1pPr>
          </a:lstStyle>
          <a:p>
            <a:pPr lvl="0"/>
            <a:r>
              <a:rPr lang="en-US"/>
              <a:t>Click to Add Master Title</a:t>
            </a:r>
          </a:p>
        </p:txBody>
      </p:sp>
      <p:sp>
        <p:nvSpPr>
          <p:cNvPr id="20" name="Text Placeholder 19">
            <a:extLst>
              <a:ext uri="{FF2B5EF4-FFF2-40B4-BE49-F238E27FC236}">
                <a16:creationId xmlns:a16="http://schemas.microsoft.com/office/drawing/2014/main" id="{074ACDE7-6755-4442-A8B5-2889DE57B9FD}"/>
              </a:ext>
            </a:extLst>
          </p:cNvPr>
          <p:cNvSpPr>
            <a:spLocks noGrp="1"/>
          </p:cNvSpPr>
          <p:nvPr>
            <p:ph type="body" sz="quarter" idx="12" hasCustomPrompt="1"/>
          </p:nvPr>
        </p:nvSpPr>
        <p:spPr>
          <a:xfrm>
            <a:off x="238432" y="3334055"/>
            <a:ext cx="5386388" cy="1149350"/>
          </a:xfrm>
        </p:spPr>
        <p:txBody>
          <a:bodyPr/>
          <a:lstStyle>
            <a:lvl1pPr>
              <a:defRPr/>
            </a:lvl1pPr>
            <a:lvl2pPr marL="400050" indent="0">
              <a:buNone/>
              <a:defRPr/>
            </a:lvl2pPr>
          </a:lstStyle>
          <a:p>
            <a:pPr lvl="0"/>
            <a:r>
              <a:rPr lang="en-US"/>
              <a:t>Click to add subtitles</a:t>
            </a:r>
          </a:p>
          <a:p>
            <a:pPr lvl="1"/>
            <a:endParaRPr lang="en-US"/>
          </a:p>
        </p:txBody>
      </p:sp>
      <p:sp>
        <p:nvSpPr>
          <p:cNvPr id="9" name="TextBox 8">
            <a:extLst>
              <a:ext uri="{FF2B5EF4-FFF2-40B4-BE49-F238E27FC236}">
                <a16:creationId xmlns:a16="http://schemas.microsoft.com/office/drawing/2014/main" id="{26555A51-1B20-4C0F-933B-4EBA11F872F8}"/>
              </a:ext>
            </a:extLst>
          </p:cNvPr>
          <p:cNvSpPr txBox="1"/>
          <p:nvPr userDrawn="1"/>
        </p:nvSpPr>
        <p:spPr>
          <a:xfrm>
            <a:off x="63909" y="5888363"/>
            <a:ext cx="6990736" cy="646331"/>
          </a:xfrm>
          <a:prstGeom prst="rect">
            <a:avLst/>
          </a:prstGeom>
          <a:noFill/>
        </p:spPr>
        <p:txBody>
          <a:bodyPr wrap="square" rtlCol="0">
            <a:spAutoFit/>
          </a:bodyPr>
          <a:lstStyle/>
          <a:p>
            <a:r>
              <a:rPr lang="en-US" sz="2500" b="1">
                <a:solidFill>
                  <a:schemeClr val="bg1"/>
                </a:solidFill>
                <a:latin typeface="Lucida Sans" panose="020B0602030504020204" pitchFamily="34" charset="0"/>
              </a:rPr>
              <a:t>CONNECT </a:t>
            </a:r>
            <a:r>
              <a:rPr lang="en-US" sz="3600" b="1">
                <a:solidFill>
                  <a:schemeClr val="bg1"/>
                </a:solidFill>
                <a:latin typeface="Lucida Sans" panose="020B0602030504020204" pitchFamily="34" charset="0"/>
                <a:ea typeface="Tahoma" panose="020B0604030504040204" pitchFamily="34" charset="0"/>
                <a:cs typeface="Tahoma" panose="020B0604030504040204" pitchFamily="34" charset="0"/>
              </a:rPr>
              <a:t>•</a:t>
            </a:r>
            <a:r>
              <a:rPr lang="en-US" sz="2500" b="1">
                <a:solidFill>
                  <a:schemeClr val="bg1"/>
                </a:solidFill>
                <a:latin typeface="Lucida Sans" panose="020B0602030504020204" pitchFamily="34" charset="0"/>
                <a:ea typeface="Tahoma" panose="020B0604030504040204" pitchFamily="34" charset="0"/>
                <a:cs typeface="Tahoma" panose="020B0604030504040204" pitchFamily="34" charset="0"/>
              </a:rPr>
              <a:t> COLLABORATE </a:t>
            </a:r>
            <a:r>
              <a:rPr lang="en-US" sz="3600" b="1">
                <a:solidFill>
                  <a:schemeClr val="bg1"/>
                </a:solidFill>
                <a:latin typeface="Lucida Sans" panose="020B0602030504020204" pitchFamily="34" charset="0"/>
                <a:ea typeface="Tahoma" panose="020B0604030504040204" pitchFamily="34" charset="0"/>
                <a:cs typeface="Tahoma" panose="020B0604030504040204" pitchFamily="34" charset="0"/>
              </a:rPr>
              <a:t>•</a:t>
            </a:r>
            <a:r>
              <a:rPr lang="en-US" sz="2500" b="1">
                <a:solidFill>
                  <a:schemeClr val="bg1"/>
                </a:solidFill>
                <a:latin typeface="Lucida Sans" panose="020B0602030504020204" pitchFamily="34" charset="0"/>
                <a:ea typeface="Tahoma" panose="020B0604030504040204" pitchFamily="34" charset="0"/>
                <a:cs typeface="Tahoma" panose="020B0604030504040204" pitchFamily="34" charset="0"/>
              </a:rPr>
              <a:t> INNOVATE</a:t>
            </a:r>
            <a:endParaRPr lang="en-US" sz="2500" b="1">
              <a:solidFill>
                <a:schemeClr val="bg1"/>
              </a:solidFill>
              <a:latin typeface="Lucida Sans" panose="020B0602030504020204" pitchFamily="34" charset="0"/>
            </a:endParaRPr>
          </a:p>
        </p:txBody>
      </p:sp>
      <p:pic>
        <p:nvPicPr>
          <p:cNvPr id="5" name="Picture 4">
            <a:extLst>
              <a:ext uri="{FF2B5EF4-FFF2-40B4-BE49-F238E27FC236}">
                <a16:creationId xmlns:a16="http://schemas.microsoft.com/office/drawing/2014/main" id="{83669A57-1C86-39E6-C6BF-35B7B505578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8600" y="186456"/>
            <a:ext cx="3158963" cy="777105"/>
          </a:xfrm>
          <a:prstGeom prst="rect">
            <a:avLst/>
          </a:prstGeom>
        </p:spPr>
      </p:pic>
    </p:spTree>
    <p:extLst>
      <p:ext uri="{BB962C8B-B14F-4D97-AF65-F5344CB8AC3E}">
        <p14:creationId xmlns:p14="http://schemas.microsoft.com/office/powerpoint/2010/main" val="2841345609"/>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w/CCC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5450-9ED8-42C8-8669-13C401AB075B}"/>
              </a:ext>
            </a:extLst>
          </p:cNvPr>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F65A6E4-258F-4146-88CE-B2FAC89599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2102E-753F-4896-93AA-2DA294C21BAB}"/>
              </a:ext>
            </a:extLst>
          </p:cNvPr>
          <p:cNvSpPr>
            <a:spLocks noGrp="1"/>
          </p:cNvSpPr>
          <p:nvPr>
            <p:ph type="dt" sz="half" idx="10"/>
          </p:nvPr>
        </p:nvSpPr>
        <p:spPr/>
        <p:txBody>
          <a:bodyPr/>
          <a:lstStyle/>
          <a:p>
            <a:fld id="{01577D40-C5BE-48F7-885C-C9B7AF50483F}" type="datetime1">
              <a:rPr lang="en-US" smtClean="0"/>
              <a:t>1/8/2025</a:t>
            </a:fld>
            <a:endParaRPr lang="en-US"/>
          </a:p>
        </p:txBody>
      </p:sp>
      <p:sp>
        <p:nvSpPr>
          <p:cNvPr id="5" name="Footer Placeholder 4">
            <a:extLst>
              <a:ext uri="{FF2B5EF4-FFF2-40B4-BE49-F238E27FC236}">
                <a16:creationId xmlns:a16="http://schemas.microsoft.com/office/drawing/2014/main" id="{EBC49E9C-9EBD-4FE6-8A67-815F34191C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9B5E7-E4FF-43C2-BE39-B46A3DE0EA8D}"/>
              </a:ext>
            </a:extLst>
          </p:cNvPr>
          <p:cNvSpPr>
            <a:spLocks noGrp="1"/>
          </p:cNvSpPr>
          <p:nvPr>
            <p:ph type="sldNum" sz="quarter" idx="12"/>
          </p:nvPr>
        </p:nvSpPr>
        <p:spPr/>
        <p:txBody>
          <a:bodyPr/>
          <a:lstStyle/>
          <a:p>
            <a:fld id="{046ED92C-19EC-4894-A451-DBF4F06AE3FB}" type="slidenum">
              <a:rPr lang="en-US" smtClean="0"/>
              <a:t>‹#›</a:t>
            </a:fld>
            <a:endParaRPr lang="en-US"/>
          </a:p>
        </p:txBody>
      </p:sp>
      <p:pic>
        <p:nvPicPr>
          <p:cNvPr id="8" name="Picture 7">
            <a:extLst>
              <a:ext uri="{FF2B5EF4-FFF2-40B4-BE49-F238E27FC236}">
                <a16:creationId xmlns:a16="http://schemas.microsoft.com/office/drawing/2014/main" id="{567BE748-4495-118D-9F86-E4E4009183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9791" y="6355714"/>
            <a:ext cx="1486829" cy="365760"/>
          </a:xfrm>
          <a:prstGeom prst="rect">
            <a:avLst/>
          </a:prstGeom>
        </p:spPr>
      </p:pic>
    </p:spTree>
    <p:extLst>
      <p:ext uri="{BB962C8B-B14F-4D97-AF65-F5344CB8AC3E}">
        <p14:creationId xmlns:p14="http://schemas.microsoft.com/office/powerpoint/2010/main" val="2800622485"/>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w/CCC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5450-9ED8-42C8-8669-13C401AB075B}"/>
              </a:ext>
            </a:extLst>
          </p:cNvPr>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F65A6E4-258F-4146-88CE-B2FAC89599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2102E-753F-4896-93AA-2DA294C21BAB}"/>
              </a:ext>
            </a:extLst>
          </p:cNvPr>
          <p:cNvSpPr>
            <a:spLocks noGrp="1"/>
          </p:cNvSpPr>
          <p:nvPr>
            <p:ph type="dt" sz="half" idx="10"/>
          </p:nvPr>
        </p:nvSpPr>
        <p:spPr/>
        <p:txBody>
          <a:bodyPr/>
          <a:lstStyle/>
          <a:p>
            <a:fld id="{01577D40-C5BE-48F7-885C-C9B7AF50483F}" type="datetime1">
              <a:rPr lang="en-US" smtClean="0"/>
              <a:t>1/8/2025</a:t>
            </a:fld>
            <a:endParaRPr lang="en-US"/>
          </a:p>
        </p:txBody>
      </p:sp>
      <p:sp>
        <p:nvSpPr>
          <p:cNvPr id="5" name="Footer Placeholder 4">
            <a:extLst>
              <a:ext uri="{FF2B5EF4-FFF2-40B4-BE49-F238E27FC236}">
                <a16:creationId xmlns:a16="http://schemas.microsoft.com/office/drawing/2014/main" id="{EBC49E9C-9EBD-4FE6-8A67-815F34191C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9B5E7-E4FF-43C2-BE39-B46A3DE0EA8D}"/>
              </a:ext>
            </a:extLst>
          </p:cNvPr>
          <p:cNvSpPr>
            <a:spLocks noGrp="1"/>
          </p:cNvSpPr>
          <p:nvPr>
            <p:ph type="sldNum" sz="quarter" idx="12"/>
          </p:nvPr>
        </p:nvSpPr>
        <p:spPr/>
        <p:txBody>
          <a:bodyPr/>
          <a:lstStyle/>
          <a:p>
            <a:fld id="{046ED92C-19EC-4894-A451-DBF4F06AE3FB}" type="slidenum">
              <a:rPr lang="en-US" smtClean="0"/>
              <a:t>‹#›</a:t>
            </a:fld>
            <a:endParaRPr lang="en-US"/>
          </a:p>
        </p:txBody>
      </p:sp>
      <p:pic>
        <p:nvPicPr>
          <p:cNvPr id="8" name="Picture 7">
            <a:extLst>
              <a:ext uri="{FF2B5EF4-FFF2-40B4-BE49-F238E27FC236}">
                <a16:creationId xmlns:a16="http://schemas.microsoft.com/office/drawing/2014/main" id="{567BE748-4495-118D-9F86-E4E4009183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9791" y="6355714"/>
            <a:ext cx="1486829" cy="365760"/>
          </a:xfrm>
          <a:prstGeom prst="rect">
            <a:avLst/>
          </a:prstGeom>
        </p:spPr>
      </p:pic>
    </p:spTree>
    <p:extLst>
      <p:ext uri="{BB962C8B-B14F-4D97-AF65-F5344CB8AC3E}">
        <p14:creationId xmlns:p14="http://schemas.microsoft.com/office/powerpoint/2010/main" val="4048836393"/>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 Care Compas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096012-250A-9BA0-B411-6E722DF37E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26352" y="0"/>
            <a:ext cx="5565648" cy="6858000"/>
          </a:xfrm>
          <a:prstGeom prst="rect">
            <a:avLst/>
          </a:prstGeom>
        </p:spPr>
      </p:pic>
      <p:sp>
        <p:nvSpPr>
          <p:cNvPr id="3" name="Rectangle 2">
            <a:extLst>
              <a:ext uri="{FF2B5EF4-FFF2-40B4-BE49-F238E27FC236}">
                <a16:creationId xmlns:a16="http://schemas.microsoft.com/office/drawing/2014/main" id="{5A76D97B-BA5C-4CCE-83A3-0A02DC325837}"/>
              </a:ext>
            </a:extLst>
          </p:cNvPr>
          <p:cNvSpPr/>
          <p:nvPr userDrawn="1"/>
        </p:nvSpPr>
        <p:spPr>
          <a:xfrm>
            <a:off x="0" y="5565058"/>
            <a:ext cx="7118555" cy="12929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3">
            <a:extLst>
              <a:ext uri="{FF2B5EF4-FFF2-40B4-BE49-F238E27FC236}">
                <a16:creationId xmlns:a16="http://schemas.microsoft.com/office/drawing/2014/main" id="{E5A4CAE9-0F92-4813-94B4-314BC85A4B4D}"/>
              </a:ext>
            </a:extLst>
          </p:cNvPr>
          <p:cNvSpPr>
            <a:spLocks noGrp="1"/>
          </p:cNvSpPr>
          <p:nvPr>
            <p:ph type="body" sz="quarter" idx="11" hasCustomPrompt="1"/>
          </p:nvPr>
        </p:nvSpPr>
        <p:spPr>
          <a:xfrm>
            <a:off x="228600" y="1268109"/>
            <a:ext cx="5995219" cy="1681162"/>
          </a:xfrm>
        </p:spPr>
        <p:txBody>
          <a:bodyPr anchor="b">
            <a:normAutofit/>
          </a:bodyPr>
          <a:lstStyle>
            <a:lvl1pPr>
              <a:defRPr sz="4400" b="1">
                <a:solidFill>
                  <a:schemeClr val="tx1"/>
                </a:solidFill>
              </a:defRPr>
            </a:lvl1pPr>
          </a:lstStyle>
          <a:p>
            <a:pPr lvl="0"/>
            <a:r>
              <a:rPr lang="en-US"/>
              <a:t>Click to Add Master Title</a:t>
            </a:r>
          </a:p>
        </p:txBody>
      </p:sp>
      <p:sp>
        <p:nvSpPr>
          <p:cNvPr id="20" name="Text Placeholder 19">
            <a:extLst>
              <a:ext uri="{FF2B5EF4-FFF2-40B4-BE49-F238E27FC236}">
                <a16:creationId xmlns:a16="http://schemas.microsoft.com/office/drawing/2014/main" id="{074ACDE7-6755-4442-A8B5-2889DE57B9FD}"/>
              </a:ext>
            </a:extLst>
          </p:cNvPr>
          <p:cNvSpPr>
            <a:spLocks noGrp="1"/>
          </p:cNvSpPr>
          <p:nvPr>
            <p:ph type="body" sz="quarter" idx="12" hasCustomPrompt="1"/>
          </p:nvPr>
        </p:nvSpPr>
        <p:spPr>
          <a:xfrm>
            <a:off x="238432" y="3334055"/>
            <a:ext cx="5386388" cy="1149350"/>
          </a:xfrm>
        </p:spPr>
        <p:txBody>
          <a:bodyPr/>
          <a:lstStyle>
            <a:lvl1pPr>
              <a:defRPr/>
            </a:lvl1pPr>
            <a:lvl2pPr marL="400050" indent="0">
              <a:buNone/>
              <a:defRPr/>
            </a:lvl2pPr>
          </a:lstStyle>
          <a:p>
            <a:pPr lvl="0"/>
            <a:r>
              <a:rPr lang="en-US"/>
              <a:t>Click to add subtitles</a:t>
            </a:r>
          </a:p>
          <a:p>
            <a:pPr lvl="1"/>
            <a:endParaRPr lang="en-US"/>
          </a:p>
        </p:txBody>
      </p:sp>
      <p:sp>
        <p:nvSpPr>
          <p:cNvPr id="9" name="TextBox 8">
            <a:extLst>
              <a:ext uri="{FF2B5EF4-FFF2-40B4-BE49-F238E27FC236}">
                <a16:creationId xmlns:a16="http://schemas.microsoft.com/office/drawing/2014/main" id="{26555A51-1B20-4C0F-933B-4EBA11F872F8}"/>
              </a:ext>
            </a:extLst>
          </p:cNvPr>
          <p:cNvSpPr txBox="1"/>
          <p:nvPr userDrawn="1"/>
        </p:nvSpPr>
        <p:spPr>
          <a:xfrm>
            <a:off x="63909" y="5888363"/>
            <a:ext cx="6990736" cy="646331"/>
          </a:xfrm>
          <a:prstGeom prst="rect">
            <a:avLst/>
          </a:prstGeom>
          <a:noFill/>
        </p:spPr>
        <p:txBody>
          <a:bodyPr wrap="square" rtlCol="0">
            <a:spAutoFit/>
          </a:bodyPr>
          <a:lstStyle/>
          <a:p>
            <a:r>
              <a:rPr lang="en-US" sz="2500" b="1">
                <a:solidFill>
                  <a:schemeClr val="bg1"/>
                </a:solidFill>
                <a:latin typeface="Lucida Sans" panose="020B0602030504020204" pitchFamily="34" charset="0"/>
              </a:rPr>
              <a:t>CONNECT </a:t>
            </a:r>
            <a:r>
              <a:rPr lang="en-US" sz="3600" b="1">
                <a:solidFill>
                  <a:schemeClr val="bg1"/>
                </a:solidFill>
                <a:latin typeface="Lucida Sans" panose="020B0602030504020204" pitchFamily="34" charset="0"/>
                <a:ea typeface="Tahoma" panose="020B0604030504040204" pitchFamily="34" charset="0"/>
                <a:cs typeface="Tahoma" panose="020B0604030504040204" pitchFamily="34" charset="0"/>
              </a:rPr>
              <a:t>•</a:t>
            </a:r>
            <a:r>
              <a:rPr lang="en-US" sz="2500" b="1">
                <a:solidFill>
                  <a:schemeClr val="bg1"/>
                </a:solidFill>
                <a:latin typeface="Lucida Sans" panose="020B0602030504020204" pitchFamily="34" charset="0"/>
                <a:ea typeface="Tahoma" panose="020B0604030504040204" pitchFamily="34" charset="0"/>
                <a:cs typeface="Tahoma" panose="020B0604030504040204" pitchFamily="34" charset="0"/>
              </a:rPr>
              <a:t> COLLABORATE </a:t>
            </a:r>
            <a:r>
              <a:rPr lang="en-US" sz="3600" b="1">
                <a:solidFill>
                  <a:schemeClr val="bg1"/>
                </a:solidFill>
                <a:latin typeface="Lucida Sans" panose="020B0602030504020204" pitchFamily="34" charset="0"/>
                <a:ea typeface="Tahoma" panose="020B0604030504040204" pitchFamily="34" charset="0"/>
                <a:cs typeface="Tahoma" panose="020B0604030504040204" pitchFamily="34" charset="0"/>
              </a:rPr>
              <a:t>•</a:t>
            </a:r>
            <a:r>
              <a:rPr lang="en-US" sz="2500" b="1">
                <a:solidFill>
                  <a:schemeClr val="bg1"/>
                </a:solidFill>
                <a:latin typeface="Lucida Sans" panose="020B0602030504020204" pitchFamily="34" charset="0"/>
                <a:ea typeface="Tahoma" panose="020B0604030504040204" pitchFamily="34" charset="0"/>
                <a:cs typeface="Tahoma" panose="020B0604030504040204" pitchFamily="34" charset="0"/>
              </a:rPr>
              <a:t> INNOVATE</a:t>
            </a:r>
            <a:endParaRPr lang="en-US" sz="2500" b="1">
              <a:solidFill>
                <a:schemeClr val="bg1"/>
              </a:solidFill>
              <a:latin typeface="Lucida Sans" panose="020B0602030504020204" pitchFamily="34" charset="0"/>
            </a:endParaRPr>
          </a:p>
        </p:txBody>
      </p:sp>
      <p:pic>
        <p:nvPicPr>
          <p:cNvPr id="5" name="Picture 4">
            <a:extLst>
              <a:ext uri="{FF2B5EF4-FFF2-40B4-BE49-F238E27FC236}">
                <a16:creationId xmlns:a16="http://schemas.microsoft.com/office/drawing/2014/main" id="{83669A57-1C86-39E6-C6BF-35B7B505578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8600" y="186456"/>
            <a:ext cx="3158963" cy="777105"/>
          </a:xfrm>
          <a:prstGeom prst="rect">
            <a:avLst/>
          </a:prstGeom>
        </p:spPr>
      </p:pic>
    </p:spTree>
    <p:extLst>
      <p:ext uri="{BB962C8B-B14F-4D97-AF65-F5344CB8AC3E}">
        <p14:creationId xmlns:p14="http://schemas.microsoft.com/office/powerpoint/2010/main" val="2617863607"/>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135A476-D652-4122-99F6-3F7BAFB836C5}"/>
              </a:ext>
            </a:extLst>
          </p:cNvPr>
          <p:cNvSpPr>
            <a:spLocks noGrp="1"/>
          </p:cNvSpPr>
          <p:nvPr>
            <p:ph type="body" idx="1"/>
          </p:nvPr>
        </p:nvSpPr>
        <p:spPr>
          <a:xfrm>
            <a:off x="228358" y="980051"/>
            <a:ext cx="11125441" cy="4909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B4828-0AB2-459B-ADDD-388049E21540}"/>
              </a:ext>
            </a:extLst>
          </p:cNvPr>
          <p:cNvSpPr>
            <a:spLocks noGrp="1"/>
          </p:cNvSpPr>
          <p:nvPr>
            <p:ph type="dt" sz="half" idx="2"/>
          </p:nvPr>
        </p:nvSpPr>
        <p:spPr>
          <a:xfrm>
            <a:off x="8900652" y="6356349"/>
            <a:ext cx="1206909"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BC39DE26-4946-4BD7-BEE8-6443F7BC5C0C}" type="datetime1">
              <a:rPr lang="en-US" smtClean="0"/>
              <a:pPr/>
              <a:t>1/8/2025</a:t>
            </a:fld>
            <a:endParaRPr lang="en-US"/>
          </a:p>
        </p:txBody>
      </p:sp>
      <p:sp>
        <p:nvSpPr>
          <p:cNvPr id="5" name="Footer Placeholder 4">
            <a:extLst>
              <a:ext uri="{FF2B5EF4-FFF2-40B4-BE49-F238E27FC236}">
                <a16:creationId xmlns:a16="http://schemas.microsoft.com/office/drawing/2014/main" id="{6173428D-05E0-452A-8118-0642305ABF9A}"/>
              </a:ext>
            </a:extLst>
          </p:cNvPr>
          <p:cNvSpPr>
            <a:spLocks noGrp="1"/>
          </p:cNvSpPr>
          <p:nvPr>
            <p:ph type="ftr" sz="quarter" idx="3"/>
          </p:nvPr>
        </p:nvSpPr>
        <p:spPr>
          <a:xfrm>
            <a:off x="2546555" y="6356351"/>
            <a:ext cx="6095999" cy="365123"/>
          </a:xfrm>
          <a:prstGeom prst="rect">
            <a:avLst/>
          </a:prstGeom>
        </p:spPr>
        <p:txBody>
          <a:bodyPr vert="horz" lIns="91440" tIns="45720" rIns="91440" bIns="45720" rtlCol="0" anchor="ctr"/>
          <a:lstStyle>
            <a:lvl1pPr algn="l">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endParaRPr lang="en-US"/>
          </a:p>
        </p:txBody>
      </p:sp>
      <p:sp>
        <p:nvSpPr>
          <p:cNvPr id="6" name="Slide Number Placeholder 5">
            <a:extLst>
              <a:ext uri="{FF2B5EF4-FFF2-40B4-BE49-F238E27FC236}">
                <a16:creationId xmlns:a16="http://schemas.microsoft.com/office/drawing/2014/main" id="{28EB9BF8-8191-41F2-9AB3-A7A29F321EF7}"/>
              </a:ext>
            </a:extLst>
          </p:cNvPr>
          <p:cNvSpPr>
            <a:spLocks noGrp="1"/>
          </p:cNvSpPr>
          <p:nvPr>
            <p:ph type="sldNum" sz="quarter" idx="4"/>
          </p:nvPr>
        </p:nvSpPr>
        <p:spPr>
          <a:xfrm>
            <a:off x="10697496" y="6356350"/>
            <a:ext cx="656303"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046ED92C-19EC-4894-A451-DBF4F06AE3FB}" type="slidenum">
              <a:rPr lang="en-US" smtClean="0"/>
              <a:pPr/>
              <a:t>‹#›</a:t>
            </a:fld>
            <a:endParaRPr lang="en-US"/>
          </a:p>
        </p:txBody>
      </p:sp>
      <p:sp>
        <p:nvSpPr>
          <p:cNvPr id="8" name="Flowchart: Manual Input 7">
            <a:extLst>
              <a:ext uri="{FF2B5EF4-FFF2-40B4-BE49-F238E27FC236}">
                <a16:creationId xmlns:a16="http://schemas.microsoft.com/office/drawing/2014/main" id="{6575400D-C9F6-45D2-8BFF-B4F3F78EE900}"/>
              </a:ext>
            </a:extLst>
          </p:cNvPr>
          <p:cNvSpPr/>
          <p:nvPr userDrawn="1"/>
        </p:nvSpPr>
        <p:spPr>
          <a:xfrm rot="16200000" flipH="1">
            <a:off x="10054062" y="-1772809"/>
            <a:ext cx="363351" cy="3912524"/>
          </a:xfrm>
          <a:prstGeom prst="flowChartManualInpu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a:extLst>
              <a:ext uri="{FF2B5EF4-FFF2-40B4-BE49-F238E27FC236}">
                <a16:creationId xmlns:a16="http://schemas.microsoft.com/office/drawing/2014/main" id="{E2E3A100-D09C-448B-8BBC-257AAB7C01E4}"/>
              </a:ext>
            </a:extLst>
          </p:cNvPr>
          <p:cNvSpPr>
            <a:spLocks noGrp="1"/>
          </p:cNvSpPr>
          <p:nvPr>
            <p:ph type="title"/>
          </p:nvPr>
        </p:nvSpPr>
        <p:spPr>
          <a:xfrm>
            <a:off x="228359" y="136523"/>
            <a:ext cx="6669398" cy="544513"/>
          </a:xfrm>
          <a:prstGeom prst="rect">
            <a:avLst/>
          </a:prstGeom>
        </p:spPr>
        <p:txBody>
          <a:bodyPr vert="horz" lIns="91440" tIns="45720" rIns="91440" bIns="45720" rtlCol="0" anchor="b">
            <a:normAutofit/>
          </a:bodyPr>
          <a:lstStyle/>
          <a:p>
            <a:r>
              <a:rPr lang="en-US"/>
              <a:t>Click to edit Master title style</a:t>
            </a:r>
          </a:p>
        </p:txBody>
      </p:sp>
    </p:spTree>
    <p:extLst>
      <p:ext uri="{BB962C8B-B14F-4D97-AF65-F5344CB8AC3E}">
        <p14:creationId xmlns:p14="http://schemas.microsoft.com/office/powerpoint/2010/main" val="2875007702"/>
      </p:ext>
    </p:extLst>
  </p:cSld>
  <p:clrMap bg1="lt1" tx1="dk1" bg2="lt2" tx2="dk2" accent1="accent1" accent2="accent2" accent3="accent3" accent4="accent4" accent5="accent5" accent6="accent6" hlink="hlink" folHlink="folHlink"/>
  <p:sldLayoutIdLst>
    <p:sldLayoutId id="2147483720" r:id="rId1"/>
    <p:sldLayoutId id="2147483672" r:id="rId2"/>
    <p:sldLayoutId id="2147483721" r:id="rId3"/>
  </p:sldLayoutIdLst>
  <p:hf sldNum="0" hdr="0" dt="0"/>
  <p:txStyles>
    <p:titleStyle>
      <a:lvl1pPr algn="l" defTabSz="914400" rtl="0" eaLnBrk="1" latinLnBrk="0" hangingPunct="1">
        <a:lnSpc>
          <a:spcPct val="90000"/>
        </a:lnSpc>
        <a:spcBef>
          <a:spcPct val="0"/>
        </a:spcBef>
        <a:buNone/>
        <a:defRPr sz="2700" b="1" kern="1200">
          <a:solidFill>
            <a:schemeClr val="accent1"/>
          </a:solidFill>
          <a:latin typeface="Lucida Sans" panose="020B0602030504020204" pitchFamily="34" charset="0"/>
          <a:ea typeface="Tahoma" panose="020B0604030504040204" pitchFamily="34" charset="0"/>
          <a:cs typeface="Tahoma" panose="020B0604030504040204" pitchFamily="34" charset="0"/>
        </a:defRPr>
      </a:lvl1pPr>
    </p:titleStyle>
    <p:bodyStyle>
      <a:lvl1pPr marL="0" indent="0" algn="l" defTabSz="914400" rtl="0" eaLnBrk="1" latinLnBrk="0" hangingPunct="1">
        <a:lnSpc>
          <a:spcPct val="119000"/>
        </a:lnSpc>
        <a:spcBef>
          <a:spcPts val="0"/>
        </a:spcBef>
        <a:spcAft>
          <a:spcPts val="200"/>
        </a:spcAft>
        <a:buFont typeface="Arial" panose="020B0604020202020204" pitchFamily="34" charset="0"/>
        <a:buNone/>
        <a:defRPr sz="2200" kern="1200">
          <a:solidFill>
            <a:schemeClr val="tx1"/>
          </a:solidFill>
          <a:latin typeface="Lucida Sans" panose="020B0602030504020204" pitchFamily="34" charset="0"/>
          <a:ea typeface="Tahoma" panose="020B0604030504040204" pitchFamily="34" charset="0"/>
          <a:cs typeface="Tahoma" panose="020B0604030504040204" pitchFamily="34" charset="0"/>
        </a:defRPr>
      </a:lvl1pPr>
      <a:lvl2pPr marL="569913" indent="-169863" algn="l" defTabSz="914400" rtl="0" eaLnBrk="1" latinLnBrk="0" hangingPunct="1">
        <a:lnSpc>
          <a:spcPct val="119000"/>
        </a:lnSpc>
        <a:spcBef>
          <a:spcPts val="0"/>
        </a:spcBef>
        <a:spcAft>
          <a:spcPts val="200"/>
        </a:spcAft>
        <a:buFont typeface="Arial" panose="020B0604020202020204" pitchFamily="34" charset="0"/>
        <a:buChar char="•"/>
        <a:defRPr sz="2000" kern="1200">
          <a:solidFill>
            <a:schemeClr val="tx1"/>
          </a:solidFill>
          <a:latin typeface="Lucida Sans" panose="020B0602030504020204" pitchFamily="34" charset="0"/>
          <a:ea typeface="Tahoma" panose="020B0604030504040204" pitchFamily="34" charset="0"/>
          <a:cs typeface="Tahoma" panose="020B0604030504040204" pitchFamily="34" charset="0"/>
        </a:defRPr>
      </a:lvl2pPr>
      <a:lvl3pPr marL="1031875" indent="-179388" algn="l" defTabSz="914400" rtl="0" eaLnBrk="1" latinLnBrk="0" hangingPunct="1">
        <a:lnSpc>
          <a:spcPct val="119000"/>
        </a:lnSpc>
        <a:spcBef>
          <a:spcPts val="0"/>
        </a:spcBef>
        <a:spcAft>
          <a:spcPts val="200"/>
        </a:spcAft>
        <a:buFont typeface="Arial" panose="020B0604020202020204" pitchFamily="34" charset="0"/>
        <a:buChar char="•"/>
        <a:defRPr sz="1800" kern="1200">
          <a:solidFill>
            <a:schemeClr val="tx1"/>
          </a:solidFill>
          <a:latin typeface="Lucida Sans" panose="020B0602030504020204" pitchFamily="34" charset="0"/>
          <a:ea typeface="Tahoma" panose="020B0604030504040204" pitchFamily="34" charset="0"/>
          <a:cs typeface="Tahoma" panose="020B0604030504040204" pitchFamily="34" charset="0"/>
        </a:defRPr>
      </a:lvl3pPr>
      <a:lvl4pPr marL="1484313" indent="-169863"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4pPr>
      <a:lvl5pPr marL="1946275" indent="-166688"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00" userDrawn="1">
          <p15:clr>
            <a:srgbClr val="F26B43"/>
          </p15:clr>
        </p15:guide>
        <p15:guide id="2" pos="144" userDrawn="1">
          <p15:clr>
            <a:srgbClr val="F26B43"/>
          </p15:clr>
        </p15:guide>
        <p15:guide id="3" pos="7152" userDrawn="1">
          <p15:clr>
            <a:srgbClr val="F26B43"/>
          </p15:clr>
        </p15:guide>
        <p15:guide id="4" orient="horz" pos="4008" userDrawn="1">
          <p15:clr>
            <a:srgbClr val="F26B43"/>
          </p15:clr>
        </p15:guide>
        <p15:guide id="5" orient="horz" pos="72" userDrawn="1">
          <p15:clr>
            <a:srgbClr val="F26B43"/>
          </p15:clr>
        </p15:guide>
        <p15:guide id="6" orient="horz" pos="432"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135A476-D652-4122-99F6-3F7BAFB836C5}"/>
              </a:ext>
            </a:extLst>
          </p:cNvPr>
          <p:cNvSpPr>
            <a:spLocks noGrp="1"/>
          </p:cNvSpPr>
          <p:nvPr>
            <p:ph type="body" idx="1"/>
          </p:nvPr>
        </p:nvSpPr>
        <p:spPr>
          <a:xfrm>
            <a:off x="228358" y="980051"/>
            <a:ext cx="11125441" cy="4909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B4828-0AB2-459B-ADDD-388049E21540}"/>
              </a:ext>
            </a:extLst>
          </p:cNvPr>
          <p:cNvSpPr>
            <a:spLocks noGrp="1"/>
          </p:cNvSpPr>
          <p:nvPr>
            <p:ph type="dt" sz="half" idx="2"/>
          </p:nvPr>
        </p:nvSpPr>
        <p:spPr>
          <a:xfrm>
            <a:off x="8900652" y="6356349"/>
            <a:ext cx="1206909"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BC39DE26-4946-4BD7-BEE8-6443F7BC5C0C}" type="datetime1">
              <a:rPr lang="en-US" smtClean="0"/>
              <a:pPr/>
              <a:t>1/8/2025</a:t>
            </a:fld>
            <a:endParaRPr lang="en-US"/>
          </a:p>
        </p:txBody>
      </p:sp>
      <p:sp>
        <p:nvSpPr>
          <p:cNvPr id="5" name="Footer Placeholder 4">
            <a:extLst>
              <a:ext uri="{FF2B5EF4-FFF2-40B4-BE49-F238E27FC236}">
                <a16:creationId xmlns:a16="http://schemas.microsoft.com/office/drawing/2014/main" id="{6173428D-05E0-452A-8118-0642305ABF9A}"/>
              </a:ext>
            </a:extLst>
          </p:cNvPr>
          <p:cNvSpPr>
            <a:spLocks noGrp="1"/>
          </p:cNvSpPr>
          <p:nvPr>
            <p:ph type="ftr" sz="quarter" idx="3"/>
          </p:nvPr>
        </p:nvSpPr>
        <p:spPr>
          <a:xfrm>
            <a:off x="2546555" y="6356351"/>
            <a:ext cx="6095999" cy="365123"/>
          </a:xfrm>
          <a:prstGeom prst="rect">
            <a:avLst/>
          </a:prstGeom>
        </p:spPr>
        <p:txBody>
          <a:bodyPr vert="horz" lIns="91440" tIns="45720" rIns="91440" bIns="45720" rtlCol="0" anchor="ctr"/>
          <a:lstStyle>
            <a:lvl1pPr algn="l">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endParaRPr lang="en-US"/>
          </a:p>
        </p:txBody>
      </p:sp>
      <p:sp>
        <p:nvSpPr>
          <p:cNvPr id="6" name="Slide Number Placeholder 5">
            <a:extLst>
              <a:ext uri="{FF2B5EF4-FFF2-40B4-BE49-F238E27FC236}">
                <a16:creationId xmlns:a16="http://schemas.microsoft.com/office/drawing/2014/main" id="{28EB9BF8-8191-41F2-9AB3-A7A29F321EF7}"/>
              </a:ext>
            </a:extLst>
          </p:cNvPr>
          <p:cNvSpPr>
            <a:spLocks noGrp="1"/>
          </p:cNvSpPr>
          <p:nvPr>
            <p:ph type="sldNum" sz="quarter" idx="4"/>
          </p:nvPr>
        </p:nvSpPr>
        <p:spPr>
          <a:xfrm>
            <a:off x="10697496" y="6356350"/>
            <a:ext cx="656303"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046ED92C-19EC-4894-A451-DBF4F06AE3FB}" type="slidenum">
              <a:rPr lang="en-US" smtClean="0"/>
              <a:pPr/>
              <a:t>‹#›</a:t>
            </a:fld>
            <a:endParaRPr lang="en-US"/>
          </a:p>
        </p:txBody>
      </p:sp>
      <p:sp>
        <p:nvSpPr>
          <p:cNvPr id="8" name="Flowchart: Manual Input 7">
            <a:extLst>
              <a:ext uri="{FF2B5EF4-FFF2-40B4-BE49-F238E27FC236}">
                <a16:creationId xmlns:a16="http://schemas.microsoft.com/office/drawing/2014/main" id="{6575400D-C9F6-45D2-8BFF-B4F3F78EE900}"/>
              </a:ext>
            </a:extLst>
          </p:cNvPr>
          <p:cNvSpPr/>
          <p:nvPr userDrawn="1"/>
        </p:nvSpPr>
        <p:spPr>
          <a:xfrm rot="16200000" flipH="1">
            <a:off x="10054062" y="-1772809"/>
            <a:ext cx="363351" cy="3912524"/>
          </a:xfrm>
          <a:prstGeom prst="flowChartManualInpu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a:extLst>
              <a:ext uri="{FF2B5EF4-FFF2-40B4-BE49-F238E27FC236}">
                <a16:creationId xmlns:a16="http://schemas.microsoft.com/office/drawing/2014/main" id="{E2E3A100-D09C-448B-8BBC-257AAB7C01E4}"/>
              </a:ext>
            </a:extLst>
          </p:cNvPr>
          <p:cNvSpPr>
            <a:spLocks noGrp="1"/>
          </p:cNvSpPr>
          <p:nvPr>
            <p:ph type="title"/>
          </p:nvPr>
        </p:nvSpPr>
        <p:spPr>
          <a:xfrm>
            <a:off x="228359" y="136523"/>
            <a:ext cx="6669398" cy="544513"/>
          </a:xfrm>
          <a:prstGeom prst="rect">
            <a:avLst/>
          </a:prstGeom>
        </p:spPr>
        <p:txBody>
          <a:bodyPr vert="horz" lIns="91440" tIns="45720" rIns="91440" bIns="45720" rtlCol="0" anchor="b">
            <a:normAutofit/>
          </a:bodyPr>
          <a:lstStyle/>
          <a:p>
            <a:r>
              <a:rPr lang="en-US"/>
              <a:t>Click to edit Master title style</a:t>
            </a:r>
          </a:p>
        </p:txBody>
      </p:sp>
    </p:spTree>
    <p:extLst>
      <p:ext uri="{BB962C8B-B14F-4D97-AF65-F5344CB8AC3E}">
        <p14:creationId xmlns:p14="http://schemas.microsoft.com/office/powerpoint/2010/main" val="2875007702"/>
      </p:ext>
    </p:extLst>
  </p:cSld>
  <p:clrMap bg1="lt1" tx1="dk1" bg2="lt2" tx2="dk2" accent1="accent1" accent2="accent2" accent3="accent3" accent4="accent4" accent5="accent5" accent6="accent6" hlink="hlink" folHlink="folHlink"/>
  <p:sldLayoutIdLst>
    <p:sldLayoutId id="2147483677" r:id="rId1"/>
    <p:sldLayoutId id="2147483678" r:id="rId2"/>
  </p:sldLayoutIdLst>
  <p:hf sldNum="0" hdr="0" dt="0"/>
  <p:txStyles>
    <p:titleStyle>
      <a:lvl1pPr algn="l" defTabSz="914400" rtl="0" eaLnBrk="1" latinLnBrk="0" hangingPunct="1">
        <a:lnSpc>
          <a:spcPct val="90000"/>
        </a:lnSpc>
        <a:spcBef>
          <a:spcPct val="0"/>
        </a:spcBef>
        <a:buNone/>
        <a:defRPr sz="2700" b="1" kern="1200">
          <a:solidFill>
            <a:schemeClr val="accent1"/>
          </a:solidFill>
          <a:latin typeface="Lucida Sans" panose="020B0602030504020204" pitchFamily="34" charset="0"/>
          <a:ea typeface="Tahoma" panose="020B0604030504040204" pitchFamily="34" charset="0"/>
          <a:cs typeface="Tahoma" panose="020B0604030504040204" pitchFamily="34" charset="0"/>
        </a:defRPr>
      </a:lvl1pPr>
    </p:titleStyle>
    <p:bodyStyle>
      <a:lvl1pPr marL="0" indent="0" algn="l" defTabSz="914400" rtl="0" eaLnBrk="1" latinLnBrk="0" hangingPunct="1">
        <a:lnSpc>
          <a:spcPct val="119000"/>
        </a:lnSpc>
        <a:spcBef>
          <a:spcPts val="0"/>
        </a:spcBef>
        <a:spcAft>
          <a:spcPts val="200"/>
        </a:spcAft>
        <a:buFont typeface="Arial" panose="020B0604020202020204" pitchFamily="34" charset="0"/>
        <a:buNone/>
        <a:defRPr sz="2200" kern="1200">
          <a:solidFill>
            <a:schemeClr val="tx1"/>
          </a:solidFill>
          <a:latin typeface="Lucida Sans" panose="020B0602030504020204" pitchFamily="34" charset="0"/>
          <a:ea typeface="Tahoma" panose="020B0604030504040204" pitchFamily="34" charset="0"/>
          <a:cs typeface="Tahoma" panose="020B0604030504040204" pitchFamily="34" charset="0"/>
        </a:defRPr>
      </a:lvl1pPr>
      <a:lvl2pPr marL="569913" indent="-169863" algn="l" defTabSz="914400" rtl="0" eaLnBrk="1" latinLnBrk="0" hangingPunct="1">
        <a:lnSpc>
          <a:spcPct val="119000"/>
        </a:lnSpc>
        <a:spcBef>
          <a:spcPts val="0"/>
        </a:spcBef>
        <a:spcAft>
          <a:spcPts val="200"/>
        </a:spcAft>
        <a:buFont typeface="Arial" panose="020B0604020202020204" pitchFamily="34" charset="0"/>
        <a:buChar char="•"/>
        <a:defRPr sz="2000" kern="1200">
          <a:solidFill>
            <a:schemeClr val="tx1"/>
          </a:solidFill>
          <a:latin typeface="Lucida Sans" panose="020B0602030504020204" pitchFamily="34" charset="0"/>
          <a:ea typeface="Tahoma" panose="020B0604030504040204" pitchFamily="34" charset="0"/>
          <a:cs typeface="Tahoma" panose="020B0604030504040204" pitchFamily="34" charset="0"/>
        </a:defRPr>
      </a:lvl2pPr>
      <a:lvl3pPr marL="1031875" indent="-179388" algn="l" defTabSz="914400" rtl="0" eaLnBrk="1" latinLnBrk="0" hangingPunct="1">
        <a:lnSpc>
          <a:spcPct val="119000"/>
        </a:lnSpc>
        <a:spcBef>
          <a:spcPts val="0"/>
        </a:spcBef>
        <a:spcAft>
          <a:spcPts val="200"/>
        </a:spcAft>
        <a:buFont typeface="Arial" panose="020B0604020202020204" pitchFamily="34" charset="0"/>
        <a:buChar char="•"/>
        <a:defRPr sz="1800" kern="1200">
          <a:solidFill>
            <a:schemeClr val="tx1"/>
          </a:solidFill>
          <a:latin typeface="Lucida Sans" panose="020B0602030504020204" pitchFamily="34" charset="0"/>
          <a:ea typeface="Tahoma" panose="020B0604030504040204" pitchFamily="34" charset="0"/>
          <a:cs typeface="Tahoma" panose="020B0604030504040204" pitchFamily="34" charset="0"/>
        </a:defRPr>
      </a:lvl3pPr>
      <a:lvl4pPr marL="1484313" indent="-169863"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4pPr>
      <a:lvl5pPr marL="1946275" indent="-166688"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00" userDrawn="1">
          <p15:clr>
            <a:srgbClr val="F26B43"/>
          </p15:clr>
        </p15:guide>
        <p15:guide id="2" pos="144" userDrawn="1">
          <p15:clr>
            <a:srgbClr val="F26B43"/>
          </p15:clr>
        </p15:guide>
        <p15:guide id="3" pos="7152" userDrawn="1">
          <p15:clr>
            <a:srgbClr val="F26B43"/>
          </p15:clr>
        </p15:guide>
        <p15:guide id="4" orient="horz" pos="4008" userDrawn="1">
          <p15:clr>
            <a:srgbClr val="F26B43"/>
          </p15:clr>
        </p15:guide>
        <p15:guide id="5" orient="horz" pos="72" userDrawn="1">
          <p15:clr>
            <a:srgbClr val="F26B43"/>
          </p15:clr>
        </p15:guide>
        <p15:guide id="6" orient="horz" pos="43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hyperlink" Target="https://www.health.ny.gov/health_care/medicaid/redesign/sdh/scn/index.htm" TargetMode="Externa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589195A-147B-FF17-A122-1CBDB7CF828A}"/>
              </a:ext>
            </a:extLst>
          </p:cNvPr>
          <p:cNvSpPr>
            <a:spLocks noGrp="1"/>
          </p:cNvSpPr>
          <p:nvPr>
            <p:ph type="body" sz="quarter" idx="11"/>
          </p:nvPr>
        </p:nvSpPr>
        <p:spPr>
          <a:xfrm>
            <a:off x="244369" y="2406466"/>
            <a:ext cx="5614219" cy="2040071"/>
          </a:xfrm>
        </p:spPr>
        <p:txBody>
          <a:bodyPr>
            <a:normAutofit lnSpcReduction="10000"/>
          </a:bodyPr>
          <a:lstStyle/>
          <a:p>
            <a:r>
              <a:rPr lang="en-US" sz="2800" dirty="0">
                <a:latin typeface="Lucida Sans"/>
                <a:ea typeface="Tahoma"/>
                <a:cs typeface="Tahoma"/>
              </a:rPr>
              <a:t>HRSN: Housing</a:t>
            </a:r>
            <a:endParaRPr lang="en-US" sz="2800" dirty="0"/>
          </a:p>
          <a:p>
            <a:r>
              <a:rPr lang="en-US" sz="2800" dirty="0">
                <a:latin typeface="Lucida Sans"/>
                <a:ea typeface="Tahoma"/>
                <a:cs typeface="Tahoma"/>
              </a:rPr>
              <a:t>Asthma Remediation &amp; Provision of Supportive Products</a:t>
            </a:r>
            <a:endParaRPr lang="en-US">
              <a:latin typeface="Lucida Sans"/>
              <a:ea typeface="Tahoma"/>
              <a:cs typeface="Tahoma"/>
            </a:endParaRPr>
          </a:p>
        </p:txBody>
      </p:sp>
      <p:sp>
        <p:nvSpPr>
          <p:cNvPr id="3" name="TextBox 2">
            <a:extLst>
              <a:ext uri="{FF2B5EF4-FFF2-40B4-BE49-F238E27FC236}">
                <a16:creationId xmlns:a16="http://schemas.microsoft.com/office/drawing/2014/main" id="{ADD01DB7-ADDD-722D-FD41-141B8542AFA3}"/>
              </a:ext>
            </a:extLst>
          </p:cNvPr>
          <p:cNvSpPr txBox="1"/>
          <p:nvPr/>
        </p:nvSpPr>
        <p:spPr>
          <a:xfrm>
            <a:off x="966" y="5278915"/>
            <a:ext cx="196394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ea typeface="Tahoma"/>
                <a:cs typeface="Tahoma"/>
              </a:rPr>
              <a:t>Updated 1/6/25</a:t>
            </a:r>
          </a:p>
        </p:txBody>
      </p:sp>
    </p:spTree>
    <p:extLst>
      <p:ext uri="{BB962C8B-B14F-4D97-AF65-F5344CB8AC3E}">
        <p14:creationId xmlns:p14="http://schemas.microsoft.com/office/powerpoint/2010/main" val="2687575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F8BB0-BAA7-5D7A-001F-97DA24DD6487}"/>
              </a:ext>
            </a:extLst>
          </p:cNvPr>
          <p:cNvSpPr>
            <a:spLocks noGrp="1"/>
          </p:cNvSpPr>
          <p:nvPr>
            <p:ph type="title"/>
          </p:nvPr>
        </p:nvSpPr>
        <p:spPr>
          <a:xfrm>
            <a:off x="357627" y="354237"/>
            <a:ext cx="10071184" cy="877887"/>
          </a:xfrm>
        </p:spPr>
        <p:txBody>
          <a:bodyPr>
            <a:normAutofit/>
          </a:bodyPr>
          <a:lstStyle/>
          <a:p>
            <a:r>
              <a:rPr lang="en-US">
                <a:latin typeface="Lucida Sans"/>
                <a:ea typeface="Tahoma"/>
                <a:cs typeface="Tahoma"/>
              </a:rPr>
              <a:t>HRSN Housing: Provision of Asthma Remediation and Supportive Products</a:t>
            </a:r>
            <a:endParaRPr lang="en-US"/>
          </a:p>
        </p:txBody>
      </p:sp>
      <p:sp>
        <p:nvSpPr>
          <p:cNvPr id="3" name="Content Placeholder 2">
            <a:extLst>
              <a:ext uri="{FF2B5EF4-FFF2-40B4-BE49-F238E27FC236}">
                <a16:creationId xmlns:a16="http://schemas.microsoft.com/office/drawing/2014/main" id="{F0091487-8ABC-6DB5-3A58-F2CDC1D26388}"/>
              </a:ext>
            </a:extLst>
          </p:cNvPr>
          <p:cNvSpPr>
            <a:spLocks noGrp="1"/>
          </p:cNvSpPr>
          <p:nvPr>
            <p:ph idx="1"/>
          </p:nvPr>
        </p:nvSpPr>
        <p:spPr>
          <a:xfrm>
            <a:off x="486894" y="1361051"/>
            <a:ext cx="10873709" cy="3698437"/>
          </a:xfrm>
        </p:spPr>
        <p:txBody>
          <a:bodyPr vert="horz" lIns="91440" tIns="45720" rIns="91440" bIns="45720" rtlCol="0" anchor="t">
            <a:normAutofit/>
          </a:bodyPr>
          <a:lstStyle/>
          <a:p>
            <a:r>
              <a:rPr lang="en-US">
                <a:latin typeface="Lucida Sans"/>
                <a:ea typeface="Tahoma"/>
                <a:cs typeface="Tahoma"/>
              </a:rPr>
              <a:t>Asthma Remediation home improvement contractors must have demonstrated experience providing home installation improvement services for environmental trigger reduction and expanded health and safety measures such as: ventilation, mold remediation, and IPM – as well as experience identifying and remediating asthma-related home environmental triggers. </a:t>
            </a:r>
          </a:p>
          <a:p>
            <a:endParaRPr lang="en-US">
              <a:latin typeface="Lucida Sans"/>
              <a:ea typeface="Tahoma"/>
              <a:cs typeface="Tahoma"/>
            </a:endParaRPr>
          </a:p>
          <a:p>
            <a:r>
              <a:rPr lang="en-US" b="1">
                <a:latin typeface="Lucida Sans"/>
                <a:ea typeface="Tahoma"/>
                <a:cs typeface="Tahoma"/>
              </a:rPr>
              <a:t>Asthma remediation that is a physical adaptation to a residence must be performed by an individual holding a New York State Contractor’s License. </a:t>
            </a:r>
            <a:endParaRPr lang="en-US" b="1"/>
          </a:p>
        </p:txBody>
      </p:sp>
      <p:sp>
        <p:nvSpPr>
          <p:cNvPr id="4" name="Footer Placeholder 3">
            <a:extLst>
              <a:ext uri="{FF2B5EF4-FFF2-40B4-BE49-F238E27FC236}">
                <a16:creationId xmlns:a16="http://schemas.microsoft.com/office/drawing/2014/main" id="{43A29495-8B21-61B4-9AA6-A19E1BFD78D1}"/>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012534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31A34-6825-267F-81FC-2425644517C8}"/>
              </a:ext>
            </a:extLst>
          </p:cNvPr>
          <p:cNvSpPr>
            <a:spLocks noGrp="1"/>
          </p:cNvSpPr>
          <p:nvPr>
            <p:ph type="title"/>
          </p:nvPr>
        </p:nvSpPr>
        <p:spPr>
          <a:xfrm>
            <a:off x="235163" y="286202"/>
            <a:ext cx="6669398" cy="544513"/>
          </a:xfrm>
        </p:spPr>
        <p:txBody>
          <a:bodyPr/>
          <a:lstStyle/>
          <a:p>
            <a:r>
              <a:rPr lang="en-US">
                <a:latin typeface="Lucida Sans"/>
                <a:ea typeface="Tahoma"/>
                <a:cs typeface="Tahoma"/>
              </a:rPr>
              <a:t>Service Restrictions and Limitations</a:t>
            </a:r>
            <a:endParaRPr lang="en-US"/>
          </a:p>
        </p:txBody>
      </p:sp>
      <p:sp>
        <p:nvSpPr>
          <p:cNvPr id="3" name="Content Placeholder 2">
            <a:extLst>
              <a:ext uri="{FF2B5EF4-FFF2-40B4-BE49-F238E27FC236}">
                <a16:creationId xmlns:a16="http://schemas.microsoft.com/office/drawing/2014/main" id="{DC384265-C10D-43A5-2822-D4B0B2359BCF}"/>
              </a:ext>
            </a:extLst>
          </p:cNvPr>
          <p:cNvSpPr>
            <a:spLocks noGrp="1"/>
          </p:cNvSpPr>
          <p:nvPr>
            <p:ph idx="1"/>
          </p:nvPr>
        </p:nvSpPr>
        <p:spPr>
          <a:xfrm>
            <a:off x="235162" y="973247"/>
            <a:ext cx="11397583" cy="4909472"/>
          </a:xfrm>
        </p:spPr>
        <p:txBody>
          <a:bodyPr vert="horz" lIns="91440" tIns="45720" rIns="91440" bIns="45720" rtlCol="0" anchor="t">
            <a:normAutofit fontScale="92500"/>
          </a:bodyPr>
          <a:lstStyle/>
          <a:p>
            <a:pPr marL="457200" indent="-457200">
              <a:buAutoNum type="arabicPeriod"/>
            </a:pPr>
            <a:r>
              <a:rPr lang="en-US">
                <a:latin typeface="Lucida Sans"/>
                <a:ea typeface="Tahoma"/>
                <a:cs typeface="Tahoma"/>
              </a:rPr>
              <a:t>Social Care Navigator must document the qualifying clinical criteria for asthma remediation in the Member’s Social Care Plan. </a:t>
            </a:r>
            <a:endParaRPr lang="en-US"/>
          </a:p>
          <a:p>
            <a:pPr marL="457200" indent="-457200">
              <a:buAutoNum type="arabicPeriod"/>
            </a:pPr>
            <a:r>
              <a:rPr lang="en-US">
                <a:latin typeface="Lucida Sans"/>
                <a:ea typeface="Tahoma"/>
                <a:cs typeface="Tahoma"/>
              </a:rPr>
              <a:t>Asthma trigger remediation services and supportive products are limited to those that are of </a:t>
            </a:r>
            <a:r>
              <a:rPr lang="en-US" b="1">
                <a:latin typeface="Lucida Sans"/>
                <a:ea typeface="Tahoma"/>
                <a:cs typeface="Tahoma"/>
              </a:rPr>
              <a:t>direct medical or remedial benefit</a:t>
            </a:r>
            <a:r>
              <a:rPr lang="en-US">
                <a:latin typeface="Lucida Sans"/>
                <a:ea typeface="Tahoma"/>
                <a:cs typeface="Tahoma"/>
              </a:rPr>
              <a:t> to the Medicaid Managed Care Member. </a:t>
            </a:r>
            <a:endParaRPr lang="en-US"/>
          </a:p>
          <a:p>
            <a:pPr marL="457200" indent="-457200">
              <a:buAutoNum type="arabicPeriod"/>
            </a:pPr>
            <a:r>
              <a:rPr lang="en-US">
                <a:latin typeface="Lucida Sans"/>
                <a:ea typeface="Tahoma"/>
                <a:cs typeface="Tahoma"/>
              </a:rPr>
              <a:t>Asthma remediations must be </a:t>
            </a:r>
            <a:r>
              <a:rPr lang="en-US" b="1">
                <a:solidFill>
                  <a:schemeClr val="accent1"/>
                </a:solidFill>
                <a:latin typeface="Lucida Sans"/>
                <a:ea typeface="Tahoma"/>
                <a:cs typeface="Tahoma"/>
              </a:rPr>
              <a:t>conducted in accordance with applicable state and local building codes </a:t>
            </a:r>
            <a:endParaRPr lang="en-US" b="1">
              <a:solidFill>
                <a:schemeClr val="accent1"/>
              </a:solidFill>
            </a:endParaRPr>
          </a:p>
          <a:p>
            <a:pPr marL="457200" indent="-457200">
              <a:buAutoNum type="arabicPeriod"/>
            </a:pPr>
            <a:r>
              <a:rPr lang="en-US">
                <a:latin typeface="Lucida Sans"/>
                <a:ea typeface="Tahoma"/>
                <a:cs typeface="Tahoma"/>
              </a:rPr>
              <a:t>Services requiring invasive measures will require written approval from property owner (landlord, if the residence is rented) </a:t>
            </a:r>
            <a:endParaRPr lang="en-US"/>
          </a:p>
          <a:p>
            <a:pPr marL="457200" indent="-457200">
              <a:buAutoNum type="arabicPeriod"/>
            </a:pPr>
            <a:r>
              <a:rPr lang="en-US" b="1">
                <a:solidFill>
                  <a:schemeClr val="accent3"/>
                </a:solidFill>
                <a:latin typeface="Lucida Sans"/>
                <a:ea typeface="Tahoma"/>
                <a:cs typeface="Tahoma"/>
              </a:rPr>
              <a:t>Medicaid Managed Care Member</a:t>
            </a:r>
            <a:r>
              <a:rPr lang="en-US">
                <a:latin typeface="Lucida Sans"/>
                <a:ea typeface="Tahoma"/>
                <a:cs typeface="Tahoma"/>
              </a:rPr>
              <a:t> must be a resident of a single-family or multi-unit primary residence owned or rented by a primary caregiver or by oneself </a:t>
            </a:r>
            <a:endParaRPr lang="en-US"/>
          </a:p>
          <a:p>
            <a:pPr marL="457200" indent="-457200">
              <a:buAutoNum type="arabicPeriod"/>
            </a:pPr>
            <a:r>
              <a:rPr lang="en-US">
                <a:latin typeface="Lucida Sans"/>
                <a:ea typeface="Tahoma"/>
                <a:cs typeface="Tahoma"/>
              </a:rPr>
              <a:t>Total costs of services for Asthma Remediation may not exceed per Member cap for duration of Waiver period. </a:t>
            </a:r>
            <a:endParaRPr lang="en-US"/>
          </a:p>
        </p:txBody>
      </p:sp>
      <p:sp>
        <p:nvSpPr>
          <p:cNvPr id="4" name="Footer Placeholder 3">
            <a:extLst>
              <a:ext uri="{FF2B5EF4-FFF2-40B4-BE49-F238E27FC236}">
                <a16:creationId xmlns:a16="http://schemas.microsoft.com/office/drawing/2014/main" id="{CD344295-F8ED-9814-6E7D-A0423B120264}"/>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3301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532BE-198B-2E81-B149-F16F907DD5B9}"/>
              </a:ext>
            </a:extLst>
          </p:cNvPr>
          <p:cNvSpPr>
            <a:spLocks noGrp="1"/>
          </p:cNvSpPr>
          <p:nvPr>
            <p:ph type="title"/>
          </p:nvPr>
        </p:nvSpPr>
        <p:spPr>
          <a:xfrm>
            <a:off x="250770" y="764053"/>
            <a:ext cx="11689633" cy="544513"/>
          </a:xfrm>
        </p:spPr>
        <p:txBody>
          <a:bodyPr>
            <a:normAutofit fontScale="90000"/>
          </a:bodyPr>
          <a:lstStyle/>
          <a:p>
            <a:r>
              <a:rPr lang="en-US" dirty="0">
                <a:latin typeface="Lucida Sans"/>
                <a:ea typeface="Tahoma"/>
                <a:cs typeface="Tahoma"/>
              </a:rPr>
              <a:t>Households Guidance for Navigation to Housing Enhanced HRSN Services</a:t>
            </a:r>
            <a:endParaRPr lang="en-US" dirty="0"/>
          </a:p>
        </p:txBody>
      </p:sp>
      <p:graphicFrame>
        <p:nvGraphicFramePr>
          <p:cNvPr id="6" name="Content Placeholder 5">
            <a:extLst>
              <a:ext uri="{FF2B5EF4-FFF2-40B4-BE49-F238E27FC236}">
                <a16:creationId xmlns:a16="http://schemas.microsoft.com/office/drawing/2014/main" id="{DFB4935D-1375-9125-C0CC-F04C433E18CB}"/>
              </a:ext>
            </a:extLst>
          </p:cNvPr>
          <p:cNvGraphicFramePr>
            <a:graphicFrameLocks noGrp="1"/>
          </p:cNvGraphicFramePr>
          <p:nvPr>
            <p:ph idx="1"/>
            <p:extLst>
              <p:ext uri="{D42A27DB-BD31-4B8C-83A1-F6EECF244321}">
                <p14:modId xmlns:p14="http://schemas.microsoft.com/office/powerpoint/2010/main" val="1987960275"/>
              </p:ext>
            </p:extLst>
          </p:nvPr>
        </p:nvGraphicFramePr>
        <p:xfrm>
          <a:off x="251012" y="1416518"/>
          <a:ext cx="11703322" cy="2316480"/>
        </p:xfrm>
        <a:graphic>
          <a:graphicData uri="http://schemas.openxmlformats.org/drawingml/2006/table">
            <a:tbl>
              <a:tblPr firstRow="1" bandRow="1">
                <a:tableStyleId>{5C22544A-7EE6-4342-B048-85BDC9FD1C3A}</a:tableStyleId>
              </a:tblPr>
              <a:tblGrid>
                <a:gridCol w="1577835">
                  <a:extLst>
                    <a:ext uri="{9D8B030D-6E8A-4147-A177-3AD203B41FA5}">
                      <a16:colId xmlns:a16="http://schemas.microsoft.com/office/drawing/2014/main" val="1542931933"/>
                    </a:ext>
                  </a:extLst>
                </a:gridCol>
                <a:gridCol w="3180520">
                  <a:extLst>
                    <a:ext uri="{9D8B030D-6E8A-4147-A177-3AD203B41FA5}">
                      <a16:colId xmlns:a16="http://schemas.microsoft.com/office/drawing/2014/main" val="1463486701"/>
                    </a:ext>
                  </a:extLst>
                </a:gridCol>
                <a:gridCol w="6944967">
                  <a:extLst>
                    <a:ext uri="{9D8B030D-6E8A-4147-A177-3AD203B41FA5}">
                      <a16:colId xmlns:a16="http://schemas.microsoft.com/office/drawing/2014/main" val="67111431"/>
                    </a:ext>
                  </a:extLst>
                </a:gridCol>
              </a:tblGrid>
              <a:tr h="370840">
                <a:tc>
                  <a:txBody>
                    <a:bodyPr/>
                    <a:lstStyle/>
                    <a:p>
                      <a:r>
                        <a:rPr lang="en-US" sz="1400" dirty="0">
                          <a:latin typeface="Lucida Sans"/>
                        </a:rPr>
                        <a:t>Service Category</a:t>
                      </a:r>
                    </a:p>
                  </a:txBody>
                  <a:tcPr/>
                </a:tc>
                <a:tc>
                  <a:txBody>
                    <a:bodyPr/>
                    <a:lstStyle/>
                    <a:p>
                      <a:r>
                        <a:rPr lang="en-US" sz="1400" dirty="0">
                          <a:latin typeface="Lucida Sans"/>
                        </a:rPr>
                        <a:t>Services</a:t>
                      </a:r>
                    </a:p>
                  </a:txBody>
                  <a:tcPr/>
                </a:tc>
                <a:tc>
                  <a:txBody>
                    <a:bodyPr/>
                    <a:lstStyle/>
                    <a:p>
                      <a:r>
                        <a:rPr lang="en-US" sz="1400" dirty="0">
                          <a:latin typeface="Lucida Sans"/>
                        </a:rPr>
                        <a:t>Potential OHIP Guidance (Based on HRSN Fee Schedule v2)</a:t>
                      </a:r>
                    </a:p>
                  </a:txBody>
                  <a:tcPr/>
                </a:tc>
                <a:extLst>
                  <a:ext uri="{0D108BD9-81ED-4DB2-BD59-A6C34878D82A}">
                    <a16:rowId xmlns:a16="http://schemas.microsoft.com/office/drawing/2014/main" val="2816789724"/>
                  </a:ext>
                </a:extLst>
              </a:tr>
              <a:tr h="370840">
                <a:tc>
                  <a:txBody>
                    <a:bodyPr/>
                    <a:lstStyle/>
                    <a:p>
                      <a:r>
                        <a:rPr lang="en-US" sz="1400" dirty="0">
                          <a:latin typeface="Lucida Sans"/>
                        </a:rPr>
                        <a:t>Housing</a:t>
                      </a:r>
                    </a:p>
                  </a:txBody>
                  <a:tcPr anchor="ctr"/>
                </a:tc>
                <a:tc>
                  <a:txBody>
                    <a:bodyPr/>
                    <a:lstStyle/>
                    <a:p>
                      <a:pPr lvl="0">
                        <a:buNone/>
                      </a:pPr>
                      <a:r>
                        <a:rPr lang="en-US" sz="1400" b="0" i="0" u="none" strike="noStrike" noProof="0" dirty="0">
                          <a:latin typeface="Lucida Sans"/>
                        </a:rPr>
                        <a:t>Home Accessibility and Safety Modifications, Home Remediation Services: Mold and Pest Remediation, Ventilation Improving Systems, Equipment Provision, and Asthma Remediation and Supportive Products</a:t>
                      </a:r>
                      <a:endParaRPr lang="en-US" sz="1400" dirty="0">
                        <a:latin typeface="Lucida Sans"/>
                      </a:endParaRPr>
                    </a:p>
                  </a:txBody>
                  <a:tcPr/>
                </a:tc>
                <a:tc>
                  <a:txBody>
                    <a:bodyPr/>
                    <a:lstStyle/>
                    <a:p>
                      <a:r>
                        <a:rPr lang="en-US" sz="1400" dirty="0">
                          <a:latin typeface="Lucida Sans"/>
                        </a:rPr>
                        <a:t>S</a:t>
                      </a:r>
                      <a:r>
                        <a:rPr lang="en-US" sz="1400" b="0" i="0" u="none" strike="noStrike" noProof="0" dirty="0">
                          <a:latin typeface="Lucida Sans"/>
                        </a:rPr>
                        <a:t>ocial Care Navigators will authorize services that are required to address the HRSNs of the individual Member, </a:t>
                      </a:r>
                      <a:r>
                        <a:rPr lang="en-US" sz="1400" b="1" i="0" u="none" strike="noStrike" noProof="0" dirty="0">
                          <a:latin typeface="Lucida Sans"/>
                        </a:rPr>
                        <a:t>which may include both individual spaces (e.g., Member’s bedroom) and shared spaces within the home.</a:t>
                      </a:r>
                      <a:r>
                        <a:rPr lang="en-US" sz="1400" b="0" i="0" u="none" strike="noStrike" noProof="0" dirty="0">
                          <a:latin typeface="Lucida Sans"/>
                        </a:rPr>
                        <a:t> OHIP will be monitoring distribution of spending across these services.</a:t>
                      </a:r>
                      <a:endParaRPr lang="en-US" sz="1400" dirty="0">
                        <a:latin typeface="Lucida Sans"/>
                      </a:endParaRPr>
                    </a:p>
                  </a:txBody>
                  <a:tcPr/>
                </a:tc>
                <a:extLst>
                  <a:ext uri="{0D108BD9-81ED-4DB2-BD59-A6C34878D82A}">
                    <a16:rowId xmlns:a16="http://schemas.microsoft.com/office/drawing/2014/main" val="2196050364"/>
                  </a:ext>
                </a:extLst>
              </a:tr>
            </a:tbl>
          </a:graphicData>
        </a:graphic>
      </p:graphicFrame>
      <p:sp>
        <p:nvSpPr>
          <p:cNvPr id="4" name="Footer Placeholder 3">
            <a:extLst>
              <a:ext uri="{FF2B5EF4-FFF2-40B4-BE49-F238E27FC236}">
                <a16:creationId xmlns:a16="http://schemas.microsoft.com/office/drawing/2014/main" id="{0D5A3D9C-EFBE-96DF-7FFE-DE87E3B7F5A2}"/>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349312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5F59D-D3CB-9076-BAAE-B9CB263D42B7}"/>
              </a:ext>
            </a:extLst>
          </p:cNvPr>
          <p:cNvSpPr>
            <a:spLocks noGrp="1"/>
          </p:cNvSpPr>
          <p:nvPr>
            <p:ph type="title"/>
          </p:nvPr>
        </p:nvSpPr>
        <p:spPr>
          <a:xfrm>
            <a:off x="228359" y="136523"/>
            <a:ext cx="8438326" cy="490085"/>
          </a:xfrm>
        </p:spPr>
        <p:txBody>
          <a:bodyPr>
            <a:normAutofit fontScale="90000"/>
          </a:bodyPr>
          <a:lstStyle/>
          <a:p>
            <a:r>
              <a:rPr lang="en-US">
                <a:latin typeface="Lucida Sans"/>
                <a:ea typeface="Tahoma"/>
                <a:cs typeface="Tahoma"/>
              </a:rPr>
              <a:t>Allowable HRSN Providers for Asthma Remediation</a:t>
            </a:r>
            <a:endParaRPr lang="en-US"/>
          </a:p>
        </p:txBody>
      </p:sp>
      <p:sp>
        <p:nvSpPr>
          <p:cNvPr id="3" name="Content Placeholder 2">
            <a:extLst>
              <a:ext uri="{FF2B5EF4-FFF2-40B4-BE49-F238E27FC236}">
                <a16:creationId xmlns:a16="http://schemas.microsoft.com/office/drawing/2014/main" id="{31DD10FF-357B-C5CA-B053-955B5EEDB255}"/>
              </a:ext>
            </a:extLst>
          </p:cNvPr>
          <p:cNvSpPr>
            <a:spLocks noGrp="1"/>
          </p:cNvSpPr>
          <p:nvPr>
            <p:ph idx="1"/>
          </p:nvPr>
        </p:nvSpPr>
        <p:spPr>
          <a:xfrm>
            <a:off x="194340" y="626265"/>
            <a:ext cx="11805798" cy="5222436"/>
          </a:xfrm>
        </p:spPr>
        <p:txBody>
          <a:bodyPr vert="horz" lIns="91440" tIns="45720" rIns="91440" bIns="45720" rtlCol="0" anchor="t">
            <a:noAutofit/>
          </a:bodyPr>
          <a:lstStyle/>
          <a:p>
            <a:pPr marL="342900" indent="-342900">
              <a:buFont typeface="Wingdings" panose="020B0604020202020204" pitchFamily="34" charset="0"/>
              <a:buChar char="ü"/>
            </a:pPr>
            <a:r>
              <a:rPr lang="en-US" sz="1700">
                <a:latin typeface="Lucida Sans"/>
                <a:ea typeface="Tahoma"/>
                <a:cs typeface="Tahoma"/>
              </a:rPr>
              <a:t>Contracted asthma remediation service providers that are designated as a non-profit Community Based Organization 501 (c)(3) or 501(c)(4)</a:t>
            </a:r>
            <a:endParaRPr lang="en-US" sz="1700"/>
          </a:p>
          <a:p>
            <a:pPr marL="342900" indent="-342900">
              <a:buFont typeface="Wingdings" panose="020B0604020202020204" pitchFamily="34" charset="0"/>
              <a:buChar char="ü"/>
            </a:pPr>
            <a:r>
              <a:rPr lang="en-US" sz="1700">
                <a:latin typeface="Lucida Sans"/>
                <a:ea typeface="Tahoma"/>
                <a:cs typeface="Tahoma"/>
              </a:rPr>
              <a:t>Asthma Remediation service may be performed by a contracted for-profit organizations at the SCN Lead Entity’s discretion in absence of an available CBO.</a:t>
            </a:r>
            <a:endParaRPr lang="en-US" sz="1700"/>
          </a:p>
          <a:p>
            <a:pPr marL="342900" indent="-342900">
              <a:buFont typeface="Wingdings" panose="020B0604020202020204" pitchFamily="34" charset="0"/>
              <a:buChar char="ü"/>
            </a:pPr>
            <a:r>
              <a:rPr lang="en-US" sz="1700">
                <a:latin typeface="Lucida Sans"/>
                <a:ea typeface="Tahoma"/>
                <a:cs typeface="Tahoma"/>
              </a:rPr>
              <a:t>Asthma Self-Management Education (ASME) must be provided by a qualified nonphysician health care professional with documented training and demonstrated competency in delivering guidelines-based asthma self-management education and comprehensive home environmental assessments to identify and provide education on reducing asthma triggers</a:t>
            </a:r>
            <a:endParaRPr lang="en-US" sz="1700"/>
          </a:p>
          <a:p>
            <a:pPr marL="342900" indent="-342900">
              <a:buFont typeface="Wingdings" panose="020B0604020202020204" pitchFamily="34" charset="0"/>
              <a:buChar char="ü"/>
            </a:pPr>
            <a:r>
              <a:rPr lang="en-US" sz="1700">
                <a:latin typeface="Lucida Sans"/>
                <a:ea typeface="Tahoma"/>
                <a:cs typeface="Tahoma"/>
              </a:rPr>
              <a:t>Asthma Remediation home improvement contractors must have proof of credentials/ licensure and/or industry-accepted certifications and training specific to the services being proposed and demonstrated experience providing home installation improvement services for environmental trigger reduction and expanded health and safety measures such as: ventilation, mold remediation, and IPM – as well as experience identifying and remediating asthma-related home environmental triggers. </a:t>
            </a:r>
            <a:endParaRPr lang="en-US" sz="1700"/>
          </a:p>
          <a:p>
            <a:pPr marL="342900" indent="-342900">
              <a:buFont typeface="Wingdings" panose="020B0604020202020204" pitchFamily="34" charset="0"/>
              <a:buChar char="ü"/>
            </a:pPr>
            <a:r>
              <a:rPr lang="en-US" sz="1700">
                <a:latin typeface="Lucida Sans"/>
                <a:ea typeface="Tahoma"/>
                <a:cs typeface="Tahoma"/>
              </a:rPr>
              <a:t>Asthma remediation that is a physical adaptation to a residence must be performed by an individual holding a New York State Contractor’s License.</a:t>
            </a:r>
            <a:endParaRPr lang="en-US" sz="1700"/>
          </a:p>
          <a:p>
            <a:pPr marL="342900" indent="-342900">
              <a:buFont typeface="Wingdings" panose="020B0604020202020204" pitchFamily="34" charset="0"/>
              <a:buChar char="ü"/>
            </a:pPr>
            <a:r>
              <a:rPr lang="en-US" sz="1700">
                <a:latin typeface="Lucida Sans"/>
                <a:ea typeface="Tahoma"/>
                <a:cs typeface="Tahoma"/>
              </a:rPr>
              <a:t>IPM services including pesticide application must be delivered by professionals licensed by the NYS Department of Environmental Conservation.</a:t>
            </a:r>
            <a:endParaRPr lang="en-US" sz="1700"/>
          </a:p>
        </p:txBody>
      </p:sp>
      <p:sp>
        <p:nvSpPr>
          <p:cNvPr id="4" name="Footer Placeholder 3">
            <a:extLst>
              <a:ext uri="{FF2B5EF4-FFF2-40B4-BE49-F238E27FC236}">
                <a16:creationId xmlns:a16="http://schemas.microsoft.com/office/drawing/2014/main" id="{52DB7D70-C85D-A81C-8017-26A7991BAEC9}"/>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67884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7A21051-617F-0998-C983-6B6E7D0057AD}"/>
              </a:ext>
            </a:extLst>
          </p:cNvPr>
          <p:cNvSpPr>
            <a:spLocks noGrp="1"/>
          </p:cNvSpPr>
          <p:nvPr>
            <p:ph type="body" sz="quarter" idx="13"/>
          </p:nvPr>
        </p:nvSpPr>
        <p:spPr>
          <a:xfrm>
            <a:off x="5526291" y="2563761"/>
            <a:ext cx="4641850" cy="1730477"/>
          </a:xfrm>
        </p:spPr>
        <p:txBody>
          <a:bodyPr vert="horz" lIns="91440" tIns="45720" rIns="91440" bIns="45720" rtlCol="0" anchor="t">
            <a:normAutofit fontScale="62500" lnSpcReduction="20000"/>
          </a:bodyPr>
          <a:lstStyle/>
          <a:p>
            <a:pPr algn="ctr"/>
            <a:r>
              <a:rPr lang="en-US" sz="4800" b="1">
                <a:latin typeface="Lucida Sans"/>
                <a:ea typeface="Calibri"/>
                <a:cs typeface="Calibri"/>
              </a:rPr>
              <a:t>Asthma Remediation Services Descriptions</a:t>
            </a:r>
            <a:endParaRPr lang="en-US" sz="4800" b="1">
              <a:ea typeface="Calibri"/>
              <a:cs typeface="Calibri"/>
            </a:endParaRPr>
          </a:p>
        </p:txBody>
      </p:sp>
    </p:spTree>
    <p:extLst>
      <p:ext uri="{BB962C8B-B14F-4D97-AF65-F5344CB8AC3E}">
        <p14:creationId xmlns:p14="http://schemas.microsoft.com/office/powerpoint/2010/main" val="860227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BAF9EDB-D333-B8D8-DC1F-1E14317A35BF}"/>
              </a:ext>
            </a:extLst>
          </p:cNvPr>
          <p:cNvSpPr>
            <a:spLocks noGrp="1"/>
          </p:cNvSpPr>
          <p:nvPr>
            <p:ph type="ftr" sz="quarter" idx="11"/>
          </p:nvPr>
        </p:nvSpPr>
        <p:spPr/>
        <p:txBody>
          <a:bodyPr/>
          <a:lstStyle/>
          <a:p>
            <a:endParaRPr lang="en-US"/>
          </a:p>
        </p:txBody>
      </p:sp>
      <p:graphicFrame>
        <p:nvGraphicFramePr>
          <p:cNvPr id="15" name="Content Placeholder 14">
            <a:extLst>
              <a:ext uri="{FF2B5EF4-FFF2-40B4-BE49-F238E27FC236}">
                <a16:creationId xmlns:a16="http://schemas.microsoft.com/office/drawing/2014/main" id="{9DECE824-6E5E-DD19-A3DC-6F026E1DF035}"/>
              </a:ext>
            </a:extLst>
          </p:cNvPr>
          <p:cNvGraphicFramePr>
            <a:graphicFrameLocks noGrp="1"/>
          </p:cNvGraphicFramePr>
          <p:nvPr>
            <p:ph idx="1"/>
            <p:extLst>
              <p:ext uri="{D42A27DB-BD31-4B8C-83A1-F6EECF244321}">
                <p14:modId xmlns:p14="http://schemas.microsoft.com/office/powerpoint/2010/main" val="3282729926"/>
              </p:ext>
            </p:extLst>
          </p:nvPr>
        </p:nvGraphicFramePr>
        <p:xfrm>
          <a:off x="344262" y="156256"/>
          <a:ext cx="13601699" cy="58626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a:extLst>
              <a:ext uri="{FF2B5EF4-FFF2-40B4-BE49-F238E27FC236}">
                <a16:creationId xmlns:a16="http://schemas.microsoft.com/office/drawing/2014/main" id="{65E24B29-93C7-E5CB-EAD9-FBB27BA3F5BF}"/>
              </a:ext>
            </a:extLst>
          </p:cNvPr>
          <p:cNvSpPr>
            <a:spLocks noGrp="1"/>
          </p:cNvSpPr>
          <p:nvPr>
            <p:ph type="title"/>
          </p:nvPr>
        </p:nvSpPr>
        <p:spPr>
          <a:xfrm>
            <a:off x="3514483" y="2395309"/>
            <a:ext cx="2213060" cy="1381352"/>
          </a:xfrm>
        </p:spPr>
        <p:txBody>
          <a:bodyPr>
            <a:normAutofit fontScale="90000"/>
          </a:bodyPr>
          <a:lstStyle/>
          <a:p>
            <a:pPr algn="ctr"/>
            <a:r>
              <a:rPr lang="en-US">
                <a:solidFill>
                  <a:schemeClr val="bg1"/>
                </a:solidFill>
                <a:latin typeface="Lucida Sans"/>
                <a:ea typeface="Tahoma"/>
                <a:cs typeface="Tahoma"/>
              </a:rPr>
              <a:t>Asthma Trigger Remediation Services</a:t>
            </a:r>
          </a:p>
        </p:txBody>
      </p:sp>
    </p:spTree>
    <p:extLst>
      <p:ext uri="{BB962C8B-B14F-4D97-AF65-F5344CB8AC3E}">
        <p14:creationId xmlns:p14="http://schemas.microsoft.com/office/powerpoint/2010/main" val="4083861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3AF61-7CB1-3242-CC6C-E0AEF3F7E155}"/>
              </a:ext>
            </a:extLst>
          </p:cNvPr>
          <p:cNvSpPr>
            <a:spLocks noGrp="1"/>
          </p:cNvSpPr>
          <p:nvPr>
            <p:ph type="title"/>
          </p:nvPr>
        </p:nvSpPr>
        <p:spPr>
          <a:xfrm>
            <a:off x="228359" y="265791"/>
            <a:ext cx="6669398" cy="544513"/>
          </a:xfrm>
        </p:spPr>
        <p:txBody>
          <a:bodyPr>
            <a:normAutofit/>
          </a:bodyPr>
          <a:lstStyle/>
          <a:p>
            <a:r>
              <a:rPr lang="en-US">
                <a:solidFill>
                  <a:schemeClr val="accent3"/>
                </a:solidFill>
                <a:latin typeface="Lucida Sans"/>
                <a:ea typeface="Tahoma"/>
                <a:cs typeface="Tahoma"/>
              </a:rPr>
              <a:t>Indoor Air Quality</a:t>
            </a:r>
          </a:p>
        </p:txBody>
      </p:sp>
      <p:sp>
        <p:nvSpPr>
          <p:cNvPr id="3" name="Content Placeholder 2">
            <a:extLst>
              <a:ext uri="{FF2B5EF4-FFF2-40B4-BE49-F238E27FC236}">
                <a16:creationId xmlns:a16="http://schemas.microsoft.com/office/drawing/2014/main" id="{E0F4F0A3-CCC7-41FC-4E8F-F6F2F39B7239}"/>
              </a:ext>
            </a:extLst>
          </p:cNvPr>
          <p:cNvSpPr>
            <a:spLocks noGrp="1"/>
          </p:cNvSpPr>
          <p:nvPr>
            <p:ph idx="1"/>
          </p:nvPr>
        </p:nvSpPr>
        <p:spPr/>
        <p:txBody>
          <a:bodyPr vert="horz" lIns="91440" tIns="45720" rIns="91440" bIns="45720" rtlCol="0" anchor="t">
            <a:normAutofit/>
          </a:bodyPr>
          <a:lstStyle/>
          <a:p>
            <a:pPr marL="285750" indent="-285750">
              <a:buChar char="•"/>
            </a:pPr>
            <a:r>
              <a:rPr lang="en-US" sz="2000">
                <a:latin typeface="Lucida Sans"/>
                <a:ea typeface="Tahoma"/>
                <a:cs typeface="Tahoma"/>
              </a:rPr>
              <a:t>Installation of air conditioner</a:t>
            </a:r>
            <a:endParaRPr lang="en-US" sz="2000"/>
          </a:p>
          <a:p>
            <a:pPr marL="285750" indent="-285750">
              <a:buChar char="•"/>
            </a:pPr>
            <a:r>
              <a:rPr lang="en-US" sz="2000">
                <a:latin typeface="Lucida Sans"/>
                <a:ea typeface="Tahoma"/>
                <a:cs typeface="Tahoma"/>
              </a:rPr>
              <a:t>Ventilation system upgrades / installation / repair </a:t>
            </a:r>
          </a:p>
          <a:p>
            <a:pPr marL="855345" lvl="1" indent="-285750">
              <a:buFont typeface="Courier New" panose="020B0604020202020204" pitchFamily="34" charset="0"/>
              <a:buChar char="o"/>
            </a:pPr>
            <a:r>
              <a:rPr lang="en-US" sz="1800">
                <a:latin typeface="Lucida Sans"/>
                <a:ea typeface="Tahoma"/>
                <a:cs typeface="Tahoma"/>
              </a:rPr>
              <a:t>Whole-house fan</a:t>
            </a:r>
            <a:endParaRPr lang="en-US" sz="2200"/>
          </a:p>
          <a:p>
            <a:pPr marL="285750" indent="-285750">
              <a:buChar char="•"/>
            </a:pPr>
            <a:r>
              <a:rPr lang="en-US" sz="2000">
                <a:latin typeface="Lucida Sans"/>
                <a:ea typeface="Tahoma"/>
                <a:cs typeface="Tahoma"/>
              </a:rPr>
              <a:t>Heating unit clean and tune, repairs, or replacement</a:t>
            </a:r>
          </a:p>
          <a:p>
            <a:pPr marL="285750" indent="-285750">
              <a:buChar char="•"/>
            </a:pPr>
            <a:r>
              <a:rPr lang="en-US" sz="2000">
                <a:latin typeface="Lucida Sans"/>
                <a:ea typeface="Tahoma"/>
                <a:cs typeface="Tahoma"/>
              </a:rPr>
              <a:t>Forced air-furnace filter replacement and provision of (6) additional filters</a:t>
            </a:r>
          </a:p>
          <a:p>
            <a:pPr marL="285750" indent="-285750">
              <a:buChar char="•"/>
            </a:pPr>
            <a:r>
              <a:rPr lang="en-US" sz="2000">
                <a:latin typeface="Lucida Sans"/>
                <a:ea typeface="Tahoma"/>
                <a:cs typeface="Tahoma"/>
              </a:rPr>
              <a:t>Installation / repair of exhaust fan (kitchen and bathroom)</a:t>
            </a:r>
          </a:p>
          <a:p>
            <a:pPr marL="285750" indent="-285750">
              <a:buChar char="•"/>
            </a:pPr>
            <a:r>
              <a:rPr lang="en-US" sz="2000">
                <a:latin typeface="Lucida Sans"/>
                <a:ea typeface="Tahoma"/>
                <a:cs typeface="Tahoma"/>
              </a:rPr>
              <a:t>Dryer venting and cleaning</a:t>
            </a:r>
          </a:p>
          <a:p>
            <a:pPr marL="285750" indent="-285750">
              <a:buChar char="•"/>
            </a:pPr>
            <a:r>
              <a:rPr lang="en-US" sz="2000">
                <a:latin typeface="Lucida Sans"/>
                <a:ea typeface="Tahoma"/>
                <a:cs typeface="Tahoma"/>
              </a:rPr>
              <a:t>Air duct maintenance</a:t>
            </a:r>
          </a:p>
          <a:p>
            <a:pPr marL="285750" indent="-285750">
              <a:buChar char="•"/>
            </a:pPr>
            <a:r>
              <a:rPr lang="en-US" sz="2000">
                <a:latin typeface="Lucida Sans"/>
                <a:ea typeface="Tahoma"/>
                <a:cs typeface="Tahoma"/>
              </a:rPr>
              <a:t>Carpet steam cleaning</a:t>
            </a:r>
          </a:p>
          <a:p>
            <a:pPr marL="285750" indent="-285750">
              <a:buChar char="•"/>
            </a:pPr>
            <a:r>
              <a:rPr lang="en-US" sz="2000">
                <a:latin typeface="Lucida Sans"/>
                <a:ea typeface="Tahoma"/>
                <a:cs typeface="Tahoma"/>
              </a:rPr>
              <a:t>Insulation</a:t>
            </a:r>
          </a:p>
          <a:p>
            <a:pPr marL="285750" indent="-285750">
              <a:buChar char="•"/>
            </a:pPr>
            <a:r>
              <a:rPr lang="en-US" sz="2000">
                <a:latin typeface="Lucida Sans"/>
                <a:ea typeface="Tahoma"/>
                <a:cs typeface="Tahoma"/>
              </a:rPr>
              <a:t>Air sealing</a:t>
            </a:r>
          </a:p>
          <a:p>
            <a:pPr marL="285750" indent="-285750">
              <a:buChar char="•"/>
            </a:pPr>
            <a:r>
              <a:rPr lang="en-US" sz="2000">
                <a:latin typeface="Lucida Sans"/>
                <a:ea typeface="Tahoma"/>
                <a:cs typeface="Tahoma"/>
              </a:rPr>
              <a:t>Replacement of air filters in HVAC system</a:t>
            </a:r>
          </a:p>
        </p:txBody>
      </p:sp>
      <p:sp>
        <p:nvSpPr>
          <p:cNvPr id="4" name="Footer Placeholder 3">
            <a:extLst>
              <a:ext uri="{FF2B5EF4-FFF2-40B4-BE49-F238E27FC236}">
                <a16:creationId xmlns:a16="http://schemas.microsoft.com/office/drawing/2014/main" id="{0DC19C30-C5C6-29DB-9C59-60F95276105B}"/>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6045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FD400-3AEA-7CA0-0304-122FE6E0A9D1}"/>
              </a:ext>
            </a:extLst>
          </p:cNvPr>
          <p:cNvSpPr>
            <a:spLocks noGrp="1"/>
          </p:cNvSpPr>
          <p:nvPr>
            <p:ph type="title"/>
          </p:nvPr>
        </p:nvSpPr>
        <p:spPr/>
        <p:txBody>
          <a:bodyPr>
            <a:normAutofit fontScale="90000"/>
          </a:bodyPr>
          <a:lstStyle/>
          <a:p>
            <a:r>
              <a:rPr lang="en-US">
                <a:solidFill>
                  <a:schemeClr val="accent3"/>
                </a:solidFill>
                <a:latin typeface="Lucida Sans"/>
                <a:ea typeface="Tahoma"/>
                <a:cs typeface="Tahoma"/>
              </a:rPr>
              <a:t>Mold Remediation and Moisture Control</a:t>
            </a:r>
          </a:p>
        </p:txBody>
      </p:sp>
      <p:sp>
        <p:nvSpPr>
          <p:cNvPr id="3" name="Content Placeholder 2">
            <a:extLst>
              <a:ext uri="{FF2B5EF4-FFF2-40B4-BE49-F238E27FC236}">
                <a16:creationId xmlns:a16="http://schemas.microsoft.com/office/drawing/2014/main" id="{3D8BF72B-FA84-4E26-9FBB-E7E988A40887}"/>
              </a:ext>
            </a:extLst>
          </p:cNvPr>
          <p:cNvSpPr>
            <a:spLocks noGrp="1"/>
          </p:cNvSpPr>
          <p:nvPr>
            <p:ph idx="1"/>
          </p:nvPr>
        </p:nvSpPr>
        <p:spPr>
          <a:xfrm>
            <a:off x="235162" y="816765"/>
            <a:ext cx="11397583" cy="4909472"/>
          </a:xfrm>
        </p:spPr>
        <p:txBody>
          <a:bodyPr vert="horz" lIns="91440" tIns="45720" rIns="91440" bIns="45720" rtlCol="0" anchor="t">
            <a:normAutofit lnSpcReduction="10000"/>
          </a:bodyPr>
          <a:lstStyle/>
          <a:p>
            <a:r>
              <a:rPr lang="en-US" u="sng">
                <a:latin typeface="Lucida Sans"/>
                <a:ea typeface="Tahoma"/>
                <a:cs typeface="Tahoma"/>
              </a:rPr>
              <a:t>Provision of</a:t>
            </a:r>
            <a:r>
              <a:rPr lang="en-US">
                <a:latin typeface="Lucida Sans"/>
                <a:ea typeface="Tahoma"/>
                <a:cs typeface="Tahoma"/>
              </a:rPr>
              <a:t>:</a:t>
            </a:r>
            <a:endParaRPr lang="en-US"/>
          </a:p>
          <a:p>
            <a:pPr marL="342900" indent="-342900">
              <a:buChar char="•"/>
            </a:pPr>
            <a:r>
              <a:rPr lang="en-US">
                <a:latin typeface="Lucida Sans"/>
                <a:ea typeface="Tahoma"/>
                <a:cs typeface="Tahoma"/>
              </a:rPr>
              <a:t>Plumbing repairs to support moisture control and water damage</a:t>
            </a:r>
            <a:endParaRPr lang="en-US"/>
          </a:p>
          <a:p>
            <a:pPr marL="342900" indent="-342900">
              <a:buChar char="•"/>
            </a:pPr>
            <a:r>
              <a:rPr lang="en-US">
                <a:latin typeface="Lucida Sans"/>
                <a:ea typeface="Tahoma"/>
                <a:cs typeface="Tahoma"/>
              </a:rPr>
              <a:t>Repairs to boilers (steam and water)</a:t>
            </a:r>
            <a:endParaRPr lang="en-US"/>
          </a:p>
          <a:p>
            <a:pPr marL="342900" indent="-342900">
              <a:buChar char="•"/>
            </a:pPr>
            <a:r>
              <a:rPr lang="en-US">
                <a:latin typeface="Lucida Sans"/>
                <a:ea typeface="Tahoma"/>
                <a:cs typeface="Tahoma"/>
              </a:rPr>
              <a:t>Repairs to condensate drain</a:t>
            </a:r>
            <a:endParaRPr lang="en-US"/>
          </a:p>
          <a:p>
            <a:pPr marL="342900" indent="-342900">
              <a:buChar char="•"/>
            </a:pPr>
            <a:r>
              <a:rPr lang="en-US">
                <a:latin typeface="Lucida Sans"/>
                <a:ea typeface="Tahoma"/>
                <a:cs typeface="Tahoma"/>
              </a:rPr>
              <a:t>Basement water proofing (coatings, drainage systems)</a:t>
            </a:r>
            <a:endParaRPr lang="en-US"/>
          </a:p>
          <a:p>
            <a:pPr marL="342900" indent="-342900">
              <a:buChar char="•"/>
            </a:pPr>
            <a:r>
              <a:rPr lang="en-US">
                <a:latin typeface="Lucida Sans"/>
                <a:ea typeface="Tahoma"/>
                <a:cs typeface="Tahoma"/>
              </a:rPr>
              <a:t>Sum pump repair / replacement</a:t>
            </a:r>
            <a:endParaRPr lang="en-US"/>
          </a:p>
          <a:p>
            <a:pPr marL="342900" indent="-342900">
              <a:buChar char="•"/>
            </a:pPr>
            <a:r>
              <a:rPr lang="en-US">
                <a:latin typeface="Lucida Sans"/>
                <a:ea typeface="Tahoma"/>
                <a:cs typeface="Tahoma"/>
              </a:rPr>
              <a:t>Carpet removal or removal of moldy wet flooring and installation of Asthma-friendly flooring</a:t>
            </a:r>
            <a:endParaRPr lang="en-US"/>
          </a:p>
          <a:p>
            <a:pPr marL="342900" indent="-342900">
              <a:buChar char="•"/>
            </a:pPr>
            <a:r>
              <a:rPr lang="en-US">
                <a:latin typeface="Lucida Sans"/>
                <a:ea typeface="Tahoma"/>
                <a:cs typeface="Tahoma"/>
              </a:rPr>
              <a:t>Dirt floor vapor barrier basement / crawlspace </a:t>
            </a:r>
            <a:endParaRPr lang="en-US"/>
          </a:p>
          <a:p>
            <a:pPr marL="342900" indent="-342900">
              <a:buChar char="•"/>
            </a:pPr>
            <a:r>
              <a:rPr lang="en-US">
                <a:latin typeface="Lucida Sans"/>
                <a:ea typeface="Tahoma"/>
                <a:cs typeface="Tahoma"/>
              </a:rPr>
              <a:t>Cleaning / repair / installation of gutter downspout system and gutter screens </a:t>
            </a:r>
            <a:endParaRPr lang="en-US"/>
          </a:p>
          <a:p>
            <a:pPr marL="342900" indent="-342900">
              <a:buChar char="•"/>
            </a:pPr>
            <a:r>
              <a:rPr lang="en-US">
                <a:latin typeface="Lucida Sans"/>
                <a:ea typeface="Tahoma"/>
                <a:cs typeface="Tahoma"/>
              </a:rPr>
              <a:t>*Mold remediation (less than 10 square feet)</a:t>
            </a:r>
            <a:endParaRPr lang="en-US"/>
          </a:p>
          <a:p>
            <a:pPr marL="342900" indent="-342900">
              <a:buChar char="•"/>
            </a:pPr>
            <a:r>
              <a:rPr lang="en-US">
                <a:latin typeface="Lucida Sans"/>
                <a:ea typeface="Tahoma"/>
                <a:cs typeface="Tahoma"/>
              </a:rPr>
              <a:t>*Mold remediation (greater than 10 square feet)</a:t>
            </a:r>
            <a:endParaRPr lang="en-US"/>
          </a:p>
        </p:txBody>
      </p:sp>
      <p:sp>
        <p:nvSpPr>
          <p:cNvPr id="4" name="Footer Placeholder 3">
            <a:extLst>
              <a:ext uri="{FF2B5EF4-FFF2-40B4-BE49-F238E27FC236}">
                <a16:creationId xmlns:a16="http://schemas.microsoft.com/office/drawing/2014/main" id="{105B3833-CCE8-4709-501A-F1E9366C3248}"/>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932010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3C72D-FDA4-AC51-6954-1D6C46DBF243}"/>
              </a:ext>
            </a:extLst>
          </p:cNvPr>
          <p:cNvSpPr>
            <a:spLocks noGrp="1"/>
          </p:cNvSpPr>
          <p:nvPr>
            <p:ph type="title"/>
          </p:nvPr>
        </p:nvSpPr>
        <p:spPr/>
        <p:txBody>
          <a:bodyPr>
            <a:normAutofit/>
          </a:bodyPr>
          <a:lstStyle/>
          <a:p>
            <a:r>
              <a:rPr lang="en-US">
                <a:solidFill>
                  <a:schemeClr val="accent3"/>
                </a:solidFill>
                <a:latin typeface="Lucida Sans"/>
                <a:ea typeface="Tahoma"/>
                <a:cs typeface="Tahoma"/>
              </a:rPr>
              <a:t>Integrated Pest Management (IPM) </a:t>
            </a:r>
          </a:p>
        </p:txBody>
      </p:sp>
      <p:sp>
        <p:nvSpPr>
          <p:cNvPr id="3" name="Content Placeholder 2">
            <a:extLst>
              <a:ext uri="{FF2B5EF4-FFF2-40B4-BE49-F238E27FC236}">
                <a16:creationId xmlns:a16="http://schemas.microsoft.com/office/drawing/2014/main" id="{E1A428BD-96B7-04CC-06C2-1C4136065891}"/>
              </a:ext>
            </a:extLst>
          </p:cNvPr>
          <p:cNvSpPr>
            <a:spLocks noGrp="1"/>
          </p:cNvSpPr>
          <p:nvPr>
            <p:ph idx="1"/>
          </p:nvPr>
        </p:nvSpPr>
        <p:spPr/>
        <p:txBody>
          <a:bodyPr vert="horz" lIns="91440" tIns="45720" rIns="91440" bIns="45720" rtlCol="0" anchor="t">
            <a:normAutofit/>
          </a:bodyPr>
          <a:lstStyle/>
          <a:p>
            <a:r>
              <a:rPr lang="en-US" u="sng">
                <a:latin typeface="Lucida Sans"/>
                <a:ea typeface="Tahoma"/>
                <a:cs typeface="Tahoma"/>
              </a:rPr>
              <a:t>Provision of</a:t>
            </a:r>
            <a:r>
              <a:rPr lang="en-US">
                <a:latin typeface="Lucida Sans"/>
                <a:ea typeface="Tahoma"/>
                <a:cs typeface="Tahoma"/>
              </a:rPr>
              <a:t>:</a:t>
            </a:r>
            <a:endParaRPr lang="en-US"/>
          </a:p>
          <a:p>
            <a:pPr marL="342900" indent="-342900">
              <a:buChar char="•"/>
            </a:pPr>
            <a:r>
              <a:rPr lang="en-US">
                <a:latin typeface="Lucida Sans"/>
                <a:ea typeface="Tahoma"/>
                <a:cs typeface="Tahoma"/>
              </a:rPr>
              <a:t>Sealing or patching cracks or openings in walls, baseboards, and around plumbing</a:t>
            </a:r>
            <a:endParaRPr lang="en-US"/>
          </a:p>
          <a:p>
            <a:pPr marL="342900" indent="-342900">
              <a:buChar char="•"/>
            </a:pPr>
            <a:r>
              <a:rPr lang="en-US">
                <a:latin typeface="Lucida Sans"/>
                <a:ea typeface="Tahoma"/>
                <a:cs typeface="Tahoma"/>
              </a:rPr>
              <a:t>Application of environmentally friendly pesticides, baits, and traps (use away from children and according to manufacturer’s instructions)</a:t>
            </a:r>
            <a:endParaRPr lang="en-US"/>
          </a:p>
          <a:p>
            <a:pPr marL="342900" indent="-342900">
              <a:buChar char="•"/>
            </a:pPr>
            <a:r>
              <a:rPr lang="en-US">
                <a:latin typeface="Lucida Sans"/>
                <a:ea typeface="Tahoma"/>
                <a:cs typeface="Tahoma"/>
              </a:rPr>
              <a:t>Airtight food storage containers </a:t>
            </a:r>
            <a:endParaRPr lang="en-US"/>
          </a:p>
        </p:txBody>
      </p:sp>
      <p:sp>
        <p:nvSpPr>
          <p:cNvPr id="4" name="Footer Placeholder 3">
            <a:extLst>
              <a:ext uri="{FF2B5EF4-FFF2-40B4-BE49-F238E27FC236}">
                <a16:creationId xmlns:a16="http://schemas.microsoft.com/office/drawing/2014/main" id="{086165A4-2B6F-B12A-98D6-60AEE742A035}"/>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8272042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5C11F-EF09-75E0-D667-3F6FFA0473FB}"/>
              </a:ext>
            </a:extLst>
          </p:cNvPr>
          <p:cNvSpPr>
            <a:spLocks noGrp="1"/>
          </p:cNvSpPr>
          <p:nvPr>
            <p:ph type="title"/>
          </p:nvPr>
        </p:nvSpPr>
        <p:spPr>
          <a:xfrm>
            <a:off x="817548" y="162377"/>
            <a:ext cx="7823043" cy="362417"/>
          </a:xfrm>
        </p:spPr>
        <p:txBody>
          <a:bodyPr>
            <a:noAutofit/>
          </a:bodyPr>
          <a:lstStyle/>
          <a:p>
            <a:r>
              <a:rPr lang="en-US" sz="2400">
                <a:solidFill>
                  <a:srgbClr val="00A892"/>
                </a:solidFill>
                <a:latin typeface="Lucida Sans"/>
                <a:ea typeface="Tahoma"/>
                <a:cs typeface="Tahoma"/>
              </a:rPr>
              <a:t>Asthma Remediation Services Reimbursement</a:t>
            </a:r>
            <a:endParaRPr lang="en-US" sz="2400">
              <a:ea typeface="Tahoma"/>
              <a:cs typeface="Tahoma"/>
            </a:endParaRPr>
          </a:p>
        </p:txBody>
      </p:sp>
      <p:graphicFrame>
        <p:nvGraphicFramePr>
          <p:cNvPr id="6" name="Content Placeholder 5">
            <a:extLst>
              <a:ext uri="{FF2B5EF4-FFF2-40B4-BE49-F238E27FC236}">
                <a16:creationId xmlns:a16="http://schemas.microsoft.com/office/drawing/2014/main" id="{2F019D3E-499C-C3C1-DD4F-8FB0769F4C6C}"/>
              </a:ext>
            </a:extLst>
          </p:cNvPr>
          <p:cNvGraphicFramePr>
            <a:graphicFrameLocks noGrp="1"/>
          </p:cNvGraphicFramePr>
          <p:nvPr>
            <p:ph idx="1"/>
            <p:extLst>
              <p:ext uri="{D42A27DB-BD31-4B8C-83A1-F6EECF244321}">
                <p14:modId xmlns:p14="http://schemas.microsoft.com/office/powerpoint/2010/main" val="2653735213"/>
              </p:ext>
            </p:extLst>
          </p:nvPr>
        </p:nvGraphicFramePr>
        <p:xfrm>
          <a:off x="816429" y="522288"/>
          <a:ext cx="10555549" cy="5712016"/>
        </p:xfrm>
        <a:graphic>
          <a:graphicData uri="http://schemas.openxmlformats.org/drawingml/2006/table">
            <a:tbl>
              <a:tblPr firstRow="1" bandRow="1">
                <a:tableStyleId>{5C22544A-7EE6-4342-B048-85BDC9FD1C3A}</a:tableStyleId>
              </a:tblPr>
              <a:tblGrid>
                <a:gridCol w="4987290">
                  <a:extLst>
                    <a:ext uri="{9D8B030D-6E8A-4147-A177-3AD203B41FA5}">
                      <a16:colId xmlns:a16="http://schemas.microsoft.com/office/drawing/2014/main" val="338520787"/>
                    </a:ext>
                  </a:extLst>
                </a:gridCol>
                <a:gridCol w="859152">
                  <a:extLst>
                    <a:ext uri="{9D8B030D-6E8A-4147-A177-3AD203B41FA5}">
                      <a16:colId xmlns:a16="http://schemas.microsoft.com/office/drawing/2014/main" val="2942246714"/>
                    </a:ext>
                  </a:extLst>
                </a:gridCol>
                <a:gridCol w="1583370">
                  <a:extLst>
                    <a:ext uri="{9D8B030D-6E8A-4147-A177-3AD203B41FA5}">
                      <a16:colId xmlns:a16="http://schemas.microsoft.com/office/drawing/2014/main" val="2947160626"/>
                    </a:ext>
                  </a:extLst>
                </a:gridCol>
                <a:gridCol w="1582101">
                  <a:extLst>
                    <a:ext uri="{9D8B030D-6E8A-4147-A177-3AD203B41FA5}">
                      <a16:colId xmlns:a16="http://schemas.microsoft.com/office/drawing/2014/main" val="2636918085"/>
                    </a:ext>
                  </a:extLst>
                </a:gridCol>
                <a:gridCol w="1543636">
                  <a:extLst>
                    <a:ext uri="{9D8B030D-6E8A-4147-A177-3AD203B41FA5}">
                      <a16:colId xmlns:a16="http://schemas.microsoft.com/office/drawing/2014/main" val="788670962"/>
                    </a:ext>
                  </a:extLst>
                </a:gridCol>
              </a:tblGrid>
              <a:tr h="370840">
                <a:tc>
                  <a:txBody>
                    <a:bodyPr/>
                    <a:lstStyle/>
                    <a:p>
                      <a:r>
                        <a:rPr lang="en-US" sz="1200">
                          <a:latin typeface="Lucida Sans"/>
                        </a:rPr>
                        <a:t>Service</a:t>
                      </a:r>
                    </a:p>
                  </a:txBody>
                  <a:tcPr/>
                </a:tc>
                <a:tc>
                  <a:txBody>
                    <a:bodyPr/>
                    <a:lstStyle/>
                    <a:p>
                      <a:r>
                        <a:rPr lang="en-US" sz="1200">
                          <a:latin typeface="Lucida Sans"/>
                        </a:rPr>
                        <a:t>Units</a:t>
                      </a:r>
                    </a:p>
                  </a:txBody>
                  <a:tcPr/>
                </a:tc>
                <a:tc>
                  <a:txBody>
                    <a:bodyPr/>
                    <a:lstStyle/>
                    <a:p>
                      <a:r>
                        <a:rPr lang="en-US" sz="1200">
                          <a:latin typeface="Lucida Sans"/>
                        </a:rPr>
                        <a:t>Unit Rate</a:t>
                      </a:r>
                    </a:p>
                  </a:txBody>
                  <a:tcPr/>
                </a:tc>
                <a:tc>
                  <a:txBody>
                    <a:bodyPr/>
                    <a:lstStyle/>
                    <a:p>
                      <a:r>
                        <a:rPr lang="en-US" sz="1200">
                          <a:latin typeface="Lucida Sans"/>
                        </a:rPr>
                        <a:t>Max Units/Duration</a:t>
                      </a:r>
                    </a:p>
                  </a:txBody>
                  <a:tcPr/>
                </a:tc>
                <a:tc>
                  <a:txBody>
                    <a:bodyPr/>
                    <a:lstStyle/>
                    <a:p>
                      <a:r>
                        <a:rPr lang="en-US" sz="1200">
                          <a:latin typeface="Lucida Sans"/>
                        </a:rPr>
                        <a:t>Authorization?</a:t>
                      </a:r>
                    </a:p>
                  </a:txBody>
                  <a:tcPr/>
                </a:tc>
                <a:extLst>
                  <a:ext uri="{0D108BD9-81ED-4DB2-BD59-A6C34878D82A}">
                    <a16:rowId xmlns:a16="http://schemas.microsoft.com/office/drawing/2014/main" val="3195028707"/>
                  </a:ext>
                </a:extLst>
              </a:tr>
              <a:tr h="4820920">
                <a:tc>
                  <a:txBody>
                    <a:bodyPr/>
                    <a:lstStyle/>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Installation of air conditioner</a:t>
                      </a:r>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Ventilation system upgrades / installation / repair o Whole-house fan</a:t>
                      </a:r>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Heating unit clean and tune, repairs, or replacement</a:t>
                      </a:r>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Forced air-furnace filter replacement and provision of (6) additional filters</a:t>
                      </a:r>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Installation / repair of exhaust fan (kitchen and bathroom)</a:t>
                      </a:r>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Dryer venting and cleaning</a:t>
                      </a:r>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Air duct maintenance</a:t>
                      </a:r>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Carpet steam cleaning</a:t>
                      </a:r>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Insulation</a:t>
                      </a:r>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Air sealing</a:t>
                      </a:r>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Replacement of air filters in HVAC system</a:t>
                      </a:r>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Plumbing repairs to support moisture control and water damage</a:t>
                      </a:r>
                      <a:endParaRPr lang="en-US" sz="900"/>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Repairs to boilers (steam and water)</a:t>
                      </a:r>
                      <a:endParaRPr lang="en-US" sz="900"/>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Repairs to condensate drain</a:t>
                      </a:r>
                      <a:endParaRPr lang="en-US" sz="900"/>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Basement water proofing (coatings, drainage systems)</a:t>
                      </a:r>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Sum pump repair / replacement</a:t>
                      </a:r>
                      <a:endParaRPr lang="en-US" sz="900"/>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Carpet removal or removal of moldy wet flooring and installation of Asthma-friendly flooring</a:t>
                      </a:r>
                      <a:endParaRPr lang="en-US" sz="900"/>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Dirt floor vapor barrier basement / crawlspace</a:t>
                      </a:r>
                      <a:endParaRPr lang="en-US" sz="900"/>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Roof repair </a:t>
                      </a:r>
                      <a:endParaRPr lang="en-US" sz="900"/>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Cleaning / repair / installation of gutter downspout system and gutter screens </a:t>
                      </a:r>
                      <a:endParaRPr lang="en-US" sz="900"/>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*Mold remediation (less than 10 square feet)</a:t>
                      </a:r>
                      <a:endParaRPr lang="en-US" sz="900"/>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*Mold remediation (greater than 10 square feet)</a:t>
                      </a:r>
                      <a:endParaRPr lang="en-US" sz="900"/>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Sealing or patching cracks or openings in walls, baseboards, and around plumbing</a:t>
                      </a:r>
                      <a:endParaRPr lang="en-US" sz="900"/>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Application of environmentally friendly pesticides, baits, and traps (use away from children and according to manufacturer’s instructions)</a:t>
                      </a:r>
                      <a:endParaRPr lang="en-US" sz="900"/>
                    </a:p>
                    <a:p>
                      <a:pPr marL="285750" marR="0" lvl="0" indent="-285750" algn="l">
                        <a:lnSpc>
                          <a:spcPct val="119000"/>
                        </a:lnSpc>
                        <a:spcBef>
                          <a:spcPts val="0"/>
                        </a:spcBef>
                        <a:spcAft>
                          <a:spcPts val="200"/>
                        </a:spcAft>
                        <a:buClr>
                          <a:srgbClr val="000000"/>
                        </a:buClr>
                        <a:buFont typeface="Arial,Sans-Serif"/>
                        <a:buChar char="•"/>
                      </a:pPr>
                      <a:r>
                        <a:rPr lang="en-US" sz="900" b="0" i="0" u="none" strike="noStrike" noProof="0">
                          <a:solidFill>
                            <a:srgbClr val="000000"/>
                          </a:solidFill>
                          <a:latin typeface="Lucida Sans"/>
                        </a:rPr>
                        <a:t>Airtight food storage containers</a:t>
                      </a:r>
                      <a:endParaRPr lang="en-US" sz="900"/>
                    </a:p>
                  </a:txBody>
                  <a:tcPr/>
                </a:tc>
                <a:tc>
                  <a:txBody>
                    <a:bodyPr/>
                    <a:lstStyle/>
                    <a:p>
                      <a:pPr algn="ctr"/>
                      <a:r>
                        <a:rPr lang="en-US" sz="1400">
                          <a:latin typeface="Lucida Sans"/>
                        </a:rPr>
                        <a:t>1</a:t>
                      </a:r>
                    </a:p>
                  </a:txBody>
                  <a:tcPr anchor="ctr"/>
                </a:tc>
                <a:tc>
                  <a:txBody>
                    <a:bodyPr/>
                    <a:lstStyle/>
                    <a:p>
                      <a:pPr algn="ctr"/>
                      <a:r>
                        <a:rPr lang="en-US" sz="1400">
                          <a:latin typeface="Lucida Sans"/>
                        </a:rPr>
                        <a:t>Cost-Based Reimbursement</a:t>
                      </a:r>
                    </a:p>
                  </a:txBody>
                  <a:tcPr anchor="ctr"/>
                </a:tc>
                <a:tc>
                  <a:txBody>
                    <a:bodyPr/>
                    <a:lstStyle/>
                    <a:p>
                      <a:pPr algn="ctr"/>
                      <a:r>
                        <a:rPr lang="en-US" sz="1400">
                          <a:latin typeface="Lucida Sans"/>
                        </a:rPr>
                        <a:t>Up to $8,000 cap over Waiver period</a:t>
                      </a:r>
                    </a:p>
                  </a:txBody>
                  <a:tcPr anchor="ctr"/>
                </a:tc>
                <a:tc>
                  <a:txBody>
                    <a:bodyPr/>
                    <a:lstStyle/>
                    <a:p>
                      <a:pPr algn="ctr"/>
                      <a:r>
                        <a:rPr lang="en-US" sz="1400">
                          <a:latin typeface="Lucida Sans"/>
                        </a:rPr>
                        <a:t>Authorization Required</a:t>
                      </a:r>
                    </a:p>
                  </a:txBody>
                  <a:tcPr anchor="ctr"/>
                </a:tc>
                <a:extLst>
                  <a:ext uri="{0D108BD9-81ED-4DB2-BD59-A6C34878D82A}">
                    <a16:rowId xmlns:a16="http://schemas.microsoft.com/office/drawing/2014/main" val="3898379617"/>
                  </a:ext>
                </a:extLst>
              </a:tr>
            </a:tbl>
          </a:graphicData>
        </a:graphic>
      </p:graphicFrame>
      <p:sp>
        <p:nvSpPr>
          <p:cNvPr id="4" name="Footer Placeholder 3">
            <a:extLst>
              <a:ext uri="{FF2B5EF4-FFF2-40B4-BE49-F238E27FC236}">
                <a16:creationId xmlns:a16="http://schemas.microsoft.com/office/drawing/2014/main" id="{12A94457-6E7E-BEA8-596D-4EFFE1C062D1}"/>
              </a:ext>
            </a:extLst>
          </p:cNvPr>
          <p:cNvSpPr>
            <a:spLocks noGrp="1"/>
          </p:cNvSpPr>
          <p:nvPr>
            <p:ph type="ftr" sz="quarter" idx="11"/>
          </p:nvPr>
        </p:nvSpPr>
        <p:spPr/>
        <p:txBody>
          <a:bodyPr/>
          <a:lstStyle/>
          <a:p>
            <a:endParaRPr lang="en-US"/>
          </a:p>
        </p:txBody>
      </p:sp>
      <p:sp>
        <p:nvSpPr>
          <p:cNvPr id="3" name="TextBox 2">
            <a:extLst>
              <a:ext uri="{FF2B5EF4-FFF2-40B4-BE49-F238E27FC236}">
                <a16:creationId xmlns:a16="http://schemas.microsoft.com/office/drawing/2014/main" id="{3EA91BBC-DCA2-6FCB-6136-927C9E42DDD6}"/>
              </a:ext>
            </a:extLst>
          </p:cNvPr>
          <p:cNvSpPr txBox="1"/>
          <p:nvPr/>
        </p:nvSpPr>
        <p:spPr>
          <a:xfrm>
            <a:off x="8187534" y="6334126"/>
            <a:ext cx="2839239" cy="369332"/>
          </a:xfrm>
          <a:prstGeom prst="rect">
            <a:avLst/>
          </a:prstGeom>
          <a:noFill/>
        </p:spPr>
        <p:txBody>
          <a:bodyPr wrap="non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a:solidFill>
                  <a:srgbClr val="FF0000"/>
                </a:solidFill>
                <a:latin typeface="Lucida Sans"/>
              </a:rPr>
              <a:t>Pending CMS approval</a:t>
            </a:r>
          </a:p>
        </p:txBody>
      </p:sp>
    </p:spTree>
    <p:extLst>
      <p:ext uri="{BB962C8B-B14F-4D97-AF65-F5344CB8AC3E}">
        <p14:creationId xmlns:p14="http://schemas.microsoft.com/office/powerpoint/2010/main" val="85401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5AF7B-4668-F10D-E58A-592E1CFCD08B}"/>
              </a:ext>
            </a:extLst>
          </p:cNvPr>
          <p:cNvSpPr>
            <a:spLocks noGrp="1"/>
          </p:cNvSpPr>
          <p:nvPr>
            <p:ph type="title"/>
          </p:nvPr>
        </p:nvSpPr>
        <p:spPr>
          <a:xfrm>
            <a:off x="228359" y="339080"/>
            <a:ext cx="7614663" cy="544513"/>
          </a:xfrm>
        </p:spPr>
        <p:txBody>
          <a:bodyPr>
            <a:normAutofit/>
          </a:bodyPr>
          <a:lstStyle/>
          <a:p>
            <a:r>
              <a:rPr lang="en-US">
                <a:latin typeface="Lucida Sans"/>
                <a:ea typeface="Tahoma"/>
                <a:cs typeface="Tahoma"/>
              </a:rPr>
              <a:t>Confidentiality Statement</a:t>
            </a:r>
            <a:endParaRPr lang="en-US"/>
          </a:p>
        </p:txBody>
      </p:sp>
      <p:sp>
        <p:nvSpPr>
          <p:cNvPr id="8" name="Content Placeholder 7">
            <a:extLst>
              <a:ext uri="{FF2B5EF4-FFF2-40B4-BE49-F238E27FC236}">
                <a16:creationId xmlns:a16="http://schemas.microsoft.com/office/drawing/2014/main" id="{A357D3FE-63C4-685A-B4DF-E80472DE706B}"/>
              </a:ext>
            </a:extLst>
          </p:cNvPr>
          <p:cNvSpPr>
            <a:spLocks noGrp="1"/>
          </p:cNvSpPr>
          <p:nvPr>
            <p:ph idx="1"/>
          </p:nvPr>
        </p:nvSpPr>
        <p:spPr>
          <a:xfrm>
            <a:off x="228358" y="1269418"/>
            <a:ext cx="11125441" cy="4321093"/>
          </a:xfrm>
        </p:spPr>
        <p:txBody>
          <a:bodyPr vert="horz" lIns="91440" tIns="45720" rIns="91440" bIns="45720" rtlCol="0" anchor="t">
            <a:normAutofit/>
          </a:bodyPr>
          <a:lstStyle/>
          <a:p>
            <a:r>
              <a:rPr lang="en-US">
                <a:latin typeface="Lucida Sans"/>
                <a:ea typeface="Tahoma"/>
                <a:cs typeface="Tahoma"/>
              </a:rPr>
              <a:t>This Social Care Network (SCN) Training Guide, and all information contained herein, are created by and the property of Care Compass Collaborative and is considered strictly confidential information. Unauthorized use, duplication, or redisclosure of the information is prohibited without prior written authorization by Care Compass Collaborative. </a:t>
            </a:r>
            <a:endParaRPr lang="en-US"/>
          </a:p>
          <a:p>
            <a:endParaRPr lang="en-US">
              <a:latin typeface="Lucida Sans"/>
            </a:endParaRPr>
          </a:p>
          <a:p>
            <a:r>
              <a:rPr lang="en-US">
                <a:latin typeface="Lucida Sans"/>
                <a:ea typeface="Tahoma"/>
                <a:cs typeface="Tahoma"/>
              </a:rPr>
              <a:t>The information is intended only for organizations' use to train, prepare, and support staff for roles within the SCN, and may not be reproduced, republished, distributed, transmitted, displayed, or broadcast to any other parties, either internally or externally, that are not directly involved in the SCN.</a:t>
            </a:r>
            <a:endParaRPr lang="en-US"/>
          </a:p>
        </p:txBody>
      </p:sp>
    </p:spTree>
    <p:extLst>
      <p:ext uri="{BB962C8B-B14F-4D97-AF65-F5344CB8AC3E}">
        <p14:creationId xmlns:p14="http://schemas.microsoft.com/office/powerpoint/2010/main" val="3475270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7A21051-617F-0998-C983-6B6E7D0057AD}"/>
              </a:ext>
            </a:extLst>
          </p:cNvPr>
          <p:cNvSpPr>
            <a:spLocks noGrp="1"/>
          </p:cNvSpPr>
          <p:nvPr>
            <p:ph type="body" sz="quarter" idx="13"/>
          </p:nvPr>
        </p:nvSpPr>
        <p:spPr>
          <a:xfrm>
            <a:off x="5526291" y="2563761"/>
            <a:ext cx="4641850" cy="1730477"/>
          </a:xfrm>
        </p:spPr>
        <p:txBody>
          <a:bodyPr vert="horz" lIns="91440" tIns="45720" rIns="91440" bIns="45720" rtlCol="0" anchor="t">
            <a:normAutofit fontScale="70000" lnSpcReduction="20000"/>
          </a:bodyPr>
          <a:lstStyle/>
          <a:p>
            <a:pPr algn="ctr"/>
            <a:r>
              <a:rPr lang="en-US" sz="4800" b="1">
                <a:latin typeface="Lucida Sans"/>
                <a:ea typeface="Calibri"/>
                <a:cs typeface="Calibri"/>
              </a:rPr>
              <a:t>Asthma Supportive Products Descriptions</a:t>
            </a:r>
            <a:endParaRPr lang="en-US" sz="4800" b="1">
              <a:ea typeface="Calibri"/>
              <a:cs typeface="Calibri"/>
            </a:endParaRPr>
          </a:p>
        </p:txBody>
      </p:sp>
    </p:spTree>
    <p:extLst>
      <p:ext uri="{BB962C8B-B14F-4D97-AF65-F5344CB8AC3E}">
        <p14:creationId xmlns:p14="http://schemas.microsoft.com/office/powerpoint/2010/main" val="549251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AF8915D-AC88-298C-56D3-05E0BD62CB6C}"/>
              </a:ext>
            </a:extLst>
          </p:cNvPr>
          <p:cNvSpPr>
            <a:spLocks noGrp="1"/>
          </p:cNvSpPr>
          <p:nvPr>
            <p:ph type="ftr" sz="quarter" idx="11"/>
          </p:nvPr>
        </p:nvSpPr>
        <p:spPr/>
        <p:txBody>
          <a:bodyPr/>
          <a:lstStyle/>
          <a:p>
            <a:endParaRPr lang="en-US"/>
          </a:p>
        </p:txBody>
      </p:sp>
      <p:graphicFrame>
        <p:nvGraphicFramePr>
          <p:cNvPr id="21" name="Content Placeholder 20">
            <a:extLst>
              <a:ext uri="{FF2B5EF4-FFF2-40B4-BE49-F238E27FC236}">
                <a16:creationId xmlns:a16="http://schemas.microsoft.com/office/drawing/2014/main" id="{F720AAC5-C838-17BE-437C-A383BF9CE215}"/>
              </a:ext>
            </a:extLst>
          </p:cNvPr>
          <p:cNvGraphicFramePr>
            <a:graphicFrameLocks noGrp="1"/>
          </p:cNvGraphicFramePr>
          <p:nvPr>
            <p:ph idx="1"/>
            <p:extLst>
              <p:ext uri="{D42A27DB-BD31-4B8C-83A1-F6EECF244321}">
                <p14:modId xmlns:p14="http://schemas.microsoft.com/office/powerpoint/2010/main" val="3924950974"/>
              </p:ext>
            </p:extLst>
          </p:nvPr>
        </p:nvGraphicFramePr>
        <p:xfrm>
          <a:off x="1827440" y="972684"/>
          <a:ext cx="11125200" cy="4910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a:extLst>
              <a:ext uri="{FF2B5EF4-FFF2-40B4-BE49-F238E27FC236}">
                <a16:creationId xmlns:a16="http://schemas.microsoft.com/office/drawing/2014/main" id="{18697C0D-F83D-CBD1-40C6-7BEF7AEC00DF}"/>
              </a:ext>
            </a:extLst>
          </p:cNvPr>
          <p:cNvSpPr>
            <a:spLocks noGrp="1"/>
          </p:cNvSpPr>
          <p:nvPr>
            <p:ph type="title"/>
          </p:nvPr>
        </p:nvSpPr>
        <p:spPr>
          <a:xfrm>
            <a:off x="3718591" y="2701469"/>
            <a:ext cx="2199452" cy="1449388"/>
          </a:xfrm>
        </p:spPr>
        <p:txBody>
          <a:bodyPr>
            <a:normAutofit/>
          </a:bodyPr>
          <a:lstStyle/>
          <a:p>
            <a:pPr algn="ctr"/>
            <a:r>
              <a:rPr lang="en-US">
                <a:solidFill>
                  <a:schemeClr val="bg1"/>
                </a:solidFill>
                <a:latin typeface="Lucida Sans"/>
                <a:ea typeface="Tahoma"/>
                <a:cs typeface="Tahoma"/>
              </a:rPr>
              <a:t>Asthma Supportive Products</a:t>
            </a:r>
            <a:endParaRPr lang="en-US">
              <a:solidFill>
                <a:schemeClr val="bg1"/>
              </a:solidFill>
              <a:ea typeface="Tahoma"/>
              <a:cs typeface="Tahoma"/>
            </a:endParaRPr>
          </a:p>
        </p:txBody>
      </p:sp>
    </p:spTree>
    <p:extLst>
      <p:ext uri="{BB962C8B-B14F-4D97-AF65-F5344CB8AC3E}">
        <p14:creationId xmlns:p14="http://schemas.microsoft.com/office/powerpoint/2010/main" val="20763139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17BDB-3C60-F29A-9AF7-AE98A43003A3}"/>
              </a:ext>
            </a:extLst>
          </p:cNvPr>
          <p:cNvSpPr>
            <a:spLocks noGrp="1"/>
          </p:cNvSpPr>
          <p:nvPr>
            <p:ph type="title"/>
          </p:nvPr>
        </p:nvSpPr>
        <p:spPr/>
        <p:txBody>
          <a:bodyPr/>
          <a:lstStyle/>
          <a:p>
            <a:r>
              <a:rPr lang="en-US">
                <a:solidFill>
                  <a:schemeClr val="accent3"/>
                </a:solidFill>
                <a:latin typeface="Lucida Sans"/>
                <a:ea typeface="Tahoma"/>
                <a:cs typeface="Tahoma"/>
              </a:rPr>
              <a:t>Asthma Friendly Cleaning Supplies</a:t>
            </a:r>
          </a:p>
        </p:txBody>
      </p:sp>
      <p:sp>
        <p:nvSpPr>
          <p:cNvPr id="3" name="Content Placeholder 2">
            <a:extLst>
              <a:ext uri="{FF2B5EF4-FFF2-40B4-BE49-F238E27FC236}">
                <a16:creationId xmlns:a16="http://schemas.microsoft.com/office/drawing/2014/main" id="{F04CCCEE-B418-631C-85DC-BB5F5392CD96}"/>
              </a:ext>
            </a:extLst>
          </p:cNvPr>
          <p:cNvSpPr>
            <a:spLocks noGrp="1"/>
          </p:cNvSpPr>
          <p:nvPr>
            <p:ph idx="1"/>
          </p:nvPr>
        </p:nvSpPr>
        <p:spPr/>
        <p:txBody>
          <a:bodyPr vert="horz" lIns="91440" tIns="45720" rIns="91440" bIns="45720" rtlCol="0" anchor="t">
            <a:normAutofit/>
          </a:bodyPr>
          <a:lstStyle/>
          <a:p>
            <a:r>
              <a:rPr lang="en-US" u="sng">
                <a:latin typeface="Lucida Sans"/>
                <a:ea typeface="Tahoma"/>
                <a:cs typeface="Tahoma"/>
              </a:rPr>
              <a:t>Provision of</a:t>
            </a:r>
            <a:r>
              <a:rPr lang="en-US">
                <a:latin typeface="Lucida Sans"/>
                <a:ea typeface="Tahoma"/>
                <a:cs typeface="Tahoma"/>
              </a:rPr>
              <a:t>: </a:t>
            </a:r>
            <a:endParaRPr lang="en-US"/>
          </a:p>
          <a:p>
            <a:pPr marL="342900" indent="-342900">
              <a:buChar char="•"/>
            </a:pPr>
            <a:r>
              <a:rPr lang="en-US">
                <a:latin typeface="Lucida Sans"/>
                <a:ea typeface="Tahoma"/>
                <a:cs typeface="Tahoma"/>
              </a:rPr>
              <a:t>Hygrometer (Humidity gauge)</a:t>
            </a:r>
            <a:endParaRPr lang="en-US"/>
          </a:p>
          <a:p>
            <a:pPr marL="342900" indent="-342900">
              <a:buChar char="•"/>
            </a:pPr>
            <a:r>
              <a:rPr lang="en-US">
                <a:latin typeface="Lucida Sans"/>
                <a:ea typeface="Tahoma"/>
                <a:cs typeface="Tahoma"/>
              </a:rPr>
              <a:t>Microfiber cleaning cloths</a:t>
            </a:r>
            <a:endParaRPr lang="en-US"/>
          </a:p>
          <a:p>
            <a:pPr marL="342900" indent="-342900">
              <a:buChar char="•"/>
            </a:pPr>
            <a:r>
              <a:rPr lang="en-US">
                <a:latin typeface="Lucida Sans"/>
                <a:ea typeface="Tahoma"/>
                <a:cs typeface="Tahoma"/>
              </a:rPr>
              <a:t>Green scrubbers </a:t>
            </a:r>
            <a:endParaRPr lang="en-US"/>
          </a:p>
          <a:p>
            <a:pPr marL="342900" indent="-342900">
              <a:buChar char="•"/>
            </a:pPr>
            <a:r>
              <a:rPr lang="en-US">
                <a:latin typeface="Lucida Sans"/>
                <a:ea typeface="Tahoma"/>
                <a:cs typeface="Tahoma"/>
              </a:rPr>
              <a:t>Cleaning buckets and spray bottle</a:t>
            </a:r>
            <a:endParaRPr lang="en-US"/>
          </a:p>
          <a:p>
            <a:pPr marL="342900" indent="-342900">
              <a:buChar char="•"/>
            </a:pPr>
            <a:r>
              <a:rPr lang="en-US">
                <a:latin typeface="Lucida Sans"/>
                <a:ea typeface="Tahoma"/>
                <a:cs typeface="Tahoma"/>
              </a:rPr>
              <a:t>Microfiber mop</a:t>
            </a:r>
            <a:endParaRPr lang="en-US"/>
          </a:p>
          <a:p>
            <a:pPr marL="342900" indent="-342900">
              <a:buChar char="•"/>
            </a:pPr>
            <a:r>
              <a:rPr lang="en-US">
                <a:latin typeface="Lucida Sans"/>
                <a:ea typeface="Tahoma"/>
                <a:cs typeface="Tahoma"/>
              </a:rPr>
              <a:t>Castile soap </a:t>
            </a:r>
            <a:endParaRPr lang="en-US"/>
          </a:p>
          <a:p>
            <a:pPr marL="342900" indent="-342900">
              <a:buChar char="•"/>
            </a:pPr>
            <a:r>
              <a:rPr lang="en-US">
                <a:latin typeface="Lucida Sans"/>
                <a:ea typeface="Tahoma"/>
                <a:cs typeface="Tahoma"/>
              </a:rPr>
              <a:t>Cleaning vinegar (with recipe for mixing)</a:t>
            </a:r>
            <a:endParaRPr lang="en-US"/>
          </a:p>
        </p:txBody>
      </p:sp>
      <p:sp>
        <p:nvSpPr>
          <p:cNvPr id="4" name="Footer Placeholder 3">
            <a:extLst>
              <a:ext uri="{FF2B5EF4-FFF2-40B4-BE49-F238E27FC236}">
                <a16:creationId xmlns:a16="http://schemas.microsoft.com/office/drawing/2014/main" id="{94D45CC2-31E9-4A93-5785-1723D5E7FE81}"/>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0337975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5673A-8441-739F-22C4-FDCA3C0B6013}"/>
              </a:ext>
            </a:extLst>
          </p:cNvPr>
          <p:cNvSpPr>
            <a:spLocks noGrp="1"/>
          </p:cNvSpPr>
          <p:nvPr>
            <p:ph type="title"/>
          </p:nvPr>
        </p:nvSpPr>
        <p:spPr/>
        <p:txBody>
          <a:bodyPr/>
          <a:lstStyle/>
          <a:p>
            <a:r>
              <a:rPr lang="en-US">
                <a:solidFill>
                  <a:schemeClr val="accent3"/>
                </a:solidFill>
                <a:latin typeface="Lucida Sans"/>
                <a:ea typeface="Tahoma"/>
                <a:cs typeface="Tahoma"/>
              </a:rPr>
              <a:t>Indoor Allergen Reduction</a:t>
            </a:r>
            <a:endParaRPr lang="en-US">
              <a:solidFill>
                <a:schemeClr val="accent3"/>
              </a:solidFill>
              <a:ea typeface="Tahoma"/>
              <a:cs typeface="Tahoma"/>
            </a:endParaRPr>
          </a:p>
        </p:txBody>
      </p:sp>
      <p:sp>
        <p:nvSpPr>
          <p:cNvPr id="3" name="Content Placeholder 2">
            <a:extLst>
              <a:ext uri="{FF2B5EF4-FFF2-40B4-BE49-F238E27FC236}">
                <a16:creationId xmlns:a16="http://schemas.microsoft.com/office/drawing/2014/main" id="{E442BBA7-41B5-1C83-27C3-6F2C4EA38C44}"/>
              </a:ext>
            </a:extLst>
          </p:cNvPr>
          <p:cNvSpPr>
            <a:spLocks noGrp="1"/>
          </p:cNvSpPr>
          <p:nvPr>
            <p:ph idx="1"/>
          </p:nvPr>
        </p:nvSpPr>
        <p:spPr/>
        <p:txBody>
          <a:bodyPr vert="horz" lIns="91440" tIns="45720" rIns="91440" bIns="45720" rtlCol="0" anchor="t">
            <a:normAutofit/>
          </a:bodyPr>
          <a:lstStyle/>
          <a:p>
            <a:r>
              <a:rPr lang="en-US" u="sng">
                <a:latin typeface="Lucida Sans"/>
                <a:ea typeface="Tahoma"/>
                <a:cs typeface="Tahoma"/>
              </a:rPr>
              <a:t>Provision of</a:t>
            </a:r>
            <a:r>
              <a:rPr lang="en-US">
                <a:latin typeface="Lucida Sans"/>
                <a:ea typeface="Tahoma"/>
                <a:cs typeface="Tahoma"/>
              </a:rPr>
              <a:t>: </a:t>
            </a:r>
            <a:endParaRPr lang="en-US"/>
          </a:p>
          <a:p>
            <a:pPr marL="342900" indent="-342900">
              <a:buChar char="•"/>
            </a:pPr>
            <a:r>
              <a:rPr lang="en-US">
                <a:latin typeface="Lucida Sans"/>
                <a:ea typeface="Tahoma"/>
                <a:cs typeface="Tahoma"/>
              </a:rPr>
              <a:t>Vacuum with HEPA filter and filter replacements</a:t>
            </a:r>
            <a:endParaRPr lang="en-US"/>
          </a:p>
          <a:p>
            <a:pPr marL="342900" indent="-342900">
              <a:buChar char="•"/>
            </a:pPr>
            <a:r>
              <a:rPr lang="en-US">
                <a:latin typeface="Lucida Sans"/>
                <a:ea typeface="Tahoma"/>
                <a:cs typeface="Tahoma"/>
              </a:rPr>
              <a:t>Allergen impermeable pillow and mattress encasement </a:t>
            </a:r>
            <a:endParaRPr lang="en-US"/>
          </a:p>
        </p:txBody>
      </p:sp>
      <p:sp>
        <p:nvSpPr>
          <p:cNvPr id="4" name="Footer Placeholder 3">
            <a:extLst>
              <a:ext uri="{FF2B5EF4-FFF2-40B4-BE49-F238E27FC236}">
                <a16:creationId xmlns:a16="http://schemas.microsoft.com/office/drawing/2014/main" id="{C67E1312-1973-EF68-15DE-FFB4AB09E97B}"/>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66884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D4022-FA89-AE30-0698-F8B377F35AE1}"/>
              </a:ext>
            </a:extLst>
          </p:cNvPr>
          <p:cNvSpPr>
            <a:spLocks noGrp="1"/>
          </p:cNvSpPr>
          <p:nvPr>
            <p:ph type="title"/>
          </p:nvPr>
        </p:nvSpPr>
        <p:spPr>
          <a:xfrm>
            <a:off x="527716" y="381453"/>
            <a:ext cx="6789139" cy="598941"/>
          </a:xfrm>
        </p:spPr>
        <p:txBody>
          <a:bodyPr>
            <a:normAutofit fontScale="90000"/>
          </a:bodyPr>
          <a:lstStyle/>
          <a:p>
            <a:r>
              <a:rPr lang="en-US" sz="2400">
                <a:latin typeface="Lucida Sans"/>
                <a:ea typeface="Tahoma"/>
                <a:cs typeface="Tahoma"/>
              </a:rPr>
              <a:t>Asthma Supportive Products Reimbursement</a:t>
            </a:r>
          </a:p>
        </p:txBody>
      </p:sp>
      <p:sp>
        <p:nvSpPr>
          <p:cNvPr id="4" name="Footer Placeholder 3">
            <a:extLst>
              <a:ext uri="{FF2B5EF4-FFF2-40B4-BE49-F238E27FC236}">
                <a16:creationId xmlns:a16="http://schemas.microsoft.com/office/drawing/2014/main" id="{3C62A8E0-1D82-CF6D-EF5A-44D3E1C1195E}"/>
              </a:ext>
            </a:extLst>
          </p:cNvPr>
          <p:cNvSpPr>
            <a:spLocks noGrp="1"/>
          </p:cNvSpPr>
          <p:nvPr>
            <p:ph type="ftr" sz="quarter" idx="11"/>
          </p:nvPr>
        </p:nvSpPr>
        <p:spPr/>
        <p:txBody>
          <a:bodyPr/>
          <a:lstStyle/>
          <a:p>
            <a:endParaRPr lang="en-US"/>
          </a:p>
        </p:txBody>
      </p:sp>
      <p:graphicFrame>
        <p:nvGraphicFramePr>
          <p:cNvPr id="8" name="Table 7">
            <a:extLst>
              <a:ext uri="{FF2B5EF4-FFF2-40B4-BE49-F238E27FC236}">
                <a16:creationId xmlns:a16="http://schemas.microsoft.com/office/drawing/2014/main" id="{774E1FC7-4D8B-069E-BB3A-365B68912C1C}"/>
              </a:ext>
            </a:extLst>
          </p:cNvPr>
          <p:cNvGraphicFramePr>
            <a:graphicFrameLocks noGrp="1"/>
          </p:cNvGraphicFramePr>
          <p:nvPr>
            <p:extLst>
              <p:ext uri="{D42A27DB-BD31-4B8C-83A1-F6EECF244321}">
                <p14:modId xmlns:p14="http://schemas.microsoft.com/office/powerpoint/2010/main" val="3648249344"/>
              </p:ext>
            </p:extLst>
          </p:nvPr>
        </p:nvGraphicFramePr>
        <p:xfrm>
          <a:off x="530678" y="1055913"/>
          <a:ext cx="11133341" cy="4679252"/>
        </p:xfrm>
        <a:graphic>
          <a:graphicData uri="http://schemas.openxmlformats.org/drawingml/2006/table">
            <a:tbl>
              <a:tblPr firstRow="1" bandRow="1">
                <a:tableStyleId>{5C22544A-7EE6-4342-B048-85BDC9FD1C3A}</a:tableStyleId>
              </a:tblPr>
              <a:tblGrid>
                <a:gridCol w="3845242">
                  <a:extLst>
                    <a:ext uri="{9D8B030D-6E8A-4147-A177-3AD203B41FA5}">
                      <a16:colId xmlns:a16="http://schemas.microsoft.com/office/drawing/2014/main" val="2038892009"/>
                    </a:ext>
                  </a:extLst>
                </a:gridCol>
                <a:gridCol w="1152525">
                  <a:extLst>
                    <a:ext uri="{9D8B030D-6E8A-4147-A177-3AD203B41FA5}">
                      <a16:colId xmlns:a16="http://schemas.microsoft.com/office/drawing/2014/main" val="730560757"/>
                    </a:ext>
                  </a:extLst>
                </a:gridCol>
                <a:gridCol w="1893025">
                  <a:extLst>
                    <a:ext uri="{9D8B030D-6E8A-4147-A177-3AD203B41FA5}">
                      <a16:colId xmlns:a16="http://schemas.microsoft.com/office/drawing/2014/main" val="3146295426"/>
                    </a:ext>
                  </a:extLst>
                </a:gridCol>
                <a:gridCol w="2192247">
                  <a:extLst>
                    <a:ext uri="{9D8B030D-6E8A-4147-A177-3AD203B41FA5}">
                      <a16:colId xmlns:a16="http://schemas.microsoft.com/office/drawing/2014/main" val="2226284552"/>
                    </a:ext>
                  </a:extLst>
                </a:gridCol>
                <a:gridCol w="2050302">
                  <a:extLst>
                    <a:ext uri="{9D8B030D-6E8A-4147-A177-3AD203B41FA5}">
                      <a16:colId xmlns:a16="http://schemas.microsoft.com/office/drawing/2014/main" val="3656966962"/>
                    </a:ext>
                  </a:extLst>
                </a:gridCol>
              </a:tblGrid>
              <a:tr h="370840">
                <a:tc>
                  <a:txBody>
                    <a:bodyPr/>
                    <a:lstStyle/>
                    <a:p>
                      <a:pPr algn="ctr"/>
                      <a:r>
                        <a:rPr lang="en-US">
                          <a:latin typeface="Lucida Sans"/>
                        </a:rPr>
                        <a:t>Service</a:t>
                      </a:r>
                    </a:p>
                  </a:txBody>
                  <a:tcPr anchor="ctr"/>
                </a:tc>
                <a:tc>
                  <a:txBody>
                    <a:bodyPr/>
                    <a:lstStyle/>
                    <a:p>
                      <a:pPr algn="ctr"/>
                      <a:r>
                        <a:rPr lang="en-US">
                          <a:latin typeface="Lucida Sans"/>
                        </a:rPr>
                        <a:t>Unit of Service</a:t>
                      </a:r>
                    </a:p>
                  </a:txBody>
                  <a:tcPr anchor="ctr"/>
                </a:tc>
                <a:tc>
                  <a:txBody>
                    <a:bodyPr/>
                    <a:lstStyle/>
                    <a:p>
                      <a:pPr algn="ctr"/>
                      <a:r>
                        <a:rPr lang="en-US">
                          <a:latin typeface="Lucida Sans"/>
                        </a:rPr>
                        <a:t>Unit Rate</a:t>
                      </a:r>
                    </a:p>
                  </a:txBody>
                  <a:tcPr anchor="ctr"/>
                </a:tc>
                <a:tc>
                  <a:txBody>
                    <a:bodyPr/>
                    <a:lstStyle/>
                    <a:p>
                      <a:pPr lvl="0" algn="ctr">
                        <a:lnSpc>
                          <a:spcPct val="100000"/>
                        </a:lnSpc>
                        <a:spcBef>
                          <a:spcPts val="0"/>
                        </a:spcBef>
                        <a:spcAft>
                          <a:spcPts val="0"/>
                        </a:spcAft>
                        <a:buNone/>
                      </a:pPr>
                      <a:r>
                        <a:rPr lang="en-US" sz="1800" b="1" i="0" u="none" strike="noStrike" noProof="0">
                          <a:solidFill>
                            <a:srgbClr val="FFFFFF"/>
                          </a:solidFill>
                          <a:latin typeface="Lucida Sans"/>
                        </a:rPr>
                        <a:t>Max Units/Duration</a:t>
                      </a:r>
                    </a:p>
                  </a:txBody>
                  <a:tcPr anchor="ctr"/>
                </a:tc>
                <a:tc>
                  <a:txBody>
                    <a:bodyPr/>
                    <a:lstStyle/>
                    <a:p>
                      <a:pPr lvl="0" algn="ctr">
                        <a:buNone/>
                      </a:pPr>
                      <a:r>
                        <a:rPr lang="en-US">
                          <a:latin typeface="Lucida Sans"/>
                        </a:rPr>
                        <a:t>Authorization?</a:t>
                      </a:r>
                    </a:p>
                  </a:txBody>
                  <a:tcPr anchor="ctr"/>
                </a:tc>
                <a:extLst>
                  <a:ext uri="{0D108BD9-81ED-4DB2-BD59-A6C34878D82A}">
                    <a16:rowId xmlns:a16="http://schemas.microsoft.com/office/drawing/2014/main" val="2136772672"/>
                  </a:ext>
                </a:extLst>
              </a:tr>
              <a:tr h="2225038">
                <a:tc>
                  <a:txBody>
                    <a:bodyPr/>
                    <a:lstStyle/>
                    <a:p>
                      <a:pPr marL="342900" marR="0" lvl="0" indent="-342900" algn="l">
                        <a:lnSpc>
                          <a:spcPct val="119000"/>
                        </a:lnSpc>
                        <a:spcBef>
                          <a:spcPts val="0"/>
                        </a:spcBef>
                        <a:spcAft>
                          <a:spcPts val="200"/>
                        </a:spcAft>
                        <a:buClr>
                          <a:srgbClr val="000000"/>
                        </a:buClr>
                        <a:buFont typeface="Arial,Sans-Serif"/>
                        <a:buChar char="•"/>
                      </a:pPr>
                      <a:r>
                        <a:rPr lang="en-US" sz="1600" b="0" i="0" u="none" strike="noStrike" noProof="0">
                          <a:solidFill>
                            <a:srgbClr val="000000"/>
                          </a:solidFill>
                          <a:latin typeface="Lucida Sans"/>
                        </a:rPr>
                        <a:t>Hygrometer (Humidity gauge)</a:t>
                      </a:r>
                    </a:p>
                    <a:p>
                      <a:pPr marL="342900" marR="0" lvl="0" indent="-342900" algn="l">
                        <a:lnSpc>
                          <a:spcPct val="119000"/>
                        </a:lnSpc>
                        <a:spcBef>
                          <a:spcPts val="0"/>
                        </a:spcBef>
                        <a:spcAft>
                          <a:spcPts val="200"/>
                        </a:spcAft>
                        <a:buClr>
                          <a:srgbClr val="000000"/>
                        </a:buClr>
                        <a:buFont typeface="Arial,Sans-Serif"/>
                        <a:buChar char="•"/>
                      </a:pPr>
                      <a:r>
                        <a:rPr lang="en-US" sz="1600" b="0" i="0" u="none" strike="noStrike" noProof="0">
                          <a:solidFill>
                            <a:srgbClr val="000000"/>
                          </a:solidFill>
                          <a:latin typeface="Lucida Sans"/>
                        </a:rPr>
                        <a:t>Microfiber cleaning cloths</a:t>
                      </a:r>
                    </a:p>
                    <a:p>
                      <a:pPr marL="342900" marR="0" lvl="0" indent="-342900" algn="l">
                        <a:lnSpc>
                          <a:spcPct val="119000"/>
                        </a:lnSpc>
                        <a:spcBef>
                          <a:spcPts val="0"/>
                        </a:spcBef>
                        <a:spcAft>
                          <a:spcPts val="200"/>
                        </a:spcAft>
                        <a:buClr>
                          <a:srgbClr val="000000"/>
                        </a:buClr>
                        <a:buFont typeface="Arial,Sans-Serif"/>
                        <a:buChar char="•"/>
                      </a:pPr>
                      <a:r>
                        <a:rPr lang="en-US" sz="1600" b="0" i="0" u="none" strike="noStrike" noProof="0">
                          <a:solidFill>
                            <a:srgbClr val="000000"/>
                          </a:solidFill>
                          <a:latin typeface="Lucida Sans"/>
                        </a:rPr>
                        <a:t>Green scrubbers </a:t>
                      </a:r>
                    </a:p>
                    <a:p>
                      <a:pPr marL="342900" marR="0" lvl="0" indent="-342900" algn="l">
                        <a:lnSpc>
                          <a:spcPct val="119000"/>
                        </a:lnSpc>
                        <a:spcBef>
                          <a:spcPts val="0"/>
                        </a:spcBef>
                        <a:spcAft>
                          <a:spcPts val="200"/>
                        </a:spcAft>
                        <a:buClr>
                          <a:srgbClr val="000000"/>
                        </a:buClr>
                        <a:buFont typeface="Arial,Sans-Serif"/>
                        <a:buChar char="•"/>
                      </a:pPr>
                      <a:r>
                        <a:rPr lang="en-US" sz="1600" b="0" i="0" u="none" strike="noStrike" noProof="0">
                          <a:solidFill>
                            <a:srgbClr val="000000"/>
                          </a:solidFill>
                          <a:latin typeface="Lucida Sans"/>
                        </a:rPr>
                        <a:t>Cleaning buckets and spray bottle</a:t>
                      </a:r>
                    </a:p>
                    <a:p>
                      <a:pPr marL="342900" marR="0" lvl="0" indent="-342900" algn="l">
                        <a:lnSpc>
                          <a:spcPct val="119000"/>
                        </a:lnSpc>
                        <a:spcBef>
                          <a:spcPts val="0"/>
                        </a:spcBef>
                        <a:spcAft>
                          <a:spcPts val="200"/>
                        </a:spcAft>
                        <a:buClr>
                          <a:srgbClr val="000000"/>
                        </a:buClr>
                        <a:buFont typeface="Arial,Sans-Serif"/>
                        <a:buChar char="•"/>
                      </a:pPr>
                      <a:r>
                        <a:rPr lang="en-US" sz="1600" b="0" i="0" u="none" strike="noStrike" noProof="0">
                          <a:solidFill>
                            <a:srgbClr val="000000"/>
                          </a:solidFill>
                          <a:latin typeface="Lucida Sans"/>
                        </a:rPr>
                        <a:t>Microfiber mop</a:t>
                      </a:r>
                    </a:p>
                    <a:p>
                      <a:pPr marL="342900" marR="0" lvl="0" indent="-342900" algn="l">
                        <a:lnSpc>
                          <a:spcPct val="119000"/>
                        </a:lnSpc>
                        <a:spcBef>
                          <a:spcPts val="0"/>
                        </a:spcBef>
                        <a:spcAft>
                          <a:spcPts val="200"/>
                        </a:spcAft>
                        <a:buClr>
                          <a:srgbClr val="000000"/>
                        </a:buClr>
                        <a:buFont typeface="Arial,Sans-Serif"/>
                        <a:buChar char="•"/>
                      </a:pPr>
                      <a:r>
                        <a:rPr lang="en-US" sz="1600" b="0" i="0" u="none" strike="noStrike" noProof="0">
                          <a:solidFill>
                            <a:srgbClr val="000000"/>
                          </a:solidFill>
                          <a:latin typeface="Lucida Sans"/>
                        </a:rPr>
                        <a:t>Castile soap </a:t>
                      </a:r>
                    </a:p>
                    <a:p>
                      <a:pPr marL="342900" marR="0" lvl="0" indent="-342900" algn="l">
                        <a:lnSpc>
                          <a:spcPct val="119000"/>
                        </a:lnSpc>
                        <a:spcBef>
                          <a:spcPts val="0"/>
                        </a:spcBef>
                        <a:spcAft>
                          <a:spcPts val="200"/>
                        </a:spcAft>
                        <a:buClr>
                          <a:srgbClr val="000000"/>
                        </a:buClr>
                        <a:buFont typeface="Arial,Sans-Serif"/>
                        <a:buChar char="•"/>
                      </a:pPr>
                      <a:r>
                        <a:rPr lang="en-US" sz="1600" b="0" i="0" u="none" strike="noStrike" noProof="0">
                          <a:solidFill>
                            <a:srgbClr val="000000"/>
                          </a:solidFill>
                          <a:latin typeface="Lucida Sans"/>
                        </a:rPr>
                        <a:t>Cleaning vinegar (with recipe for mixing)</a:t>
                      </a:r>
                    </a:p>
                    <a:p>
                      <a:pPr marL="342900" marR="0" lvl="0" indent="-342900" algn="l">
                        <a:lnSpc>
                          <a:spcPct val="119000"/>
                        </a:lnSpc>
                        <a:spcBef>
                          <a:spcPts val="0"/>
                        </a:spcBef>
                        <a:spcAft>
                          <a:spcPts val="200"/>
                        </a:spcAft>
                        <a:buClr>
                          <a:srgbClr val="000000"/>
                        </a:buClr>
                        <a:buFont typeface="Arial,Sans-Serif"/>
                        <a:buChar char="•"/>
                      </a:pPr>
                      <a:r>
                        <a:rPr lang="en-US" sz="1600" b="0" i="0" u="none" strike="noStrike" noProof="0">
                          <a:solidFill>
                            <a:srgbClr val="000000"/>
                          </a:solidFill>
                          <a:latin typeface="Lucida Sans"/>
                        </a:rPr>
                        <a:t>Vacuum with HEPA filter and filter replacements</a:t>
                      </a:r>
                    </a:p>
                    <a:p>
                      <a:pPr marL="342900" marR="0" lvl="0" indent="-342900" algn="l">
                        <a:lnSpc>
                          <a:spcPct val="119000"/>
                        </a:lnSpc>
                        <a:spcBef>
                          <a:spcPts val="0"/>
                        </a:spcBef>
                        <a:spcAft>
                          <a:spcPts val="200"/>
                        </a:spcAft>
                        <a:buClr>
                          <a:srgbClr val="000000"/>
                        </a:buClr>
                        <a:buFont typeface="Arial,Sans-Serif"/>
                        <a:buChar char="•"/>
                      </a:pPr>
                      <a:r>
                        <a:rPr lang="en-US" sz="1600" b="0" i="0" u="none" strike="noStrike" noProof="0">
                          <a:solidFill>
                            <a:srgbClr val="000000"/>
                          </a:solidFill>
                          <a:latin typeface="Lucida Sans"/>
                        </a:rPr>
                        <a:t>Allergen impermeable pillow and mattress encasement </a:t>
                      </a:r>
                      <a:endParaRPr lang="en-US" sz="1600"/>
                    </a:p>
                  </a:txBody>
                  <a:tcPr/>
                </a:tc>
                <a:tc>
                  <a:txBody>
                    <a:bodyPr/>
                    <a:lstStyle/>
                    <a:p>
                      <a:pPr algn="ctr"/>
                      <a:r>
                        <a:rPr lang="en-US">
                          <a:latin typeface="Lucida Sans"/>
                        </a:rPr>
                        <a:t>1</a:t>
                      </a:r>
                    </a:p>
                  </a:txBody>
                  <a:tcPr anchor="ctr"/>
                </a:tc>
                <a:tc>
                  <a:txBody>
                    <a:bodyPr/>
                    <a:lstStyle/>
                    <a:p>
                      <a:pPr algn="ctr"/>
                      <a:r>
                        <a:rPr lang="en-US">
                          <a:latin typeface="Lucida Sans"/>
                        </a:rPr>
                        <a:t>Cost-based reimbursement</a:t>
                      </a:r>
                    </a:p>
                  </a:txBody>
                  <a:tcPr anchor="ctr"/>
                </a:tc>
                <a:tc>
                  <a:txBody>
                    <a:bodyPr/>
                    <a:lstStyle/>
                    <a:p>
                      <a:pPr algn="ctr"/>
                      <a:r>
                        <a:rPr lang="en-US">
                          <a:latin typeface="Lucida Sans"/>
                        </a:rPr>
                        <a:t>Up to $8,000 cap over Waiver period</a:t>
                      </a:r>
                    </a:p>
                  </a:txBody>
                  <a:tcPr anchor="ctr"/>
                </a:tc>
                <a:tc>
                  <a:txBody>
                    <a:bodyPr/>
                    <a:lstStyle/>
                    <a:p>
                      <a:pPr lvl="0" algn="ctr">
                        <a:buNone/>
                      </a:pPr>
                      <a:r>
                        <a:rPr lang="en-US">
                          <a:latin typeface="Lucida Sans"/>
                        </a:rPr>
                        <a:t>Authorization Required</a:t>
                      </a:r>
                    </a:p>
                  </a:txBody>
                  <a:tcPr anchor="ctr"/>
                </a:tc>
                <a:extLst>
                  <a:ext uri="{0D108BD9-81ED-4DB2-BD59-A6C34878D82A}">
                    <a16:rowId xmlns:a16="http://schemas.microsoft.com/office/drawing/2014/main" val="3620494526"/>
                  </a:ext>
                </a:extLst>
              </a:tr>
            </a:tbl>
          </a:graphicData>
        </a:graphic>
      </p:graphicFrame>
      <p:sp>
        <p:nvSpPr>
          <p:cNvPr id="3" name="TextBox 2">
            <a:extLst>
              <a:ext uri="{FF2B5EF4-FFF2-40B4-BE49-F238E27FC236}">
                <a16:creationId xmlns:a16="http://schemas.microsoft.com/office/drawing/2014/main" id="{3EA91BBC-DCA2-6FCB-6136-927C9E42DDD6}"/>
              </a:ext>
            </a:extLst>
          </p:cNvPr>
          <p:cNvSpPr txBox="1"/>
          <p:nvPr/>
        </p:nvSpPr>
        <p:spPr>
          <a:xfrm>
            <a:off x="8035134" y="5981701"/>
            <a:ext cx="2839239" cy="369332"/>
          </a:xfrm>
          <a:prstGeom prst="rect">
            <a:avLst/>
          </a:prstGeom>
          <a:noFill/>
        </p:spPr>
        <p:txBody>
          <a:bodyPr wrap="non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a:solidFill>
                  <a:srgbClr val="FF0000"/>
                </a:solidFill>
                <a:latin typeface="Lucida Sans"/>
              </a:rPr>
              <a:t>Pending CMS approval</a:t>
            </a:r>
          </a:p>
        </p:txBody>
      </p:sp>
    </p:spTree>
    <p:extLst>
      <p:ext uri="{BB962C8B-B14F-4D97-AF65-F5344CB8AC3E}">
        <p14:creationId xmlns:p14="http://schemas.microsoft.com/office/powerpoint/2010/main" val="30315990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E8327-ED09-CF71-0811-1535B203F194}"/>
              </a:ext>
            </a:extLst>
          </p:cNvPr>
          <p:cNvSpPr>
            <a:spLocks noGrp="1"/>
          </p:cNvSpPr>
          <p:nvPr>
            <p:ph type="title"/>
          </p:nvPr>
        </p:nvSpPr>
        <p:spPr>
          <a:xfrm>
            <a:off x="228359" y="136523"/>
            <a:ext cx="7733956" cy="544513"/>
          </a:xfrm>
        </p:spPr>
        <p:txBody>
          <a:bodyPr>
            <a:normAutofit fontScale="90000"/>
          </a:bodyPr>
          <a:lstStyle/>
          <a:p>
            <a:r>
              <a:rPr lang="en-US" dirty="0">
                <a:latin typeface="Lucida Sans"/>
                <a:ea typeface="Tahoma"/>
                <a:cs typeface="Tahoma"/>
              </a:rPr>
              <a:t>Reimbursement for HRSN Service Provision</a:t>
            </a:r>
            <a:endParaRPr lang="en-US" dirty="0"/>
          </a:p>
        </p:txBody>
      </p:sp>
      <p:sp>
        <p:nvSpPr>
          <p:cNvPr id="3" name="Content Placeholder 2">
            <a:extLst>
              <a:ext uri="{FF2B5EF4-FFF2-40B4-BE49-F238E27FC236}">
                <a16:creationId xmlns:a16="http://schemas.microsoft.com/office/drawing/2014/main" id="{52786E6E-0EC5-77C0-540F-3421E66FA190}"/>
              </a:ext>
            </a:extLst>
          </p:cNvPr>
          <p:cNvSpPr>
            <a:spLocks noGrp="1"/>
          </p:cNvSpPr>
          <p:nvPr>
            <p:ph idx="1"/>
          </p:nvPr>
        </p:nvSpPr>
        <p:spPr>
          <a:xfrm>
            <a:off x="228358" y="867992"/>
            <a:ext cx="11125441" cy="4909472"/>
          </a:xfrm>
        </p:spPr>
        <p:txBody>
          <a:bodyPr vert="horz" lIns="91440" tIns="45720" rIns="91440" bIns="45720" rtlCol="0" anchor="t">
            <a:noAutofit/>
          </a:bodyPr>
          <a:lstStyle/>
          <a:p>
            <a:r>
              <a:rPr lang="en-US" sz="1500" dirty="0">
                <a:latin typeface="Lucida Sans"/>
                <a:ea typeface="Tahoma"/>
                <a:cs typeface="Tahoma"/>
              </a:rPr>
              <a:t>Service providers may bill and be reimbursed for services delivered in accordance with the regional fee schedule established by the SCN Lead Entity. HRSN service providers may be paid for screening and services delivered if…</a:t>
            </a:r>
            <a:endParaRPr lang="en-US" sz="1500" dirty="0"/>
          </a:p>
          <a:p>
            <a:pPr marL="342900" indent="-342900">
              <a:buChar char="•"/>
            </a:pPr>
            <a:r>
              <a:rPr lang="en-US" sz="1500" b="1" dirty="0">
                <a:latin typeface="Lucida Sans"/>
                <a:ea typeface="Tahoma"/>
                <a:cs typeface="Tahoma"/>
              </a:rPr>
              <a:t>They are contracted with the SCN Lead Entity</a:t>
            </a:r>
            <a:endParaRPr lang="en-US" sz="1500" b="1"/>
          </a:p>
          <a:p>
            <a:pPr marL="342900" indent="-342900">
              <a:buChar char="•"/>
            </a:pPr>
            <a:r>
              <a:rPr lang="en-US" sz="1500" b="1" dirty="0">
                <a:latin typeface="Lucida Sans"/>
                <a:ea typeface="Tahoma"/>
                <a:cs typeface="Tahoma"/>
              </a:rPr>
              <a:t>Member was referred to the HRSN service provider through the SCN referral pathway (by a Social Care Navigator using Unite Us) </a:t>
            </a:r>
            <a:endParaRPr lang="en-US" sz="1500" b="1" dirty="0"/>
          </a:p>
          <a:p>
            <a:pPr marL="912495" lvl="1" indent="-342900">
              <a:buFont typeface="Courier New" panose="020B0604020202020204" pitchFamily="34" charset="0"/>
              <a:buChar char="o"/>
            </a:pPr>
            <a:r>
              <a:rPr lang="en-US" sz="1500" dirty="0">
                <a:latin typeface="Lucida Sans"/>
                <a:ea typeface="Tahoma"/>
                <a:cs typeface="Tahoma"/>
              </a:rPr>
              <a:t>If the Member was referred through an alternative pathway outside of the SCN (e.g., through an existing grant program), the provider cannot bill for the services delivered to the SCN and should use existing funding. </a:t>
            </a:r>
            <a:endParaRPr lang="en-US" sz="1500"/>
          </a:p>
          <a:p>
            <a:pPr marL="912495" lvl="1" indent="-342900">
              <a:buFont typeface="Courier New" panose="020B0604020202020204" pitchFamily="34" charset="0"/>
              <a:buChar char="o"/>
            </a:pPr>
            <a:r>
              <a:rPr lang="en-US" sz="1500" dirty="0">
                <a:latin typeface="Lucida Sans"/>
                <a:ea typeface="Tahoma"/>
                <a:cs typeface="Tahoma"/>
              </a:rPr>
              <a:t>If the service provider thinks the Member is eligible for appropriate enhanced HRSN services, the service provider can direct the Member to the SCN Lead Entity to get a referral.</a:t>
            </a:r>
            <a:endParaRPr lang="en-US" sz="1500" dirty="0"/>
          </a:p>
          <a:p>
            <a:pPr marL="342900" indent="-342900">
              <a:buChar char="•"/>
            </a:pPr>
            <a:r>
              <a:rPr lang="en-US" sz="1500" b="1" dirty="0">
                <a:latin typeface="Lucida Sans"/>
                <a:ea typeface="Tahoma"/>
                <a:cs typeface="Tahoma"/>
              </a:rPr>
              <a:t>Member is eligible for the HRSN service as determined by the SCN program; for enhanced HRSN services, eligibility requires Members to be enrolled in Medicaid Managed Care, meet specific enhanced population and clinical criteria, and demonstrate unmet health-related social needs determined by the SCN program</a:t>
            </a:r>
            <a:endParaRPr lang="en-US" sz="1500" b="1"/>
          </a:p>
          <a:p>
            <a:pPr marL="342900" indent="-342900">
              <a:buChar char="•"/>
            </a:pPr>
            <a:r>
              <a:rPr lang="en-US" sz="1500" b="1" dirty="0">
                <a:latin typeface="Lucida Sans"/>
                <a:ea typeface="Tahoma"/>
                <a:cs typeface="Tahoma"/>
              </a:rPr>
              <a:t>Services delivered are among the services approved by the SCN program</a:t>
            </a:r>
            <a:r>
              <a:rPr lang="en-US" sz="1500" dirty="0">
                <a:latin typeface="Lucida Sans"/>
                <a:ea typeface="Tahoma"/>
                <a:cs typeface="Tahoma"/>
              </a:rPr>
              <a:t> (see </a:t>
            </a:r>
            <a:r>
              <a:rPr lang="en-US" sz="1500" dirty="0">
                <a:latin typeface="Lucida Sans"/>
                <a:ea typeface="Tahoma"/>
                <a:cs typeface="Tahoma"/>
                <a:hlinkClick r:id="rId2"/>
              </a:rPr>
              <a:t>https://www.health.ny.gov/health_care/medicaid/redesign/sdh/scn/index.htm</a:t>
            </a:r>
            <a:r>
              <a:rPr lang="en-US" sz="1500" dirty="0">
                <a:latin typeface="Lucida Sans"/>
                <a:ea typeface="Tahoma"/>
                <a:cs typeface="Tahoma"/>
              </a:rPr>
              <a:t>)</a:t>
            </a:r>
            <a:endParaRPr lang="en-US" sz="1500"/>
          </a:p>
          <a:p>
            <a:pPr marL="342900" indent="-342900">
              <a:buChar char="•"/>
            </a:pPr>
            <a:r>
              <a:rPr lang="en-US" sz="1500" b="1" dirty="0">
                <a:latin typeface="Lucida Sans"/>
                <a:ea typeface="Tahoma"/>
                <a:cs typeface="Tahoma"/>
              </a:rPr>
              <a:t>HRSN service provider follows any additional agreed upon terms as outlined in contracts with SCN Lead Entities</a:t>
            </a:r>
            <a:endParaRPr lang="en-US" sz="1500" b="1"/>
          </a:p>
        </p:txBody>
      </p:sp>
      <p:sp>
        <p:nvSpPr>
          <p:cNvPr id="4" name="Footer Placeholder 3">
            <a:extLst>
              <a:ext uri="{FF2B5EF4-FFF2-40B4-BE49-F238E27FC236}">
                <a16:creationId xmlns:a16="http://schemas.microsoft.com/office/drawing/2014/main" id="{4EB010B8-4F4A-0907-2048-3AC859779F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C5D853-546A-0CC1-BE91-B25F2D2EB4CF}"/>
              </a:ext>
            </a:extLst>
          </p:cNvPr>
          <p:cNvSpPr>
            <a:spLocks noGrp="1"/>
          </p:cNvSpPr>
          <p:nvPr>
            <p:ph type="sldNum" sz="quarter" idx="12"/>
          </p:nvPr>
        </p:nvSpPr>
        <p:spPr/>
        <p:txBody>
          <a:bodyPr/>
          <a:lstStyle/>
          <a:p>
            <a:fld id="{046ED92C-19EC-4894-A451-DBF4F06AE3FB}" type="slidenum">
              <a:rPr lang="en-US" smtClean="0"/>
              <a:t>25</a:t>
            </a:fld>
            <a:endParaRPr lang="en-US"/>
          </a:p>
        </p:txBody>
      </p:sp>
    </p:spTree>
    <p:extLst>
      <p:ext uri="{BB962C8B-B14F-4D97-AF65-F5344CB8AC3E}">
        <p14:creationId xmlns:p14="http://schemas.microsoft.com/office/powerpoint/2010/main" val="755879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4CB08-C727-8D3C-D2B1-63A8CBDEB336}"/>
              </a:ext>
            </a:extLst>
          </p:cNvPr>
          <p:cNvSpPr>
            <a:spLocks noGrp="1"/>
          </p:cNvSpPr>
          <p:nvPr>
            <p:ph type="title"/>
          </p:nvPr>
        </p:nvSpPr>
        <p:spPr/>
        <p:txBody>
          <a:bodyPr/>
          <a:lstStyle/>
          <a:p>
            <a:r>
              <a:rPr lang="en-US"/>
              <a:t>Clarification:</a:t>
            </a:r>
          </a:p>
        </p:txBody>
      </p:sp>
      <p:sp>
        <p:nvSpPr>
          <p:cNvPr id="3" name="Content Placeholder 2">
            <a:extLst>
              <a:ext uri="{FF2B5EF4-FFF2-40B4-BE49-F238E27FC236}">
                <a16:creationId xmlns:a16="http://schemas.microsoft.com/office/drawing/2014/main" id="{9D0DCA17-B866-9936-7744-1CB030989608}"/>
              </a:ext>
            </a:extLst>
          </p:cNvPr>
          <p:cNvSpPr>
            <a:spLocks noGrp="1"/>
          </p:cNvSpPr>
          <p:nvPr>
            <p:ph idx="1"/>
          </p:nvPr>
        </p:nvSpPr>
        <p:spPr/>
        <p:txBody>
          <a:bodyPr vert="horz" lIns="91440" tIns="45720" rIns="91440" bIns="45720" rtlCol="0" anchor="t">
            <a:normAutofit/>
          </a:bodyPr>
          <a:lstStyle/>
          <a:p>
            <a:r>
              <a:rPr lang="en-US" b="1">
                <a:latin typeface="Lucida Sans"/>
                <a:ea typeface="Tahoma"/>
                <a:cs typeface="Tahoma"/>
              </a:rPr>
              <a:t>Accessibility and Safety Modifications</a:t>
            </a:r>
            <a:r>
              <a:rPr lang="en-US">
                <a:latin typeface="Lucida Sans"/>
                <a:ea typeface="Tahoma"/>
                <a:cs typeface="Tahoma"/>
              </a:rPr>
              <a:t>: </a:t>
            </a:r>
          </a:p>
          <a:p>
            <a:r>
              <a:rPr lang="en-US">
                <a:latin typeface="Lucida Sans"/>
                <a:ea typeface="Tahoma"/>
                <a:cs typeface="Tahoma"/>
              </a:rPr>
              <a:t>Air conditioners, humidifiers and air filtration devices (limited to mechanical only) will be available to eligible Members eligible for Asthma Remediation.</a:t>
            </a:r>
          </a:p>
          <a:p>
            <a:endParaRPr lang="en-US">
              <a:latin typeface="Lucida Sans"/>
              <a:ea typeface="Tahoma"/>
              <a:cs typeface="Tahoma"/>
            </a:endParaRPr>
          </a:p>
          <a:p>
            <a:r>
              <a:rPr lang="en-US">
                <a:latin typeface="Lucida Sans"/>
                <a:ea typeface="Tahoma"/>
                <a:cs typeface="Tahoma"/>
              </a:rPr>
              <a:t>These services will be funded under</a:t>
            </a:r>
            <a:r>
              <a:rPr lang="en-US" b="1">
                <a:latin typeface="Lucida Sans"/>
                <a:ea typeface="Tahoma"/>
                <a:cs typeface="Tahoma"/>
              </a:rPr>
              <a:t> Home Accessibility and Safety Modifications</a:t>
            </a:r>
            <a:r>
              <a:rPr lang="en-US">
                <a:latin typeface="Lucida Sans"/>
                <a:ea typeface="Tahoma"/>
                <a:cs typeface="Tahoma"/>
              </a:rPr>
              <a:t>. Members may be assessed and deemed eligible by a Social Care Navigator for additional services under Home Accessibility and Safety Modifications, services will be connected to corresponding funding caps.</a:t>
            </a:r>
            <a:endParaRPr lang="en-US"/>
          </a:p>
        </p:txBody>
      </p:sp>
      <p:sp>
        <p:nvSpPr>
          <p:cNvPr id="4" name="Footer Placeholder 3">
            <a:extLst>
              <a:ext uri="{FF2B5EF4-FFF2-40B4-BE49-F238E27FC236}">
                <a16:creationId xmlns:a16="http://schemas.microsoft.com/office/drawing/2014/main" id="{F8D6AB5C-A3FD-424F-1F55-3D9BE0775F52}"/>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076472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BF1ACEE-2B6F-7CC5-4991-F32D8F440849}"/>
              </a:ext>
            </a:extLst>
          </p:cNvPr>
          <p:cNvSpPr>
            <a:spLocks noGrp="1"/>
          </p:cNvSpPr>
          <p:nvPr>
            <p:ph type="body" sz="quarter" idx="13"/>
          </p:nvPr>
        </p:nvSpPr>
        <p:spPr/>
        <p:txBody>
          <a:bodyPr vert="horz" lIns="91440" tIns="45720" rIns="91440" bIns="45720" rtlCol="0" anchor="t">
            <a:normAutofit fontScale="92500" lnSpcReduction="10000"/>
          </a:bodyPr>
          <a:lstStyle/>
          <a:p>
            <a:r>
              <a:rPr lang="en-US" b="1">
                <a:latin typeface="Lucida Sans"/>
                <a:ea typeface="Tahoma"/>
                <a:cs typeface="Tahoma"/>
              </a:rPr>
              <a:t>Process flow for Asthma Remediation</a:t>
            </a:r>
            <a:endParaRPr lang="en-US" b="1"/>
          </a:p>
        </p:txBody>
      </p:sp>
    </p:spTree>
    <p:extLst>
      <p:ext uri="{BB962C8B-B14F-4D97-AF65-F5344CB8AC3E}">
        <p14:creationId xmlns:p14="http://schemas.microsoft.com/office/powerpoint/2010/main" val="22650821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E6B9F-A531-5661-BEB6-DF431454A887}"/>
              </a:ext>
            </a:extLst>
          </p:cNvPr>
          <p:cNvSpPr>
            <a:spLocks noGrp="1"/>
          </p:cNvSpPr>
          <p:nvPr>
            <p:ph type="title"/>
          </p:nvPr>
        </p:nvSpPr>
        <p:spPr>
          <a:xfrm>
            <a:off x="228359" y="336548"/>
            <a:ext cx="11499933" cy="816655"/>
          </a:xfrm>
        </p:spPr>
        <p:txBody>
          <a:bodyPr>
            <a:noAutofit/>
          </a:bodyPr>
          <a:lstStyle/>
          <a:p>
            <a:r>
              <a:rPr lang="en-US">
                <a:solidFill>
                  <a:srgbClr val="00A892"/>
                </a:solidFill>
                <a:latin typeface="Lucida Sans"/>
                <a:ea typeface="Tahoma"/>
                <a:cs typeface="Tahoma"/>
              </a:rPr>
              <a:t>Considerations for the Enhanced HRSN Services referral process</a:t>
            </a:r>
            <a:endParaRPr lang="en-US">
              <a:ea typeface="Tahoma"/>
              <a:cs typeface="Tahoma"/>
            </a:endParaRPr>
          </a:p>
        </p:txBody>
      </p:sp>
      <p:sp>
        <p:nvSpPr>
          <p:cNvPr id="3" name="Content Placeholder 2">
            <a:extLst>
              <a:ext uri="{FF2B5EF4-FFF2-40B4-BE49-F238E27FC236}">
                <a16:creationId xmlns:a16="http://schemas.microsoft.com/office/drawing/2014/main" id="{4BD3C2A2-02D1-2094-E32A-6AD05F7FAAE5}"/>
              </a:ext>
            </a:extLst>
          </p:cNvPr>
          <p:cNvSpPr>
            <a:spLocks noGrp="1"/>
          </p:cNvSpPr>
          <p:nvPr>
            <p:ph idx="1"/>
          </p:nvPr>
        </p:nvSpPr>
        <p:spPr>
          <a:xfrm>
            <a:off x="732622" y="1226421"/>
            <a:ext cx="11192677" cy="4867049"/>
          </a:xfrm>
        </p:spPr>
        <p:txBody>
          <a:bodyPr vert="horz" lIns="91440" tIns="45720" rIns="91440" bIns="45720" rtlCol="0" anchor="t">
            <a:normAutofit fontScale="92500" lnSpcReduction="10000"/>
          </a:bodyPr>
          <a:lstStyle/>
          <a:p>
            <a:pPr marL="342900" indent="-342900">
              <a:buFont typeface="Wingdings" panose="020B0604020202020204" pitchFamily="34" charset="0"/>
              <a:buChar char="ü"/>
            </a:pPr>
            <a:r>
              <a:rPr lang="en-US">
                <a:latin typeface="Lucida Sans"/>
                <a:ea typeface="Tahoma"/>
                <a:cs typeface="Tahoma"/>
              </a:rPr>
              <a:t>Each referral will be associated with a specific Enhanced HRSN Service (i.e., Members who are eligible for multiple Enhanced HRSN Services will have a separate referral for each Service)</a:t>
            </a:r>
            <a:endParaRPr lang="en-US"/>
          </a:p>
          <a:p>
            <a:pPr marL="342900" indent="-342900">
              <a:buFont typeface="Wingdings" panose="020B0604020202020204" pitchFamily="34" charset="0"/>
              <a:buChar char="ü"/>
            </a:pPr>
            <a:r>
              <a:rPr lang="en-US">
                <a:latin typeface="Lucida Sans"/>
                <a:ea typeface="Tahoma"/>
                <a:cs typeface="Tahoma"/>
              </a:rPr>
              <a:t>Service providers should initiate contact to Member </a:t>
            </a:r>
            <a:r>
              <a:rPr lang="en-US">
                <a:solidFill>
                  <a:schemeClr val="accent3"/>
                </a:solidFill>
                <a:latin typeface="Lucida Sans"/>
                <a:ea typeface="Tahoma"/>
                <a:cs typeface="Tahoma"/>
              </a:rPr>
              <a:t>within 5 business days</a:t>
            </a:r>
            <a:r>
              <a:rPr lang="en-US">
                <a:latin typeface="Lucida Sans"/>
                <a:ea typeface="Tahoma"/>
                <a:cs typeface="Tahoma"/>
              </a:rPr>
              <a:t> of accepting their referral</a:t>
            </a:r>
          </a:p>
          <a:p>
            <a:endParaRPr lang="en-US">
              <a:latin typeface="Lucida Sans"/>
              <a:ea typeface="Tahoma"/>
              <a:cs typeface="Tahoma"/>
            </a:endParaRPr>
          </a:p>
          <a:p>
            <a:r>
              <a:rPr lang="en-US">
                <a:latin typeface="Lucida Sans"/>
                <a:ea typeface="Tahoma"/>
                <a:cs typeface="Tahoma"/>
              </a:rPr>
              <a:t>If a Member does not respond to outreach from the contracted HRSN service provider, the contracted HRSN service provider is required to:</a:t>
            </a:r>
          </a:p>
          <a:p>
            <a:pPr marL="342900" indent="-342900">
              <a:buFont typeface="Wingdings,Sans-Serif" panose="020B0604020202020204" pitchFamily="34" charset="0"/>
              <a:buChar char="ü"/>
            </a:pPr>
            <a:r>
              <a:rPr lang="en-US">
                <a:latin typeface="Lucida Sans"/>
                <a:ea typeface="Tahoma"/>
                <a:cs typeface="Tahoma"/>
              </a:rPr>
              <a:t>Make at least three outreach attempts within five business days</a:t>
            </a:r>
          </a:p>
          <a:p>
            <a:pPr marL="342900" indent="-342900">
              <a:buFont typeface="Wingdings,Sans-Serif" panose="020B0604020202020204" pitchFamily="34" charset="0"/>
              <a:buChar char="ü"/>
            </a:pPr>
            <a:r>
              <a:rPr lang="en-US">
                <a:latin typeface="Lucida Sans"/>
                <a:ea typeface="Tahoma"/>
                <a:cs typeface="Tahoma"/>
              </a:rPr>
              <a:t>Conduct outreach across multiple modalities (e.g., phone call, text, e-mail)</a:t>
            </a:r>
          </a:p>
          <a:p>
            <a:pPr marL="342900" indent="-342900">
              <a:buFont typeface="Wingdings,Sans-Serif" panose="020B0604020202020204" pitchFamily="34" charset="0"/>
              <a:buChar char="ü"/>
            </a:pPr>
            <a:r>
              <a:rPr lang="en-US">
                <a:latin typeface="Lucida Sans"/>
                <a:ea typeface="Tahoma"/>
                <a:cs typeface="Tahoma"/>
              </a:rPr>
              <a:t>Document each attempted outreach</a:t>
            </a:r>
            <a:endParaRPr lang="en-US"/>
          </a:p>
          <a:p>
            <a:endParaRPr lang="en-US">
              <a:latin typeface="Lucida Sans"/>
              <a:ea typeface="Tahoma"/>
              <a:cs typeface="Tahoma"/>
            </a:endParaRPr>
          </a:p>
          <a:p>
            <a:pPr marL="342900" indent="-342900">
              <a:buFont typeface="Wingdings" panose="020B0604020202020204" pitchFamily="34" charset="0"/>
              <a:buChar char="ü"/>
            </a:pPr>
            <a:r>
              <a:rPr lang="en-US">
                <a:latin typeface="Lucida Sans"/>
                <a:ea typeface="Tahoma"/>
                <a:cs typeface="Tahoma"/>
              </a:rPr>
              <a:t>Service providers should close referrals once service provision is complete</a:t>
            </a:r>
          </a:p>
        </p:txBody>
      </p:sp>
      <p:sp>
        <p:nvSpPr>
          <p:cNvPr id="4" name="Footer Placeholder 3">
            <a:extLst>
              <a:ext uri="{FF2B5EF4-FFF2-40B4-BE49-F238E27FC236}">
                <a16:creationId xmlns:a16="http://schemas.microsoft.com/office/drawing/2014/main" id="{94453DB5-C97E-E543-600D-9C4510A7B60D}"/>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5368232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B4EBB-EAA7-EE29-9D54-6054A5658210}"/>
              </a:ext>
            </a:extLst>
          </p:cNvPr>
          <p:cNvSpPr>
            <a:spLocks noGrp="1"/>
          </p:cNvSpPr>
          <p:nvPr>
            <p:ph type="title"/>
          </p:nvPr>
        </p:nvSpPr>
        <p:spPr>
          <a:xfrm>
            <a:off x="228359" y="136523"/>
            <a:ext cx="9642558" cy="694191"/>
          </a:xfrm>
        </p:spPr>
        <p:txBody>
          <a:bodyPr>
            <a:normAutofit fontScale="90000"/>
          </a:bodyPr>
          <a:lstStyle/>
          <a:p>
            <a:r>
              <a:rPr lang="en-US">
                <a:latin typeface="Lucida Sans"/>
                <a:ea typeface="Tahoma"/>
                <a:cs typeface="Tahoma"/>
              </a:rPr>
              <a:t>Step 1: Initial Evaluation including Dwelling Assessment</a:t>
            </a:r>
            <a:endParaRPr lang="en-US"/>
          </a:p>
        </p:txBody>
      </p:sp>
      <p:sp>
        <p:nvSpPr>
          <p:cNvPr id="3" name="Content Placeholder 2">
            <a:extLst>
              <a:ext uri="{FF2B5EF4-FFF2-40B4-BE49-F238E27FC236}">
                <a16:creationId xmlns:a16="http://schemas.microsoft.com/office/drawing/2014/main" id="{001CF1F9-D546-EF68-A35F-C2F69D2854A0}"/>
              </a:ext>
            </a:extLst>
          </p:cNvPr>
          <p:cNvSpPr>
            <a:spLocks noGrp="1"/>
          </p:cNvSpPr>
          <p:nvPr>
            <p:ph idx="1"/>
          </p:nvPr>
        </p:nvSpPr>
        <p:spPr/>
        <p:txBody>
          <a:bodyPr vert="horz" lIns="91440" tIns="45720" rIns="91440" bIns="45720" rtlCol="0" anchor="t">
            <a:normAutofit fontScale="92500"/>
          </a:bodyPr>
          <a:lstStyle/>
          <a:p>
            <a:pPr marL="342900" indent="-342900">
              <a:buFont typeface="Wingdings" panose="020B0604020202020204" pitchFamily="34" charset="0"/>
              <a:buChar char="ü"/>
            </a:pPr>
            <a:r>
              <a:rPr lang="en-US">
                <a:latin typeface="Lucida Sans"/>
                <a:ea typeface="Tahoma"/>
                <a:cs typeface="Tahoma"/>
              </a:rPr>
              <a:t>Identify home remediations needed to reduce or eliminate asthma triggers and improve the indoor environment of the dwelling</a:t>
            </a:r>
            <a:endParaRPr lang="en-US"/>
          </a:p>
          <a:p>
            <a:pPr marL="342900" indent="-342900">
              <a:buFont typeface="Wingdings" panose="020B0604020202020204" pitchFamily="34" charset="0"/>
              <a:buChar char="ü"/>
            </a:pPr>
            <a:r>
              <a:rPr lang="en-US">
                <a:latin typeface="Lucida Sans"/>
                <a:ea typeface="Tahoma"/>
                <a:cs typeface="Tahoma"/>
              </a:rPr>
              <a:t>Complete safety assessment to identify any potential issues that may hinder the completion of the home modification/adaptation service and ensure that the proposed modifications/adaptations would not negatively impact building safety or function</a:t>
            </a:r>
            <a:br>
              <a:rPr lang="en-US">
                <a:latin typeface="Lucida Sans"/>
                <a:ea typeface="Tahoma"/>
                <a:cs typeface="Tahoma"/>
              </a:rPr>
            </a:br>
            <a:endParaRPr lang="en-US">
              <a:latin typeface="Lucida Sans"/>
              <a:ea typeface="Tahoma"/>
              <a:cs typeface="Tahoma"/>
            </a:endParaRPr>
          </a:p>
          <a:p>
            <a:r>
              <a:rPr lang="en-US" u="sng">
                <a:latin typeface="Lucida Sans"/>
                <a:ea typeface="Tahoma"/>
                <a:cs typeface="Tahoma"/>
              </a:rPr>
              <a:t>Note</a:t>
            </a:r>
            <a:r>
              <a:rPr lang="en-US">
                <a:latin typeface="Lucida Sans"/>
                <a:ea typeface="Tahoma"/>
                <a:cs typeface="Tahoma"/>
              </a:rPr>
              <a:t>: the dwelling assessment and safety assessment may be performed by the same provider in the same visit, or separately.</a:t>
            </a:r>
            <a:br>
              <a:rPr lang="en-US">
                <a:latin typeface="Lucida Sans"/>
                <a:ea typeface="Tahoma"/>
                <a:cs typeface="Tahoma"/>
              </a:rPr>
            </a:br>
            <a:endParaRPr lang="en-US">
              <a:latin typeface="Lucida Sans"/>
              <a:ea typeface="Tahoma"/>
              <a:cs typeface="Tahoma"/>
            </a:endParaRPr>
          </a:p>
          <a:p>
            <a:pPr marL="342900" indent="-342900">
              <a:buFont typeface="Wingdings" panose="020B0604020202020204" pitchFamily="34" charset="0"/>
              <a:buChar char="ü"/>
            </a:pPr>
            <a:r>
              <a:rPr lang="en-US">
                <a:latin typeface="Lucida Sans"/>
                <a:ea typeface="Tahoma"/>
                <a:cs typeface="Tahoma"/>
              </a:rPr>
              <a:t>The Statement of Work (SOW) should be developed by a qualified home improvement contractor, incorporate results and relevant findings from the dwelling assessment and initial ASME visit, and be approved by the Social Care Navigator</a:t>
            </a:r>
          </a:p>
        </p:txBody>
      </p:sp>
      <p:sp>
        <p:nvSpPr>
          <p:cNvPr id="4" name="Footer Placeholder 3">
            <a:extLst>
              <a:ext uri="{FF2B5EF4-FFF2-40B4-BE49-F238E27FC236}">
                <a16:creationId xmlns:a16="http://schemas.microsoft.com/office/drawing/2014/main" id="{79E71F6C-B638-B19E-F16E-0152AE5008C0}"/>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00151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4BDA-7022-BFB0-3666-BCE4C326C5F2}"/>
              </a:ext>
            </a:extLst>
          </p:cNvPr>
          <p:cNvSpPr>
            <a:spLocks noGrp="1"/>
          </p:cNvSpPr>
          <p:nvPr>
            <p:ph type="title"/>
          </p:nvPr>
        </p:nvSpPr>
        <p:spPr>
          <a:xfrm>
            <a:off x="228359" y="136523"/>
            <a:ext cx="7184868" cy="723807"/>
          </a:xfrm>
        </p:spPr>
        <p:txBody>
          <a:bodyPr>
            <a:normAutofit fontScale="90000"/>
          </a:bodyPr>
          <a:lstStyle/>
          <a:p>
            <a:r>
              <a:rPr lang="en-US">
                <a:latin typeface="Lucida Sans"/>
                <a:ea typeface="Tahoma"/>
                <a:cs typeface="Tahoma"/>
              </a:rPr>
              <a:t>Enhanced HRSN Services: Housing Supports</a:t>
            </a:r>
            <a:endParaRPr lang="en-US"/>
          </a:p>
        </p:txBody>
      </p:sp>
      <p:pic>
        <p:nvPicPr>
          <p:cNvPr id="6" name="Content Placeholder 5" descr="A screenshot of a phone&#10;&#10;Description automatically generated">
            <a:extLst>
              <a:ext uri="{FF2B5EF4-FFF2-40B4-BE49-F238E27FC236}">
                <a16:creationId xmlns:a16="http://schemas.microsoft.com/office/drawing/2014/main" id="{3B902460-2589-6225-6B3C-2F876338A194}"/>
              </a:ext>
            </a:extLst>
          </p:cNvPr>
          <p:cNvPicPr>
            <a:picLocks noGrp="1" noChangeAspect="1"/>
          </p:cNvPicPr>
          <p:nvPr>
            <p:ph idx="1"/>
          </p:nvPr>
        </p:nvPicPr>
        <p:blipFill>
          <a:blip r:embed="rId2"/>
          <a:stretch>
            <a:fillRect/>
          </a:stretch>
        </p:blipFill>
        <p:spPr>
          <a:xfrm>
            <a:off x="2130599" y="1195692"/>
            <a:ext cx="2923451" cy="4114800"/>
          </a:xfrm>
          <a:prstGeom prst="rect">
            <a:avLst/>
          </a:prstGeom>
          <a:ln>
            <a:noFill/>
          </a:ln>
          <a:effectLst>
            <a:outerShdw blurRad="292100" dist="139700" dir="2700000" algn="tl" rotWithShape="0">
              <a:srgbClr val="333333">
                <a:alpha val="65000"/>
              </a:srgbClr>
            </a:outerShdw>
          </a:effectLst>
        </p:spPr>
      </p:pic>
      <p:sp>
        <p:nvSpPr>
          <p:cNvPr id="4" name="Footer Placeholder 3">
            <a:extLst>
              <a:ext uri="{FF2B5EF4-FFF2-40B4-BE49-F238E27FC236}">
                <a16:creationId xmlns:a16="http://schemas.microsoft.com/office/drawing/2014/main" id="{07724ADA-FEA0-4E97-9AE7-9CAF68A60F08}"/>
              </a:ext>
            </a:extLst>
          </p:cNvPr>
          <p:cNvSpPr>
            <a:spLocks noGrp="1"/>
          </p:cNvSpPr>
          <p:nvPr>
            <p:ph type="ftr" sz="quarter" idx="11"/>
          </p:nvPr>
        </p:nvSpPr>
        <p:spPr/>
        <p:txBody>
          <a:bodyPr/>
          <a:lstStyle/>
          <a:p>
            <a:endParaRPr lang="en-US"/>
          </a:p>
        </p:txBody>
      </p:sp>
      <p:sp>
        <p:nvSpPr>
          <p:cNvPr id="7" name="TextBox 6">
            <a:extLst>
              <a:ext uri="{FF2B5EF4-FFF2-40B4-BE49-F238E27FC236}">
                <a16:creationId xmlns:a16="http://schemas.microsoft.com/office/drawing/2014/main" id="{35F86AA3-1039-E203-F5B7-BA4C32D7B7C6}"/>
              </a:ext>
            </a:extLst>
          </p:cNvPr>
          <p:cNvSpPr txBox="1"/>
          <p:nvPr/>
        </p:nvSpPr>
        <p:spPr>
          <a:xfrm>
            <a:off x="5434574" y="1540406"/>
            <a:ext cx="5587979"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Lucida Sans"/>
                <a:ea typeface="+mn-lt"/>
                <a:cs typeface="+mn-lt"/>
              </a:rPr>
              <a:t>Housing support service providers are critical to expand access to vital services in our communities. Providers who join a Social Care Network can be reimbursed for delivery of services to qualifying Medicaid Members and for supporting Member navigation as part of this Medicaid program. </a:t>
            </a:r>
            <a:endParaRPr lang="en-US" sz="2400">
              <a:latin typeface="Lucida Sans"/>
            </a:endParaRPr>
          </a:p>
        </p:txBody>
      </p:sp>
    </p:spTree>
    <p:extLst>
      <p:ext uri="{BB962C8B-B14F-4D97-AF65-F5344CB8AC3E}">
        <p14:creationId xmlns:p14="http://schemas.microsoft.com/office/powerpoint/2010/main" val="30446311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CE0CA-C5DE-757D-84E8-88D8857E9950}"/>
              </a:ext>
            </a:extLst>
          </p:cNvPr>
          <p:cNvSpPr>
            <a:spLocks noGrp="1"/>
          </p:cNvSpPr>
          <p:nvPr>
            <p:ph type="title"/>
          </p:nvPr>
        </p:nvSpPr>
        <p:spPr>
          <a:xfrm>
            <a:off x="228359" y="136523"/>
            <a:ext cx="11132540" cy="544513"/>
          </a:xfrm>
        </p:spPr>
        <p:txBody>
          <a:bodyPr>
            <a:normAutofit fontScale="90000"/>
          </a:bodyPr>
          <a:lstStyle/>
          <a:p>
            <a:r>
              <a:rPr lang="en-US">
                <a:latin typeface="Lucida Sans"/>
                <a:ea typeface="Tahoma"/>
                <a:cs typeface="Tahoma"/>
              </a:rPr>
              <a:t>Step 2: Home Remediation and Provision of Supportive Products</a:t>
            </a:r>
            <a:endParaRPr lang="en-US"/>
          </a:p>
        </p:txBody>
      </p:sp>
      <p:sp>
        <p:nvSpPr>
          <p:cNvPr id="3" name="Content Placeholder 2">
            <a:extLst>
              <a:ext uri="{FF2B5EF4-FFF2-40B4-BE49-F238E27FC236}">
                <a16:creationId xmlns:a16="http://schemas.microsoft.com/office/drawing/2014/main" id="{12DC1EDC-9090-2781-27A8-317FA178D15B}"/>
              </a:ext>
            </a:extLst>
          </p:cNvPr>
          <p:cNvSpPr>
            <a:spLocks noGrp="1"/>
          </p:cNvSpPr>
          <p:nvPr>
            <p:ph idx="1"/>
          </p:nvPr>
        </p:nvSpPr>
        <p:spPr/>
        <p:txBody>
          <a:bodyPr vert="horz" lIns="91440" tIns="45720" rIns="91440" bIns="45720" rtlCol="0" anchor="t">
            <a:normAutofit/>
          </a:bodyPr>
          <a:lstStyle/>
          <a:p>
            <a:r>
              <a:rPr lang="en-US">
                <a:latin typeface="Lucida Sans"/>
                <a:ea typeface="Tahoma"/>
                <a:cs typeface="Tahoma"/>
              </a:rPr>
              <a:t>Remediation services and supportive products will be limited to those covered under 1115 waiver funding and must be reviewed by the Social Care Navigator prior to being provided.</a:t>
            </a:r>
            <a:endParaRPr lang="en-US"/>
          </a:p>
          <a:p>
            <a:endParaRPr lang="en-US">
              <a:latin typeface="Lucida Sans"/>
              <a:ea typeface="Tahoma"/>
              <a:cs typeface="Tahoma"/>
            </a:endParaRPr>
          </a:p>
          <a:p>
            <a:r>
              <a:rPr lang="en-US">
                <a:latin typeface="Lucida Sans"/>
                <a:ea typeface="Tahoma"/>
                <a:cs typeface="Tahoma"/>
              </a:rPr>
              <a:t>Installation services may address ventilation and air quality, removal of asthma triggers, and Integrated Pest Management (IPM) in alignment with the approved SOW. Total costs of services for Asthma Remediation may not exceed per Member cap listed in the HRSN Fee Schedule for duration of Waiver period. </a:t>
            </a:r>
            <a:endParaRPr lang="en-US"/>
          </a:p>
        </p:txBody>
      </p:sp>
      <p:sp>
        <p:nvSpPr>
          <p:cNvPr id="4" name="Footer Placeholder 3">
            <a:extLst>
              <a:ext uri="{FF2B5EF4-FFF2-40B4-BE49-F238E27FC236}">
                <a16:creationId xmlns:a16="http://schemas.microsoft.com/office/drawing/2014/main" id="{F61B3C5A-F1A6-C025-453D-BA04B305242F}"/>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021753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EB93A-9113-251C-4D2A-6A5419E4ACEC}"/>
              </a:ext>
            </a:extLst>
          </p:cNvPr>
          <p:cNvSpPr>
            <a:spLocks noGrp="1"/>
          </p:cNvSpPr>
          <p:nvPr>
            <p:ph type="title"/>
          </p:nvPr>
        </p:nvSpPr>
        <p:spPr>
          <a:xfrm>
            <a:off x="228359" y="2052"/>
            <a:ext cx="10132015" cy="656571"/>
          </a:xfrm>
        </p:spPr>
        <p:txBody>
          <a:bodyPr>
            <a:normAutofit/>
          </a:bodyPr>
          <a:lstStyle/>
          <a:p>
            <a:r>
              <a:rPr lang="en-US">
                <a:latin typeface="Lucida Sans"/>
                <a:ea typeface="Tahoma"/>
                <a:cs typeface="Tahoma"/>
              </a:rPr>
              <a:t>Asthma Remediation Workflow </a:t>
            </a:r>
            <a:endParaRPr lang="en-US"/>
          </a:p>
        </p:txBody>
      </p:sp>
      <p:sp>
        <p:nvSpPr>
          <p:cNvPr id="4" name="Footer Placeholder 3">
            <a:extLst>
              <a:ext uri="{FF2B5EF4-FFF2-40B4-BE49-F238E27FC236}">
                <a16:creationId xmlns:a16="http://schemas.microsoft.com/office/drawing/2014/main" id="{0F833E86-CEC5-3821-FC28-9218093EF66C}"/>
              </a:ext>
            </a:extLst>
          </p:cNvPr>
          <p:cNvSpPr>
            <a:spLocks noGrp="1"/>
          </p:cNvSpPr>
          <p:nvPr>
            <p:ph type="ftr" sz="quarter" idx="11"/>
          </p:nvPr>
        </p:nvSpPr>
        <p:spPr/>
        <p:txBody>
          <a:bodyPr/>
          <a:lstStyle/>
          <a:p>
            <a:endParaRPr lang="en-US"/>
          </a:p>
        </p:txBody>
      </p:sp>
      <p:pic>
        <p:nvPicPr>
          <p:cNvPr id="8" name="Content Placeholder 7" descr="A diagram of a service&#10;&#10;Description automatically generated">
            <a:extLst>
              <a:ext uri="{FF2B5EF4-FFF2-40B4-BE49-F238E27FC236}">
                <a16:creationId xmlns:a16="http://schemas.microsoft.com/office/drawing/2014/main" id="{949A88A5-8E8E-0C9F-297E-98F946160B40}"/>
              </a:ext>
            </a:extLst>
          </p:cNvPr>
          <p:cNvPicPr>
            <a:picLocks noGrp="1" noChangeAspect="1"/>
          </p:cNvPicPr>
          <p:nvPr>
            <p:ph idx="1"/>
          </p:nvPr>
        </p:nvPicPr>
        <p:blipFill>
          <a:blip r:embed="rId2"/>
          <a:stretch>
            <a:fillRect/>
          </a:stretch>
        </p:blipFill>
        <p:spPr>
          <a:xfrm>
            <a:off x="685122" y="928869"/>
            <a:ext cx="10818174" cy="500071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544619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A1113-0B87-AFF7-4027-7FEF57A36FB3}"/>
              </a:ext>
            </a:extLst>
          </p:cNvPr>
          <p:cNvSpPr>
            <a:spLocks noGrp="1"/>
          </p:cNvSpPr>
          <p:nvPr>
            <p:ph type="title"/>
          </p:nvPr>
        </p:nvSpPr>
        <p:spPr/>
        <p:txBody>
          <a:bodyPr/>
          <a:lstStyle/>
          <a:p>
            <a:r>
              <a:rPr lang="en-US"/>
              <a:t>Consent</a:t>
            </a:r>
          </a:p>
        </p:txBody>
      </p:sp>
      <p:sp>
        <p:nvSpPr>
          <p:cNvPr id="4" name="Footer Placeholder 3">
            <a:extLst>
              <a:ext uri="{FF2B5EF4-FFF2-40B4-BE49-F238E27FC236}">
                <a16:creationId xmlns:a16="http://schemas.microsoft.com/office/drawing/2014/main" id="{CF580DD7-5151-07E8-5D5C-A3E2A5D8A8C1}"/>
              </a:ext>
            </a:extLst>
          </p:cNvPr>
          <p:cNvSpPr>
            <a:spLocks noGrp="1"/>
          </p:cNvSpPr>
          <p:nvPr>
            <p:ph type="ftr" sz="quarter" idx="11"/>
          </p:nvPr>
        </p:nvSpPr>
        <p:spPr/>
        <p:txBody>
          <a:bodyPr/>
          <a:lstStyle/>
          <a:p>
            <a:endParaRPr lang="en-US"/>
          </a:p>
        </p:txBody>
      </p:sp>
      <p:sp>
        <p:nvSpPr>
          <p:cNvPr id="8" name="Content Placeholder 7">
            <a:extLst>
              <a:ext uri="{FF2B5EF4-FFF2-40B4-BE49-F238E27FC236}">
                <a16:creationId xmlns:a16="http://schemas.microsoft.com/office/drawing/2014/main" id="{96AF1486-7387-DB74-D052-FE1AAD438C82}"/>
              </a:ext>
            </a:extLst>
          </p:cNvPr>
          <p:cNvSpPr>
            <a:spLocks noGrp="1"/>
          </p:cNvSpPr>
          <p:nvPr>
            <p:ph idx="1"/>
          </p:nvPr>
        </p:nvSpPr>
        <p:spPr>
          <a:xfrm>
            <a:off x="432465" y="695901"/>
            <a:ext cx="11343155" cy="1126687"/>
          </a:xfrm>
        </p:spPr>
        <p:txBody>
          <a:bodyPr vert="horz" lIns="91440" tIns="45720" rIns="91440" bIns="45720" rtlCol="0" anchor="t">
            <a:normAutofit/>
          </a:bodyPr>
          <a:lstStyle/>
          <a:p>
            <a:pPr algn="ctr"/>
            <a:r>
              <a:rPr lang="en-US" sz="1600">
                <a:latin typeface="Lucida Sans"/>
                <a:ea typeface="Tahoma"/>
                <a:cs typeface="Tahoma"/>
              </a:rPr>
              <a:t>If the Member is renting their residence, the HRSN service provider will bring the final determination to the Member and landlord for </a:t>
            </a:r>
            <a:r>
              <a:rPr lang="en-US" sz="1600" b="1">
                <a:solidFill>
                  <a:schemeClr val="accent3"/>
                </a:solidFill>
                <a:latin typeface="Lucida Sans"/>
                <a:ea typeface="Tahoma"/>
                <a:cs typeface="Tahoma"/>
              </a:rPr>
              <a:t>written approval</a:t>
            </a:r>
            <a:r>
              <a:rPr lang="en-US" sz="1600">
                <a:latin typeface="Lucida Sans"/>
                <a:ea typeface="Tahoma"/>
                <a:cs typeface="Tahoma"/>
              </a:rPr>
              <a:t> for services to begin or for installation. </a:t>
            </a:r>
            <a:endParaRPr lang="en-US" sz="1600"/>
          </a:p>
          <a:p>
            <a:pPr algn="ctr"/>
            <a:r>
              <a:rPr lang="en-US" sz="1600">
                <a:latin typeface="Lucida Sans"/>
                <a:ea typeface="Tahoma"/>
                <a:cs typeface="Tahoma"/>
              </a:rPr>
              <a:t>Note: Written approval must also be obtained if the Member owns their residence.</a:t>
            </a:r>
            <a:endParaRPr lang="en-US" sz="1600"/>
          </a:p>
          <a:p>
            <a:endParaRPr lang="en-US" sz="1600"/>
          </a:p>
        </p:txBody>
      </p:sp>
      <p:pic>
        <p:nvPicPr>
          <p:cNvPr id="11" name="Picture 10" descr="A close-up of a document&#10;&#10;Description automatically generated">
            <a:extLst>
              <a:ext uri="{FF2B5EF4-FFF2-40B4-BE49-F238E27FC236}">
                <a16:creationId xmlns:a16="http://schemas.microsoft.com/office/drawing/2014/main" id="{9C1EEF8D-A4B2-779A-4681-8B06483941AD}"/>
              </a:ext>
            </a:extLst>
          </p:cNvPr>
          <p:cNvPicPr>
            <a:picLocks noChangeAspect="1"/>
          </p:cNvPicPr>
          <p:nvPr/>
        </p:nvPicPr>
        <p:blipFill>
          <a:blip r:embed="rId2"/>
          <a:srcRect l="23" t="-34" r="3240" b="4158"/>
          <a:stretch/>
        </p:blipFill>
        <p:spPr>
          <a:xfrm>
            <a:off x="2325461" y="1822347"/>
            <a:ext cx="7555024" cy="4227938"/>
          </a:xfrm>
          <a:prstGeom prst="rect">
            <a:avLst/>
          </a:prstGeom>
        </p:spPr>
      </p:pic>
    </p:spTree>
    <p:extLst>
      <p:ext uri="{BB962C8B-B14F-4D97-AF65-F5344CB8AC3E}">
        <p14:creationId xmlns:p14="http://schemas.microsoft.com/office/powerpoint/2010/main" val="20362155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06096-E53E-3C3E-7A0A-CF9FDD4DDDAA}"/>
              </a:ext>
            </a:extLst>
          </p:cNvPr>
          <p:cNvSpPr>
            <a:spLocks noGrp="1"/>
          </p:cNvSpPr>
          <p:nvPr>
            <p:ph type="title"/>
          </p:nvPr>
        </p:nvSpPr>
        <p:spPr>
          <a:xfrm>
            <a:off x="228359" y="476702"/>
            <a:ext cx="6669398" cy="544513"/>
          </a:xfrm>
        </p:spPr>
        <p:txBody>
          <a:bodyPr/>
          <a:lstStyle/>
          <a:p>
            <a:r>
              <a:rPr lang="en-US">
                <a:latin typeface="Lucida Sans"/>
                <a:ea typeface="Tahoma"/>
                <a:cs typeface="Tahoma"/>
              </a:rPr>
              <a:t>Soliciting and Accepting Bids</a:t>
            </a:r>
            <a:endParaRPr lang="en-US"/>
          </a:p>
        </p:txBody>
      </p:sp>
      <p:pic>
        <p:nvPicPr>
          <p:cNvPr id="6" name="Content Placeholder 5" descr="A diagram of a service&#10;&#10;Description automatically generated">
            <a:extLst>
              <a:ext uri="{FF2B5EF4-FFF2-40B4-BE49-F238E27FC236}">
                <a16:creationId xmlns:a16="http://schemas.microsoft.com/office/drawing/2014/main" id="{E8B6A6E0-3E2A-5F97-44AA-F985EA2D9503}"/>
              </a:ext>
            </a:extLst>
          </p:cNvPr>
          <p:cNvPicPr>
            <a:picLocks noGrp="1" noChangeAspect="1"/>
          </p:cNvPicPr>
          <p:nvPr>
            <p:ph idx="1"/>
          </p:nvPr>
        </p:nvPicPr>
        <p:blipFill>
          <a:blip r:embed="rId2"/>
          <a:srcRect l="946" t="9823" r="1695"/>
          <a:stretch/>
        </p:blipFill>
        <p:spPr>
          <a:xfrm>
            <a:off x="516741" y="1237900"/>
            <a:ext cx="11161243" cy="3810782"/>
          </a:xfrm>
          <a:prstGeom prst="rect">
            <a:avLst/>
          </a:prstGeom>
          <a:ln>
            <a:noFill/>
          </a:ln>
          <a:effectLst>
            <a:outerShdw blurRad="292100" dist="139700" dir="2700000" algn="tl" rotWithShape="0">
              <a:srgbClr val="333333">
                <a:alpha val="65000"/>
              </a:srgbClr>
            </a:outerShdw>
          </a:effectLst>
        </p:spPr>
      </p:pic>
      <p:sp>
        <p:nvSpPr>
          <p:cNvPr id="4" name="Footer Placeholder 3">
            <a:extLst>
              <a:ext uri="{FF2B5EF4-FFF2-40B4-BE49-F238E27FC236}">
                <a16:creationId xmlns:a16="http://schemas.microsoft.com/office/drawing/2014/main" id="{998473CE-494A-2F52-9772-2A6F1608AC1B}"/>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875014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123C2-1EAC-1B15-DAB7-59EEEE1FD663}"/>
              </a:ext>
            </a:extLst>
          </p:cNvPr>
          <p:cNvSpPr>
            <a:spLocks noGrp="1"/>
          </p:cNvSpPr>
          <p:nvPr>
            <p:ph type="title"/>
          </p:nvPr>
        </p:nvSpPr>
        <p:spPr/>
        <p:txBody>
          <a:bodyPr/>
          <a:lstStyle/>
          <a:p>
            <a:r>
              <a:rPr lang="en-US">
                <a:latin typeface="Lucida Sans"/>
                <a:ea typeface="Tahoma"/>
                <a:cs typeface="Tahoma"/>
              </a:rPr>
              <a:t>Step 3: Final Evaluation</a:t>
            </a:r>
            <a:endParaRPr lang="en-US"/>
          </a:p>
        </p:txBody>
      </p:sp>
      <p:sp>
        <p:nvSpPr>
          <p:cNvPr id="3" name="Content Placeholder 2">
            <a:extLst>
              <a:ext uri="{FF2B5EF4-FFF2-40B4-BE49-F238E27FC236}">
                <a16:creationId xmlns:a16="http://schemas.microsoft.com/office/drawing/2014/main" id="{4FE757BB-7201-6BCE-0FAD-65384A9DEE5A}"/>
              </a:ext>
            </a:extLst>
          </p:cNvPr>
          <p:cNvSpPr>
            <a:spLocks noGrp="1"/>
          </p:cNvSpPr>
          <p:nvPr>
            <p:ph idx="1"/>
          </p:nvPr>
        </p:nvSpPr>
        <p:spPr>
          <a:xfrm>
            <a:off x="405251" y="809962"/>
            <a:ext cx="11125441" cy="4909472"/>
          </a:xfrm>
        </p:spPr>
        <p:txBody>
          <a:bodyPr vert="horz" lIns="91440" tIns="45720" rIns="91440" bIns="45720" rtlCol="0" anchor="t">
            <a:normAutofit/>
          </a:bodyPr>
          <a:lstStyle/>
          <a:p>
            <a:r>
              <a:rPr lang="en-US">
                <a:latin typeface="Lucida Sans"/>
                <a:ea typeface="Tahoma"/>
                <a:cs typeface="Tahoma"/>
              </a:rPr>
              <a:t>Some services may require the completion of a final evaluation after service completion to ensure the home remediations are complete and accessible to the Member.</a:t>
            </a:r>
            <a:endParaRPr lang="en-US"/>
          </a:p>
          <a:p>
            <a:endParaRPr lang="en-US">
              <a:latin typeface="Lucida Sans"/>
              <a:ea typeface="Tahoma"/>
              <a:cs typeface="Tahoma"/>
            </a:endParaRPr>
          </a:p>
          <a:p>
            <a:r>
              <a:rPr lang="en-US">
                <a:latin typeface="Lucida Sans"/>
                <a:ea typeface="Tahoma"/>
                <a:cs typeface="Tahoma"/>
              </a:rPr>
              <a:t>*Additional details are forthcoming.</a:t>
            </a:r>
            <a:endParaRPr lang="en-US"/>
          </a:p>
        </p:txBody>
      </p:sp>
      <p:sp>
        <p:nvSpPr>
          <p:cNvPr id="4" name="Footer Placeholder 3">
            <a:extLst>
              <a:ext uri="{FF2B5EF4-FFF2-40B4-BE49-F238E27FC236}">
                <a16:creationId xmlns:a16="http://schemas.microsoft.com/office/drawing/2014/main" id="{5DA592A8-8147-2E3E-D5AB-15C94FAE5B1B}"/>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92397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EB7DB-4472-C0C5-AB5D-408C0D3FA46D}"/>
              </a:ext>
            </a:extLst>
          </p:cNvPr>
          <p:cNvSpPr>
            <a:spLocks noGrp="1"/>
          </p:cNvSpPr>
          <p:nvPr>
            <p:ph type="title"/>
          </p:nvPr>
        </p:nvSpPr>
        <p:spPr>
          <a:xfrm>
            <a:off x="228359" y="315817"/>
            <a:ext cx="11118133" cy="544513"/>
          </a:xfrm>
        </p:spPr>
        <p:txBody>
          <a:bodyPr>
            <a:normAutofit fontScale="90000"/>
          </a:bodyPr>
          <a:lstStyle/>
          <a:p>
            <a:r>
              <a:rPr lang="en-US">
                <a:latin typeface="Lucida Sans"/>
                <a:ea typeface="Tahoma"/>
                <a:cs typeface="Tahoma"/>
              </a:rPr>
              <a:t>HRSN Delivery Considerations for Member Changes in MMC Coverage</a:t>
            </a:r>
            <a:endParaRPr lang="en-US"/>
          </a:p>
        </p:txBody>
      </p:sp>
      <p:sp>
        <p:nvSpPr>
          <p:cNvPr id="3" name="Content Placeholder 2">
            <a:extLst>
              <a:ext uri="{FF2B5EF4-FFF2-40B4-BE49-F238E27FC236}">
                <a16:creationId xmlns:a16="http://schemas.microsoft.com/office/drawing/2014/main" id="{1403A6D0-D0CD-49F6-0118-B4EA17E72C6A}"/>
              </a:ext>
            </a:extLst>
          </p:cNvPr>
          <p:cNvSpPr>
            <a:spLocks noGrp="1"/>
          </p:cNvSpPr>
          <p:nvPr>
            <p:ph idx="1"/>
          </p:nvPr>
        </p:nvSpPr>
        <p:spPr>
          <a:xfrm>
            <a:off x="228358" y="980051"/>
            <a:ext cx="11708146" cy="4909472"/>
          </a:xfrm>
        </p:spPr>
        <p:txBody>
          <a:bodyPr vert="horz" lIns="91440" tIns="45720" rIns="91440" bIns="45720" rtlCol="0" anchor="t">
            <a:normAutofit lnSpcReduction="10000"/>
          </a:bodyPr>
          <a:lstStyle/>
          <a:p>
            <a:r>
              <a:rPr lang="en-US" dirty="0">
                <a:latin typeface="Lucida Sans"/>
                <a:ea typeface="Tahoma"/>
                <a:cs typeface="Tahoma"/>
              </a:rPr>
              <a:t>For home modifications and asthma remediation, if a Member disenrolls from MMC while their home modification or asthma remediation is underway, </a:t>
            </a:r>
            <a:r>
              <a:rPr lang="en-US">
                <a:latin typeface="Lucida Sans"/>
                <a:ea typeface="Tahoma"/>
                <a:cs typeface="Tahoma"/>
              </a:rPr>
              <a:t>the provision of the home modifications/asthma remediation must </a:t>
            </a:r>
            <a:r>
              <a:rPr lang="en-US" b="1">
                <a:solidFill>
                  <a:schemeClr val="accent3"/>
                </a:solidFill>
                <a:latin typeface="Lucida Sans"/>
                <a:ea typeface="Tahoma"/>
                <a:cs typeface="Tahoma"/>
              </a:rPr>
              <a:t>end</a:t>
            </a:r>
            <a:r>
              <a:rPr lang="en-US">
                <a:latin typeface="Lucida Sans"/>
                <a:ea typeface="Tahoma"/>
                <a:cs typeface="Tahoma"/>
              </a:rPr>
              <a:t>, and the Member's home must be returned to a </a:t>
            </a:r>
            <a:r>
              <a:rPr lang="en-US" b="1">
                <a:solidFill>
                  <a:schemeClr val="accent3"/>
                </a:solidFill>
                <a:latin typeface="Lucida Sans"/>
                <a:ea typeface="Tahoma"/>
                <a:cs typeface="Tahoma"/>
              </a:rPr>
              <a:t>serviceable condition</a:t>
            </a:r>
            <a:r>
              <a:rPr lang="en-US" dirty="0">
                <a:latin typeface="Lucida Sans"/>
                <a:ea typeface="Tahoma"/>
                <a:cs typeface="Tahoma"/>
              </a:rPr>
              <a:t>. </a:t>
            </a:r>
            <a:endParaRPr lang="en-US"/>
          </a:p>
          <a:p>
            <a:endParaRPr lang="en-US" b="1" dirty="0">
              <a:solidFill>
                <a:schemeClr val="accent3"/>
              </a:solidFill>
              <a:latin typeface="Lucida Sans"/>
              <a:ea typeface="Tahoma"/>
              <a:cs typeface="Tahoma"/>
            </a:endParaRPr>
          </a:p>
          <a:p>
            <a:r>
              <a:rPr lang="en-US" b="1" dirty="0">
                <a:latin typeface="Lucida Sans"/>
                <a:ea typeface="Tahoma"/>
                <a:cs typeface="Tahoma"/>
              </a:rPr>
              <a:t>Services should not be provided while the Member is not enrolled in MMC.</a:t>
            </a:r>
            <a:r>
              <a:rPr lang="en-US" dirty="0">
                <a:latin typeface="Lucida Sans"/>
                <a:ea typeface="Tahoma"/>
                <a:cs typeface="Tahoma"/>
              </a:rPr>
              <a:t> </a:t>
            </a:r>
          </a:p>
          <a:p>
            <a:endParaRPr lang="en-US" dirty="0"/>
          </a:p>
          <a:p>
            <a:r>
              <a:rPr lang="en-US" dirty="0">
                <a:latin typeface="Lucida Sans"/>
                <a:ea typeface="Tahoma"/>
                <a:cs typeface="Tahoma"/>
              </a:rPr>
              <a:t>Navigators will consider a Member’s upcoming upcoming MMC renewal date / </a:t>
            </a:r>
            <a:r>
              <a:rPr lang="en-US">
                <a:latin typeface="Lucida Sans"/>
                <a:ea typeface="Tahoma"/>
                <a:cs typeface="Tahoma"/>
              </a:rPr>
              <a:t>prospective disenrollment date when authorizing Enhanced HRSN services, and </a:t>
            </a:r>
            <a:r>
              <a:rPr lang="en-US" dirty="0">
                <a:latin typeface="Lucida Sans"/>
                <a:ea typeface="Tahoma"/>
                <a:cs typeface="Tahoma"/>
              </a:rPr>
              <a:t>make an effort to ensure services are delivered only to Members that are enrolled in MMC with expected MMC enrollment through at least the expected completion of Enhanced HRSN services.</a:t>
            </a:r>
          </a:p>
        </p:txBody>
      </p:sp>
      <p:sp>
        <p:nvSpPr>
          <p:cNvPr id="4" name="Footer Placeholder 3">
            <a:extLst>
              <a:ext uri="{FF2B5EF4-FFF2-40B4-BE49-F238E27FC236}">
                <a16:creationId xmlns:a16="http://schemas.microsoft.com/office/drawing/2014/main" id="{FD8B1BA1-D780-C515-7389-410B91E2726A}"/>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7622030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481F3-F4A3-5827-372A-AB13872D063A}"/>
              </a:ext>
            </a:extLst>
          </p:cNvPr>
          <p:cNvSpPr>
            <a:spLocks noGrp="1"/>
          </p:cNvSpPr>
          <p:nvPr>
            <p:ph type="title"/>
          </p:nvPr>
        </p:nvSpPr>
        <p:spPr/>
        <p:txBody>
          <a:bodyPr/>
          <a:lstStyle/>
          <a:p>
            <a:r>
              <a:rPr lang="en-US">
                <a:latin typeface="Lucida Sans"/>
                <a:ea typeface="Tahoma"/>
                <a:cs typeface="Tahoma"/>
              </a:rPr>
              <a:t>Conclusion</a:t>
            </a:r>
            <a:endParaRPr lang="en-US"/>
          </a:p>
        </p:txBody>
      </p:sp>
      <p:sp>
        <p:nvSpPr>
          <p:cNvPr id="3" name="Content Placeholder 2">
            <a:extLst>
              <a:ext uri="{FF2B5EF4-FFF2-40B4-BE49-F238E27FC236}">
                <a16:creationId xmlns:a16="http://schemas.microsoft.com/office/drawing/2014/main" id="{6B353EAD-90EF-29B3-38DE-C754ABE32C0D}"/>
              </a:ext>
            </a:extLst>
          </p:cNvPr>
          <p:cNvSpPr>
            <a:spLocks noGrp="1"/>
          </p:cNvSpPr>
          <p:nvPr>
            <p:ph idx="1"/>
          </p:nvPr>
        </p:nvSpPr>
        <p:spPr/>
        <p:txBody>
          <a:bodyPr vert="horz" lIns="91440" tIns="45720" rIns="91440" bIns="45720" rtlCol="0" anchor="t">
            <a:normAutofit/>
          </a:bodyPr>
          <a:lstStyle/>
          <a:p>
            <a:r>
              <a:rPr lang="en-US" sz="2400"/>
              <a:t>HRSN service providers play a crucial role in the Member journey. </a:t>
            </a:r>
          </a:p>
          <a:p>
            <a:endParaRPr lang="en-US" sz="2400"/>
          </a:p>
          <a:p>
            <a:r>
              <a:rPr lang="en-US" sz="2400"/>
              <a:t>OHIP envisions the Member experience to be seamless from screening to service completion so that Members can access services to meet their needs.</a:t>
            </a:r>
          </a:p>
          <a:p>
            <a:endParaRPr lang="en-US" sz="2400"/>
          </a:p>
          <a:p>
            <a:r>
              <a:rPr lang="en-US" sz="2400"/>
              <a:t>Meet people where they at are in an equitable, person-centered way, take time, offer empathy, tailor where appropriate (such as where the screening takes place and how you explain the questions), and keep the Member central to your "why."</a:t>
            </a:r>
          </a:p>
        </p:txBody>
      </p:sp>
      <p:sp>
        <p:nvSpPr>
          <p:cNvPr id="4" name="Footer Placeholder 3">
            <a:extLst>
              <a:ext uri="{FF2B5EF4-FFF2-40B4-BE49-F238E27FC236}">
                <a16:creationId xmlns:a16="http://schemas.microsoft.com/office/drawing/2014/main" id="{6560A7C2-B0D3-1FC6-B910-8388624BE459}"/>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424067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3EF578AD-2969-BE15-2604-B2804583A459}"/>
              </a:ext>
            </a:extLst>
          </p:cNvPr>
          <p:cNvSpPr txBox="1">
            <a:spLocks/>
          </p:cNvSpPr>
          <p:nvPr/>
        </p:nvSpPr>
        <p:spPr>
          <a:xfrm>
            <a:off x="244369" y="2406466"/>
            <a:ext cx="5614219" cy="2040071"/>
          </a:xfrm>
          <a:prstGeom prst="rect">
            <a:avLst/>
          </a:prstGeom>
        </p:spPr>
        <p:txBody>
          <a:bodyPr vert="horz" lIns="91440" tIns="45720" rIns="91440" bIns="45720" rtlCol="0" anchor="b">
            <a:normAutofit lnSpcReduction="10000"/>
          </a:bodyPr>
          <a:lstStyle>
            <a:lvl1pPr marL="0" indent="0" algn="l" defTabSz="914400" rtl="0" eaLnBrk="1" latinLnBrk="0" hangingPunct="1">
              <a:lnSpc>
                <a:spcPct val="119000"/>
              </a:lnSpc>
              <a:spcBef>
                <a:spcPts val="0"/>
              </a:spcBef>
              <a:spcAft>
                <a:spcPts val="200"/>
              </a:spcAft>
              <a:buFont typeface="Arial" panose="020B0604020202020204" pitchFamily="34" charset="0"/>
              <a:buNone/>
              <a:defRPr sz="4400" b="1" kern="1200">
                <a:solidFill>
                  <a:schemeClr val="tx1"/>
                </a:solidFill>
                <a:latin typeface="Lucida Sans" panose="020B0602030504020204" pitchFamily="34" charset="0"/>
                <a:ea typeface="Tahoma" panose="020B0604030504040204" pitchFamily="34" charset="0"/>
                <a:cs typeface="Tahoma" panose="020B0604030504040204" pitchFamily="34" charset="0"/>
              </a:defRPr>
            </a:lvl1pPr>
            <a:lvl2pPr marL="569913" indent="-169863" algn="l" defTabSz="914400" rtl="0" eaLnBrk="1" latinLnBrk="0" hangingPunct="1">
              <a:lnSpc>
                <a:spcPct val="119000"/>
              </a:lnSpc>
              <a:spcBef>
                <a:spcPts val="0"/>
              </a:spcBef>
              <a:spcAft>
                <a:spcPts val="200"/>
              </a:spcAft>
              <a:buFont typeface="Arial" panose="020B0604020202020204" pitchFamily="34" charset="0"/>
              <a:buChar char="•"/>
              <a:defRPr sz="2000" kern="1200">
                <a:solidFill>
                  <a:schemeClr val="tx1"/>
                </a:solidFill>
                <a:latin typeface="Lucida Sans" panose="020B0602030504020204" pitchFamily="34" charset="0"/>
                <a:ea typeface="Tahoma" panose="020B0604030504040204" pitchFamily="34" charset="0"/>
                <a:cs typeface="Tahoma" panose="020B0604030504040204" pitchFamily="34" charset="0"/>
              </a:defRPr>
            </a:lvl2pPr>
            <a:lvl3pPr marL="1031875" indent="-179388" algn="l" defTabSz="914400" rtl="0" eaLnBrk="1" latinLnBrk="0" hangingPunct="1">
              <a:lnSpc>
                <a:spcPct val="119000"/>
              </a:lnSpc>
              <a:spcBef>
                <a:spcPts val="0"/>
              </a:spcBef>
              <a:spcAft>
                <a:spcPts val="200"/>
              </a:spcAft>
              <a:buFont typeface="Arial" panose="020B0604020202020204" pitchFamily="34" charset="0"/>
              <a:buChar char="•"/>
              <a:defRPr sz="1800" kern="1200">
                <a:solidFill>
                  <a:schemeClr val="tx1"/>
                </a:solidFill>
                <a:latin typeface="Lucida Sans" panose="020B0602030504020204" pitchFamily="34" charset="0"/>
                <a:ea typeface="Tahoma" panose="020B0604030504040204" pitchFamily="34" charset="0"/>
                <a:cs typeface="Tahoma" panose="020B0604030504040204" pitchFamily="34" charset="0"/>
              </a:defRPr>
            </a:lvl3pPr>
            <a:lvl4pPr marL="1484313" indent="-169863"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4pPr>
            <a:lvl5pPr marL="1946275" indent="-166688"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dirty="0">
                <a:latin typeface="Lucida Sans"/>
                <a:ea typeface="Tahoma"/>
                <a:cs typeface="Tahoma"/>
              </a:rPr>
              <a:t>HRSN: Housing</a:t>
            </a:r>
            <a:endParaRPr lang="en-US" sz="2800" dirty="0"/>
          </a:p>
          <a:p>
            <a:r>
              <a:rPr lang="en-US" sz="2800" dirty="0">
                <a:latin typeface="Lucida Sans"/>
                <a:ea typeface="Tahoma"/>
                <a:cs typeface="Tahoma"/>
              </a:rPr>
              <a:t>Asthma Remediation &amp; Provision of Supportive Products</a:t>
            </a:r>
            <a:endParaRPr lang="en-US" dirty="0">
              <a:ea typeface="Tahoma"/>
              <a:cs typeface="Tahoma"/>
            </a:endParaRPr>
          </a:p>
        </p:txBody>
      </p:sp>
    </p:spTree>
    <p:extLst>
      <p:ext uri="{BB962C8B-B14F-4D97-AF65-F5344CB8AC3E}">
        <p14:creationId xmlns:p14="http://schemas.microsoft.com/office/powerpoint/2010/main" val="3814149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5AF7B-4668-F10D-E58A-592E1CFCD08B}"/>
              </a:ext>
            </a:extLst>
          </p:cNvPr>
          <p:cNvSpPr>
            <a:spLocks noGrp="1"/>
          </p:cNvSpPr>
          <p:nvPr>
            <p:ph type="title"/>
          </p:nvPr>
        </p:nvSpPr>
        <p:spPr/>
        <p:txBody>
          <a:bodyPr/>
          <a:lstStyle/>
          <a:p>
            <a:r>
              <a:rPr lang="en-US">
                <a:latin typeface="Lucida Sans"/>
                <a:ea typeface="Tahoma"/>
                <a:cs typeface="Tahoma"/>
              </a:rPr>
              <a:t>Enhanced HRSN Housing Services</a:t>
            </a:r>
            <a:endParaRPr lang="en-US"/>
          </a:p>
        </p:txBody>
      </p:sp>
      <p:pic>
        <p:nvPicPr>
          <p:cNvPr id="6" name="Content Placeholder 5">
            <a:extLst>
              <a:ext uri="{FF2B5EF4-FFF2-40B4-BE49-F238E27FC236}">
                <a16:creationId xmlns:a16="http://schemas.microsoft.com/office/drawing/2014/main" id="{EDBE40E7-A344-EE78-88C3-39032656F6F1}"/>
              </a:ext>
            </a:extLst>
          </p:cNvPr>
          <p:cNvPicPr>
            <a:picLocks noGrp="1" noChangeAspect="1"/>
          </p:cNvPicPr>
          <p:nvPr>
            <p:ph idx="1"/>
          </p:nvPr>
        </p:nvPicPr>
        <p:blipFill>
          <a:blip r:embed="rId2"/>
          <a:stretch>
            <a:fillRect/>
          </a:stretch>
        </p:blipFill>
        <p:spPr>
          <a:xfrm>
            <a:off x="682239" y="866234"/>
            <a:ext cx="10840528" cy="4595447"/>
          </a:xfrm>
        </p:spPr>
      </p:pic>
      <p:sp>
        <p:nvSpPr>
          <p:cNvPr id="4" name="Footer Placeholder 3">
            <a:extLst>
              <a:ext uri="{FF2B5EF4-FFF2-40B4-BE49-F238E27FC236}">
                <a16:creationId xmlns:a16="http://schemas.microsoft.com/office/drawing/2014/main" id="{7277C57B-8DDF-AE9F-FD56-DADDA48BA0E0}"/>
              </a:ext>
            </a:extLst>
          </p:cNvPr>
          <p:cNvSpPr>
            <a:spLocks noGrp="1"/>
          </p:cNvSpPr>
          <p:nvPr>
            <p:ph type="ftr" sz="quarter" idx="11"/>
          </p:nvPr>
        </p:nvSpPr>
        <p:spPr/>
        <p:txBody>
          <a:bodyPr/>
          <a:lstStyle/>
          <a:p>
            <a:endParaRPr lang="en-US"/>
          </a:p>
        </p:txBody>
      </p:sp>
      <p:sp>
        <p:nvSpPr>
          <p:cNvPr id="3" name="Rectangle 8">
            <a:extLst>
              <a:ext uri="{FF2B5EF4-FFF2-40B4-BE49-F238E27FC236}">
                <a16:creationId xmlns:a16="http://schemas.microsoft.com/office/drawing/2014/main" id="{1343DFAE-8C68-29B8-4B99-BA53383FDD40}"/>
              </a:ext>
            </a:extLst>
          </p:cNvPr>
          <p:cNvSpPr/>
          <p:nvPr/>
        </p:nvSpPr>
        <p:spPr>
          <a:xfrm>
            <a:off x="5236651" y="1861919"/>
            <a:ext cx="1799341" cy="1429247"/>
          </a:xfrm>
          <a:prstGeom prst="roundRect">
            <a:avLst/>
          </a:prstGeom>
          <a:solidFill>
            <a:srgbClr val="FFFF00">
              <a:alpha val="16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1382944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37534-EED8-AC34-A6C4-F2465A719A81}"/>
              </a:ext>
            </a:extLst>
          </p:cNvPr>
          <p:cNvSpPr>
            <a:spLocks noGrp="1"/>
          </p:cNvSpPr>
          <p:nvPr>
            <p:ph type="title"/>
          </p:nvPr>
        </p:nvSpPr>
        <p:spPr>
          <a:xfrm>
            <a:off x="228359" y="122916"/>
            <a:ext cx="6669398" cy="544513"/>
          </a:xfrm>
        </p:spPr>
        <p:txBody>
          <a:bodyPr>
            <a:normAutofit/>
          </a:bodyPr>
          <a:lstStyle/>
          <a:p>
            <a:r>
              <a:rPr lang="en-US">
                <a:solidFill>
                  <a:srgbClr val="00A892"/>
                </a:solidFill>
                <a:latin typeface="Lucida Sans"/>
                <a:ea typeface="Tahoma"/>
                <a:cs typeface="Tahoma"/>
              </a:rPr>
              <a:t>Overview of Asthma Remediation</a:t>
            </a:r>
            <a:endParaRPr lang="en-US">
              <a:ea typeface="Tahoma"/>
              <a:cs typeface="Tahoma"/>
            </a:endParaRPr>
          </a:p>
        </p:txBody>
      </p:sp>
      <p:sp>
        <p:nvSpPr>
          <p:cNvPr id="3" name="Content Placeholder 2">
            <a:extLst>
              <a:ext uri="{FF2B5EF4-FFF2-40B4-BE49-F238E27FC236}">
                <a16:creationId xmlns:a16="http://schemas.microsoft.com/office/drawing/2014/main" id="{CB7D5671-B87E-8BD9-D08F-3DC94BFB1BBF}"/>
              </a:ext>
            </a:extLst>
          </p:cNvPr>
          <p:cNvSpPr>
            <a:spLocks noGrp="1"/>
          </p:cNvSpPr>
          <p:nvPr>
            <p:ph idx="1"/>
          </p:nvPr>
        </p:nvSpPr>
        <p:spPr>
          <a:xfrm>
            <a:off x="541322" y="707909"/>
            <a:ext cx="11125441" cy="5426542"/>
          </a:xfrm>
        </p:spPr>
        <p:txBody>
          <a:bodyPr vert="horz" lIns="91440" tIns="45720" rIns="91440" bIns="45720" rtlCol="0" anchor="t">
            <a:normAutofit/>
          </a:bodyPr>
          <a:lstStyle/>
          <a:p>
            <a:r>
              <a:rPr lang="en-US" sz="1800" u="sng">
                <a:latin typeface="Lucida Sans"/>
                <a:ea typeface="Tahoma"/>
                <a:cs typeface="Tahoma"/>
              </a:rPr>
              <a:t>Workflows for asthma remediation have additional complexity due to</a:t>
            </a:r>
            <a:r>
              <a:rPr lang="en-US" sz="1800">
                <a:latin typeface="Lucida Sans"/>
                <a:ea typeface="Tahoma"/>
                <a:cs typeface="Tahoma"/>
              </a:rPr>
              <a:t>:</a:t>
            </a:r>
          </a:p>
          <a:p>
            <a:pPr marL="342900" indent="-342900">
              <a:buChar char="•"/>
            </a:pPr>
            <a:r>
              <a:rPr lang="en-US" sz="1800">
                <a:latin typeface="Lucida Sans"/>
                <a:ea typeface="Tahoma"/>
                <a:cs typeface="Tahoma"/>
              </a:rPr>
              <a:t>Additional Member education services both before and after the provision of remediation services</a:t>
            </a:r>
          </a:p>
          <a:p>
            <a:pPr marL="342900" indent="-342900">
              <a:buChar char="•"/>
            </a:pPr>
            <a:r>
              <a:rPr lang="en-US" sz="1800">
                <a:latin typeface="Lucida Sans"/>
                <a:ea typeface="Tahoma"/>
                <a:cs typeface="Tahoma"/>
              </a:rPr>
              <a:t>Coordination of multiple stakeholders to render services</a:t>
            </a:r>
          </a:p>
          <a:p>
            <a:pPr marL="342900" indent="-342900">
              <a:buChar char="•"/>
            </a:pPr>
            <a:r>
              <a:rPr lang="en-US" sz="1800">
                <a:latin typeface="Lucida Sans"/>
                <a:ea typeface="Tahoma"/>
                <a:cs typeface="Tahoma"/>
              </a:rPr>
              <a:t>Bidding processes for higher-cost services</a:t>
            </a:r>
          </a:p>
          <a:p>
            <a:pPr marL="342900" indent="-342900">
              <a:buChar char="•"/>
            </a:pPr>
            <a:endParaRPr lang="en-US" sz="1800">
              <a:latin typeface="Lucida Sans"/>
              <a:ea typeface="Tahoma"/>
              <a:cs typeface="Tahoma"/>
            </a:endParaRPr>
          </a:p>
          <a:p>
            <a:r>
              <a:rPr lang="en-US" sz="1800">
                <a:latin typeface="Lucida Sans"/>
                <a:ea typeface="Tahoma"/>
                <a:cs typeface="Tahoma"/>
              </a:rPr>
              <a:t>Remediation services will be available to Enhanced Population Members having a </a:t>
            </a:r>
            <a:r>
              <a:rPr lang="en-US" sz="1800" b="1">
                <a:latin typeface="Lucida Sans"/>
                <a:ea typeface="Tahoma"/>
                <a:cs typeface="Tahoma"/>
              </a:rPr>
              <a:t>diagnosis of asthma and meeting the clinical criteria</a:t>
            </a:r>
            <a:r>
              <a:rPr lang="en-US" sz="1800">
                <a:latin typeface="Lucida Sans"/>
                <a:ea typeface="Tahoma"/>
                <a:cs typeface="Tahoma"/>
              </a:rPr>
              <a:t>. Asthma remediation services will entail the provision of remedial services to remove indoor environmental allergens and the provision of supportive products to eliminate or reduce asthma triggers in the Member’s home. Remediation services will be tailored to the individual needs of the Member and the primary residence (owner-occupied or rental dwelling) of the Member. </a:t>
            </a:r>
          </a:p>
          <a:p>
            <a:endParaRPr lang="en-US" sz="1800">
              <a:latin typeface="Lucida Sans"/>
              <a:ea typeface="Tahoma"/>
              <a:cs typeface="Tahoma"/>
            </a:endParaRPr>
          </a:p>
          <a:p>
            <a:r>
              <a:rPr lang="en-US" sz="1800">
                <a:latin typeface="Lucida Sans"/>
                <a:ea typeface="Tahoma"/>
                <a:cs typeface="Tahoma"/>
              </a:rPr>
              <a:t>Services should address multiple triggers to improve the residence and Member’s capacity for asthma self-management.</a:t>
            </a:r>
            <a:r>
              <a:rPr lang="en-US" sz="1900">
                <a:latin typeface="Lucida Sans"/>
                <a:ea typeface="Tahoma"/>
                <a:cs typeface="Tahoma"/>
              </a:rPr>
              <a:t> </a:t>
            </a:r>
            <a:endParaRPr lang="en-US"/>
          </a:p>
        </p:txBody>
      </p:sp>
      <p:sp>
        <p:nvSpPr>
          <p:cNvPr id="4" name="Footer Placeholder 3">
            <a:extLst>
              <a:ext uri="{FF2B5EF4-FFF2-40B4-BE49-F238E27FC236}">
                <a16:creationId xmlns:a16="http://schemas.microsoft.com/office/drawing/2014/main" id="{EECB5DE6-A37A-25AE-8855-9BA637DA5F66}"/>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0074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331BE-A625-D4A6-0068-59C537F2F74E}"/>
              </a:ext>
            </a:extLst>
          </p:cNvPr>
          <p:cNvSpPr>
            <a:spLocks noGrp="1"/>
          </p:cNvSpPr>
          <p:nvPr>
            <p:ph type="title"/>
          </p:nvPr>
        </p:nvSpPr>
        <p:spPr>
          <a:xfrm>
            <a:off x="-3177" y="110910"/>
            <a:ext cx="12161079" cy="419648"/>
          </a:xfrm>
        </p:spPr>
        <p:txBody>
          <a:bodyPr>
            <a:noAutofit/>
          </a:bodyPr>
          <a:lstStyle/>
          <a:p>
            <a:pPr algn="ctr"/>
            <a:r>
              <a:rPr lang="en-US" sz="2400">
                <a:latin typeface="Lucida Sans"/>
                <a:ea typeface="Tahoma"/>
                <a:cs typeface="Tahoma"/>
              </a:rPr>
              <a:t>Criteria for Asthma Remediation</a:t>
            </a:r>
            <a:endParaRPr lang="en-US" sz="2400"/>
          </a:p>
        </p:txBody>
      </p:sp>
      <p:graphicFrame>
        <p:nvGraphicFramePr>
          <p:cNvPr id="6" name="Content Placeholder 5">
            <a:extLst>
              <a:ext uri="{FF2B5EF4-FFF2-40B4-BE49-F238E27FC236}">
                <a16:creationId xmlns:a16="http://schemas.microsoft.com/office/drawing/2014/main" id="{EFCBCECE-077C-3C29-1B8E-08FE1C312739}"/>
              </a:ext>
            </a:extLst>
          </p:cNvPr>
          <p:cNvGraphicFramePr>
            <a:graphicFrameLocks noGrp="1"/>
          </p:cNvGraphicFramePr>
          <p:nvPr>
            <p:ph idx="1"/>
            <p:extLst>
              <p:ext uri="{D42A27DB-BD31-4B8C-83A1-F6EECF244321}">
                <p14:modId xmlns:p14="http://schemas.microsoft.com/office/powerpoint/2010/main" val="3338895837"/>
              </p:ext>
            </p:extLst>
          </p:nvPr>
        </p:nvGraphicFramePr>
        <p:xfrm>
          <a:off x="543364" y="559518"/>
          <a:ext cx="11125193" cy="5685430"/>
        </p:xfrm>
        <a:graphic>
          <a:graphicData uri="http://schemas.openxmlformats.org/drawingml/2006/table">
            <a:tbl>
              <a:tblPr firstRow="1" bandRow="1">
                <a:tableStyleId>{5C22544A-7EE6-4342-B048-85BDC9FD1C3A}</a:tableStyleId>
              </a:tblPr>
              <a:tblGrid>
                <a:gridCol w="1885950">
                  <a:extLst>
                    <a:ext uri="{9D8B030D-6E8A-4147-A177-3AD203B41FA5}">
                      <a16:colId xmlns:a16="http://schemas.microsoft.com/office/drawing/2014/main" val="91246097"/>
                    </a:ext>
                  </a:extLst>
                </a:gridCol>
                <a:gridCol w="2485460">
                  <a:extLst>
                    <a:ext uri="{9D8B030D-6E8A-4147-A177-3AD203B41FA5}">
                      <a16:colId xmlns:a16="http://schemas.microsoft.com/office/drawing/2014/main" val="1874346262"/>
                    </a:ext>
                  </a:extLst>
                </a:gridCol>
                <a:gridCol w="2403661">
                  <a:extLst>
                    <a:ext uri="{9D8B030D-6E8A-4147-A177-3AD203B41FA5}">
                      <a16:colId xmlns:a16="http://schemas.microsoft.com/office/drawing/2014/main" val="2105809489"/>
                    </a:ext>
                  </a:extLst>
                </a:gridCol>
                <a:gridCol w="4350122">
                  <a:extLst>
                    <a:ext uri="{9D8B030D-6E8A-4147-A177-3AD203B41FA5}">
                      <a16:colId xmlns:a16="http://schemas.microsoft.com/office/drawing/2014/main" val="4228799613"/>
                    </a:ext>
                  </a:extLst>
                </a:gridCol>
              </a:tblGrid>
              <a:tr h="381910">
                <a:tc>
                  <a:txBody>
                    <a:bodyPr/>
                    <a:lstStyle/>
                    <a:p>
                      <a:pPr lvl="0">
                        <a:buNone/>
                      </a:pPr>
                      <a:r>
                        <a:rPr lang="en-US" sz="1800" b="1" i="0" u="none" strike="noStrike" noProof="0">
                          <a:latin typeface="Lucida Sans"/>
                        </a:rPr>
                        <a:t>Service</a:t>
                      </a:r>
                    </a:p>
                  </a:txBody>
                  <a:tcPr/>
                </a:tc>
                <a:tc>
                  <a:txBody>
                    <a:bodyPr/>
                    <a:lstStyle/>
                    <a:p>
                      <a:r>
                        <a:rPr lang="en-US">
                          <a:latin typeface="Lucida Sans"/>
                        </a:rPr>
                        <a:t>Eligible Population</a:t>
                      </a:r>
                    </a:p>
                  </a:txBody>
                  <a:tcPr/>
                </a:tc>
                <a:tc>
                  <a:txBody>
                    <a:bodyPr/>
                    <a:lstStyle/>
                    <a:p>
                      <a:r>
                        <a:rPr lang="en-US">
                          <a:latin typeface="Lucida Sans"/>
                        </a:rPr>
                        <a:t>Social Risk Factor</a:t>
                      </a:r>
                    </a:p>
                  </a:txBody>
                  <a:tcPr/>
                </a:tc>
                <a:tc>
                  <a:txBody>
                    <a:bodyPr/>
                    <a:lstStyle/>
                    <a:p>
                      <a:r>
                        <a:rPr lang="en-US">
                          <a:latin typeface="Lucida Sans"/>
                        </a:rPr>
                        <a:t>Clinical Criteria</a:t>
                      </a:r>
                    </a:p>
                  </a:txBody>
                  <a:tcPr/>
                </a:tc>
                <a:extLst>
                  <a:ext uri="{0D108BD9-81ED-4DB2-BD59-A6C34878D82A}">
                    <a16:rowId xmlns:a16="http://schemas.microsoft.com/office/drawing/2014/main" val="3349628915"/>
                  </a:ext>
                </a:extLst>
              </a:tr>
              <a:tr h="3593418">
                <a:tc>
                  <a:txBody>
                    <a:bodyPr/>
                    <a:lstStyle/>
                    <a:p>
                      <a:pPr lvl="0">
                        <a:buNone/>
                      </a:pPr>
                      <a:r>
                        <a:rPr lang="en-US" sz="1800" b="1" i="0" u="none" strike="noStrike" baseline="0" noProof="0">
                          <a:solidFill>
                            <a:srgbClr val="000000"/>
                          </a:solidFill>
                          <a:latin typeface="Lucida Sans"/>
                        </a:rPr>
                        <a:t>Asthma Remediation</a:t>
                      </a:r>
                      <a:r>
                        <a:rPr lang="en-US" sz="1800" b="1" i="0" u="none" strike="noStrike" noProof="0">
                          <a:latin typeface="Lucida Sans"/>
                        </a:rPr>
                        <a:t> </a:t>
                      </a:r>
                    </a:p>
                  </a:txBody>
                  <a:tcPr/>
                </a:tc>
                <a:tc>
                  <a:txBody>
                    <a:bodyPr/>
                    <a:lstStyle/>
                    <a:p>
                      <a:pPr lvl="0">
                        <a:buNone/>
                      </a:pPr>
                      <a:r>
                        <a:rPr lang="en-US">
                          <a:latin typeface="Lucida Sans"/>
                        </a:rPr>
                        <a:t>A</a:t>
                      </a:r>
                      <a:r>
                        <a:rPr lang="en-US" sz="1800" b="0" i="0" u="none" strike="noStrike" noProof="0">
                          <a:latin typeface="Lucida Sans"/>
                        </a:rPr>
                        <a:t>ll Enhanced Populations</a:t>
                      </a:r>
                      <a:endParaRPr lang="en-US">
                        <a:latin typeface="Lucida Sans"/>
                      </a:endParaRPr>
                    </a:p>
                  </a:txBody>
                  <a:tcPr/>
                </a:tc>
                <a:tc>
                  <a:txBody>
                    <a:bodyPr/>
                    <a:lstStyle/>
                    <a:p>
                      <a:pPr lvl="0">
                        <a:buNone/>
                      </a:pPr>
                      <a:r>
                        <a:rPr lang="en-US" sz="1800" b="0" i="0" u="none" strike="noStrike" noProof="0">
                          <a:latin typeface="Lucida Sans"/>
                        </a:rPr>
                        <a:t>An individual who is assessed to have unmet HRSN(s) under housing / utilities domain.</a:t>
                      </a:r>
                    </a:p>
                    <a:p>
                      <a:pPr lvl="0">
                        <a:buNone/>
                      </a:pPr>
                      <a:endParaRPr lang="en-US" sz="1800" b="0" i="0" u="none" strike="noStrike" noProof="0">
                        <a:latin typeface="Lucida Sans"/>
                      </a:endParaRPr>
                    </a:p>
                    <a:p>
                      <a:pPr lvl="0">
                        <a:buNone/>
                      </a:pPr>
                      <a:endParaRPr lang="en-US" sz="1800" b="0" i="0" u="none" strike="noStrike" noProof="0">
                        <a:latin typeface="Lucida Sans"/>
                      </a:endParaRPr>
                    </a:p>
                    <a:p>
                      <a:pPr lvl="0">
                        <a:buNone/>
                      </a:pPr>
                      <a:r>
                        <a:rPr lang="en-US" sz="1800" b="0" i="0" u="none" strike="noStrike" noProof="0">
                          <a:latin typeface="Lucida Sans"/>
                        </a:rPr>
                        <a:t>Requires a clinically appropriate home modification/</a:t>
                      </a:r>
                      <a:endParaRPr lang="en-US">
                        <a:latin typeface="Lucida Sans"/>
                      </a:endParaRPr>
                    </a:p>
                    <a:p>
                      <a:pPr lvl="0">
                        <a:buNone/>
                      </a:pPr>
                      <a:r>
                        <a:rPr lang="en-US" sz="1800" b="0" i="0" u="none" strike="noStrike" noProof="0">
                          <a:latin typeface="Lucida Sans"/>
                        </a:rPr>
                        <a:t>remediation service. </a:t>
                      </a:r>
                      <a:endParaRPr lang="en-US">
                        <a:latin typeface="Lucida Sans"/>
                      </a:endParaRPr>
                    </a:p>
                    <a:p>
                      <a:pPr lvl="0">
                        <a:buNone/>
                      </a:pPr>
                      <a:endParaRPr lang="en-US" sz="1800" b="0" i="0" u="none" strike="noStrike" noProof="0">
                        <a:latin typeface="Lucida Sans"/>
                      </a:endParaRPr>
                    </a:p>
                    <a:p>
                      <a:pPr lvl="0">
                        <a:buNone/>
                      </a:pPr>
                      <a:r>
                        <a:rPr lang="en-US" sz="1800" b="0" i="0" u="none" strike="noStrike" noProof="0">
                          <a:latin typeface="Lucida Sans"/>
                        </a:rPr>
                        <a:t>Has a health condition that is exacerbated by the individuals physical living environment. </a:t>
                      </a:r>
                      <a:endParaRPr lang="en-US">
                        <a:latin typeface="Lucida Sans"/>
                      </a:endParaRPr>
                    </a:p>
                  </a:txBody>
                  <a:tcPr/>
                </a:tc>
                <a:tc>
                  <a:txBody>
                    <a:bodyPr/>
                    <a:lstStyle/>
                    <a:p>
                      <a:pPr marL="0" lvl="0" indent="0">
                        <a:buNone/>
                      </a:pPr>
                      <a:r>
                        <a:rPr lang="en-US" sz="1800" b="0" i="0" u="none" strike="noStrike" noProof="0">
                          <a:latin typeface="Lucida Sans"/>
                        </a:rPr>
                        <a:t>Service is restricted to the Enhanced Services Population that has a diagnosis of asthma and has had: </a:t>
                      </a:r>
                    </a:p>
                    <a:p>
                      <a:pPr marL="285750" lvl="0" indent="-285750">
                        <a:buFont typeface="Arial"/>
                        <a:buChar char="•"/>
                      </a:pPr>
                      <a:r>
                        <a:rPr lang="en-US" sz="1800" b="0" i="0" u="none" strike="noStrike" noProof="0">
                          <a:latin typeface="Lucida Sans"/>
                        </a:rPr>
                        <a:t>One or more hospital inpatient stays(s) related to asthma within the last 12 months; or</a:t>
                      </a:r>
                    </a:p>
                    <a:p>
                      <a:pPr marL="285750" lvl="0" indent="-285750">
                        <a:buFont typeface="Arial"/>
                        <a:buChar char="•"/>
                      </a:pPr>
                      <a:r>
                        <a:rPr lang="en-US" sz="1800" b="0" i="0" u="none" strike="noStrike" noProof="0">
                          <a:latin typeface="Lucida Sans"/>
                        </a:rPr>
                        <a:t> Two or more ED visits related to asthma within last 12 months; or</a:t>
                      </a:r>
                      <a:endParaRPr lang="en-US">
                        <a:latin typeface="Lucida Sans"/>
                      </a:endParaRPr>
                    </a:p>
                    <a:p>
                      <a:pPr marL="285750" lvl="0" indent="-285750">
                        <a:buFont typeface="Arial"/>
                        <a:buChar char="•"/>
                      </a:pPr>
                      <a:r>
                        <a:rPr lang="en-US" sz="1800" b="0" i="0" u="none" strike="noStrike" noProof="0">
                          <a:latin typeface="Lucida Sans"/>
                        </a:rPr>
                        <a:t>Three or more urgent care visits related to asthma within the last 12 months; or </a:t>
                      </a:r>
                      <a:endParaRPr lang="en-US">
                        <a:latin typeface="Lucida Sans"/>
                      </a:endParaRPr>
                    </a:p>
                    <a:p>
                      <a:pPr marL="285750" lvl="0" indent="-285750">
                        <a:buFont typeface="Arial"/>
                        <a:buChar char="•"/>
                      </a:pPr>
                      <a:r>
                        <a:rPr lang="en-US" sz="1800" b="0" i="0" u="none" strike="noStrike" noProof="0">
                          <a:latin typeface="Lucida Sans"/>
                        </a:rPr>
                        <a:t>Two or more prescribing events for oral steroid use related to an asthma diagnosis within the last 12 months; or </a:t>
                      </a:r>
                      <a:endParaRPr lang="en-US">
                        <a:latin typeface="Lucida Sans"/>
                      </a:endParaRPr>
                    </a:p>
                    <a:p>
                      <a:pPr marL="285750" lvl="0" indent="-285750">
                        <a:buFont typeface="Arial"/>
                        <a:buChar char="•"/>
                      </a:pPr>
                      <a:r>
                        <a:rPr lang="en-US" sz="1800" b="0" i="0" u="none" strike="noStrike" noProof="0">
                          <a:latin typeface="Lucida Sans"/>
                        </a:rPr>
                        <a:t>Three to eleven prescribing events for a rescue inhaler, including albuterol within the last 12 months</a:t>
                      </a:r>
                      <a:endParaRPr lang="en-US"/>
                    </a:p>
                  </a:txBody>
                  <a:tcPr/>
                </a:tc>
                <a:extLst>
                  <a:ext uri="{0D108BD9-81ED-4DB2-BD59-A6C34878D82A}">
                    <a16:rowId xmlns:a16="http://schemas.microsoft.com/office/drawing/2014/main" val="3426626702"/>
                  </a:ext>
                </a:extLst>
              </a:tr>
            </a:tbl>
          </a:graphicData>
        </a:graphic>
      </p:graphicFrame>
      <p:sp>
        <p:nvSpPr>
          <p:cNvPr id="4" name="Footer Placeholder 3">
            <a:extLst>
              <a:ext uri="{FF2B5EF4-FFF2-40B4-BE49-F238E27FC236}">
                <a16:creationId xmlns:a16="http://schemas.microsoft.com/office/drawing/2014/main" id="{A8B1E0A1-B869-63A5-AC53-E3F203F1A476}"/>
              </a:ext>
            </a:extLst>
          </p:cNvPr>
          <p:cNvSpPr>
            <a:spLocks noGrp="1"/>
          </p:cNvSpPr>
          <p:nvPr>
            <p:ph type="ftr" sz="quarter" idx="11"/>
          </p:nvPr>
        </p:nvSpPr>
        <p:spPr>
          <a:xfrm>
            <a:off x="7257829" y="6389969"/>
            <a:ext cx="3442605" cy="460373"/>
          </a:xfrm>
        </p:spPr>
        <p:txBody>
          <a:bodyPr/>
          <a:lstStyle/>
          <a:p>
            <a:pPr algn="ctr"/>
            <a:endParaRPr lang="en-US" sz="2000" b="1">
              <a:solidFill>
                <a:srgbClr val="FF0000"/>
              </a:solidFill>
            </a:endParaRPr>
          </a:p>
        </p:txBody>
      </p:sp>
    </p:spTree>
    <p:extLst>
      <p:ext uri="{BB962C8B-B14F-4D97-AF65-F5344CB8AC3E}">
        <p14:creationId xmlns:p14="http://schemas.microsoft.com/office/powerpoint/2010/main" val="2822581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CB49E46-7FA2-1478-5FAD-651FBCC2053C}"/>
              </a:ext>
            </a:extLst>
          </p:cNvPr>
          <p:cNvSpPr>
            <a:spLocks noGrp="1"/>
          </p:cNvSpPr>
          <p:nvPr>
            <p:ph type="ftr" sz="quarter" idx="11"/>
          </p:nvPr>
        </p:nvSpPr>
        <p:spPr/>
        <p:txBody>
          <a:bodyPr/>
          <a:lstStyle/>
          <a:p>
            <a:endParaRPr lang="en-US"/>
          </a:p>
        </p:txBody>
      </p:sp>
      <p:graphicFrame>
        <p:nvGraphicFramePr>
          <p:cNvPr id="7" name="Content Placeholder 5">
            <a:extLst>
              <a:ext uri="{FF2B5EF4-FFF2-40B4-BE49-F238E27FC236}">
                <a16:creationId xmlns:a16="http://schemas.microsoft.com/office/drawing/2014/main" id="{929EA8EE-1C8D-85A9-6DFD-FE0B36411064}"/>
              </a:ext>
            </a:extLst>
          </p:cNvPr>
          <p:cNvGraphicFramePr>
            <a:graphicFrameLocks/>
          </p:cNvGraphicFramePr>
          <p:nvPr/>
        </p:nvGraphicFramePr>
        <p:xfrm>
          <a:off x="454959" y="888625"/>
          <a:ext cx="11277200" cy="1925319"/>
        </p:xfrm>
        <a:graphic>
          <a:graphicData uri="http://schemas.openxmlformats.org/drawingml/2006/table">
            <a:tbl>
              <a:tblPr firstRow="1" bandRow="1">
                <a:tableStyleId>{5C22544A-7EE6-4342-B048-85BDC9FD1C3A}</a:tableStyleId>
              </a:tblPr>
              <a:tblGrid>
                <a:gridCol w="4529977">
                  <a:extLst>
                    <a:ext uri="{9D8B030D-6E8A-4147-A177-3AD203B41FA5}">
                      <a16:colId xmlns:a16="http://schemas.microsoft.com/office/drawing/2014/main" val="1541925765"/>
                    </a:ext>
                  </a:extLst>
                </a:gridCol>
                <a:gridCol w="6747223">
                  <a:extLst>
                    <a:ext uri="{9D8B030D-6E8A-4147-A177-3AD203B41FA5}">
                      <a16:colId xmlns:a16="http://schemas.microsoft.com/office/drawing/2014/main" val="767586447"/>
                    </a:ext>
                  </a:extLst>
                </a:gridCol>
              </a:tblGrid>
              <a:tr h="370839">
                <a:tc gridSpan="2">
                  <a:txBody>
                    <a:bodyPr/>
                    <a:lstStyle/>
                    <a:p>
                      <a:pPr lvl="0">
                        <a:buNone/>
                      </a:pPr>
                      <a:r>
                        <a:rPr lang="en-US" sz="1800" b="1" i="0" u="none" strike="noStrike" baseline="0" noProof="0">
                          <a:solidFill>
                            <a:srgbClr val="FFFFFF"/>
                          </a:solidFill>
                          <a:latin typeface="Lucida Sans"/>
                        </a:rPr>
                        <a:t>AHC HRSN Screening Tool Question</a:t>
                      </a:r>
                      <a:endParaRPr lang="en-US"/>
                    </a:p>
                  </a:txBody>
                  <a:tcPr/>
                </a:tc>
                <a:tc hMerge="1">
                  <a:txBody>
                    <a:bodyPr/>
                    <a:lstStyle/>
                    <a:p>
                      <a:endParaRPr lang="en-US"/>
                    </a:p>
                  </a:txBody>
                  <a:tcPr/>
                </a:tc>
                <a:extLst>
                  <a:ext uri="{0D108BD9-81ED-4DB2-BD59-A6C34878D82A}">
                    <a16:rowId xmlns:a16="http://schemas.microsoft.com/office/drawing/2014/main" val="2619152288"/>
                  </a:ext>
                </a:extLst>
              </a:tr>
              <a:tr h="370840">
                <a:tc>
                  <a:txBody>
                    <a:bodyPr/>
                    <a:lstStyle/>
                    <a:p>
                      <a:pPr lvl="0">
                        <a:buNone/>
                      </a:pPr>
                      <a:r>
                        <a:rPr lang="en-US" sz="1600" b="0" i="0" u="none" strike="noStrike" noProof="0">
                          <a:latin typeface="Lucida Sans"/>
                        </a:rPr>
                        <a:t>What is your living situation today?</a:t>
                      </a:r>
                      <a:endParaRPr lang="en-US" sz="1600">
                        <a:latin typeface="Lucida Sans"/>
                      </a:endParaRPr>
                    </a:p>
                  </a:txBody>
                  <a:tcPr/>
                </a:tc>
                <a:tc>
                  <a:txBody>
                    <a:bodyPr/>
                    <a:lstStyle/>
                    <a:p>
                      <a:pPr marL="285750" indent="-285750">
                        <a:buFont typeface="Wingdings"/>
                        <a:buChar char="q"/>
                      </a:pPr>
                      <a:r>
                        <a:rPr lang="en-US" sz="1600" b="0" i="0" u="none" strike="noStrike" noProof="0">
                          <a:latin typeface="Lucida Sans"/>
                        </a:rPr>
                        <a:t>I have a place to live today, but I am worried about losing it in the future </a:t>
                      </a:r>
                    </a:p>
                    <a:p>
                      <a:pPr marL="285750" lvl="0" indent="-285750">
                        <a:buFont typeface="Wingdings"/>
                        <a:buChar char="q"/>
                      </a:pPr>
                      <a:r>
                        <a:rPr lang="en-US" sz="1600" b="0" i="0" u="none" strike="noStrike" noProof="0">
                          <a:latin typeface="Lucida Sans"/>
                        </a:rPr>
                        <a:t>I do not have a steady place to live (I am temporarily staying with others, in a hotel, in a shelter, living outside on the street, on a beach, in a car, abandoned building, bus or train station, or in a park) </a:t>
                      </a:r>
                    </a:p>
                  </a:txBody>
                  <a:tcPr/>
                </a:tc>
                <a:extLst>
                  <a:ext uri="{0D108BD9-81ED-4DB2-BD59-A6C34878D82A}">
                    <a16:rowId xmlns:a16="http://schemas.microsoft.com/office/drawing/2014/main" val="1357416760"/>
                  </a:ext>
                </a:extLst>
              </a:tr>
            </a:tbl>
          </a:graphicData>
        </a:graphic>
      </p:graphicFrame>
      <p:sp>
        <p:nvSpPr>
          <p:cNvPr id="9" name="TextBox 8">
            <a:extLst>
              <a:ext uri="{FF2B5EF4-FFF2-40B4-BE49-F238E27FC236}">
                <a16:creationId xmlns:a16="http://schemas.microsoft.com/office/drawing/2014/main" id="{650ADD03-6B26-20B1-F89C-CD53BA37A308}"/>
              </a:ext>
            </a:extLst>
          </p:cNvPr>
          <p:cNvSpPr txBox="1"/>
          <p:nvPr/>
        </p:nvSpPr>
        <p:spPr>
          <a:xfrm>
            <a:off x="535531" y="2911653"/>
            <a:ext cx="11114150" cy="32932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u="sng">
                <a:latin typeface="Lucida Sans"/>
                <a:ea typeface="Tahoma"/>
                <a:cs typeface="Tahoma"/>
              </a:rPr>
              <a:t>Social Risk Factor Description</a:t>
            </a:r>
            <a:r>
              <a:rPr lang="en-US" sz="1600">
                <a:latin typeface="Lucida Sans"/>
                <a:ea typeface="Tahoma"/>
                <a:cs typeface="Tahoma"/>
              </a:rPr>
              <a:t>:</a:t>
            </a:r>
            <a:r>
              <a:rPr lang="en-US" sz="1600">
                <a:latin typeface="Lucida Sans"/>
                <a:ea typeface="+mn-lt"/>
                <a:cs typeface="+mn-lt"/>
              </a:rPr>
              <a:t> An individual who is homeless or at risk of becoming homeless, as defined by the U.S. Department of Housing and Urban Development (HUD) in 24 CFR 91.5), except for the annual income requirement in 24 CFR 91.5 (1)(</a:t>
            </a:r>
            <a:r>
              <a:rPr lang="en-US" sz="1600" err="1">
                <a:latin typeface="Lucida Sans"/>
                <a:ea typeface="+mn-lt"/>
                <a:cs typeface="+mn-lt"/>
              </a:rPr>
              <a:t>i</a:t>
            </a:r>
            <a:r>
              <a:rPr lang="en-US" sz="1600">
                <a:latin typeface="Lucida Sans"/>
                <a:ea typeface="+mn-lt"/>
                <a:cs typeface="+mn-lt"/>
              </a:rPr>
              <a:t>)). </a:t>
            </a:r>
          </a:p>
          <a:p>
            <a:endParaRPr lang="en-US" sz="1600">
              <a:latin typeface="Lucida Sans"/>
              <a:ea typeface="+mn-lt"/>
              <a:cs typeface="+mn-lt"/>
            </a:endParaRPr>
          </a:p>
          <a:p>
            <a:r>
              <a:rPr lang="en-US" sz="1600">
                <a:latin typeface="Lucida Sans"/>
                <a:ea typeface="+mn-lt"/>
                <a:cs typeface="+mn-lt"/>
              </a:rPr>
              <a:t>Transitioned out of institutional care / congregate settings such as nursing facilities, large group homes, congregate residential settings, IMDs, correctional facilities, State Psychiatric, State or Voluntary Community Residence, Single Room Occupancy (SRO), and acute care hospitals within the past 90 days or Youth transitioning out of the child welfare system including foster care. </a:t>
            </a:r>
          </a:p>
          <a:p>
            <a:endParaRPr lang="en-US" sz="1600">
              <a:latin typeface="Lucida Sans"/>
              <a:ea typeface="+mn-lt"/>
              <a:cs typeface="+mn-lt"/>
            </a:endParaRPr>
          </a:p>
          <a:p>
            <a:r>
              <a:rPr lang="en-US" sz="1600">
                <a:latin typeface="Lucida Sans"/>
                <a:ea typeface="+mn-lt"/>
                <a:cs typeface="+mn-lt"/>
              </a:rPr>
              <a:t>Requires a clinically appropriate home modification / remediation service. Resides in their own home or non-institutional primary residence and for whom an air conditioner, heater, air filtration device, and/or refrigeration unit for medications or breast milk is clinically appropriate as a component of health services treatment or prevention. </a:t>
            </a:r>
            <a:endParaRPr lang="en-US" sz="1600">
              <a:latin typeface="Lucida Sans"/>
              <a:ea typeface="Tahoma"/>
              <a:cs typeface="Tahoma"/>
            </a:endParaRPr>
          </a:p>
        </p:txBody>
      </p:sp>
      <p:sp>
        <p:nvSpPr>
          <p:cNvPr id="11" name="Title 1">
            <a:extLst>
              <a:ext uri="{FF2B5EF4-FFF2-40B4-BE49-F238E27FC236}">
                <a16:creationId xmlns:a16="http://schemas.microsoft.com/office/drawing/2014/main" id="{01159531-179C-7F39-2811-F867AD6FCD1C}"/>
              </a:ext>
            </a:extLst>
          </p:cNvPr>
          <p:cNvSpPr txBox="1">
            <a:spLocks/>
          </p:cNvSpPr>
          <p:nvPr/>
        </p:nvSpPr>
        <p:spPr>
          <a:xfrm>
            <a:off x="452477" y="293405"/>
            <a:ext cx="10312108" cy="469272"/>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2700" b="1" kern="1200">
                <a:solidFill>
                  <a:schemeClr val="accent1"/>
                </a:solidFill>
                <a:latin typeface="Lucida Sans" panose="020B0602030504020204" pitchFamily="34" charset="0"/>
                <a:ea typeface="Tahoma" panose="020B0604030504040204" pitchFamily="34" charset="0"/>
                <a:cs typeface="Tahoma" panose="020B0604030504040204" pitchFamily="34" charset="0"/>
              </a:defRPr>
            </a:lvl1pPr>
          </a:lstStyle>
          <a:p>
            <a:r>
              <a:rPr lang="en-US" sz="2000">
                <a:latin typeface="Lucida Sans"/>
                <a:ea typeface="Tahoma"/>
                <a:cs typeface="Tahoma"/>
              </a:rPr>
              <a:t>Housing Social Risk Factor for Home Modification and Remediation Services</a:t>
            </a:r>
            <a:endParaRPr lang="en-US" sz="2000">
              <a:solidFill>
                <a:srgbClr val="FF0000"/>
              </a:solidFill>
              <a:ea typeface="Tahoma"/>
              <a:cs typeface="Tahoma"/>
            </a:endParaRPr>
          </a:p>
        </p:txBody>
      </p:sp>
    </p:spTree>
    <p:extLst>
      <p:ext uri="{BB962C8B-B14F-4D97-AF65-F5344CB8AC3E}">
        <p14:creationId xmlns:p14="http://schemas.microsoft.com/office/powerpoint/2010/main" val="873387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E6B9F-A531-5661-BEB6-DF431454A887}"/>
              </a:ext>
            </a:extLst>
          </p:cNvPr>
          <p:cNvSpPr>
            <a:spLocks noGrp="1"/>
          </p:cNvSpPr>
          <p:nvPr>
            <p:ph type="title"/>
          </p:nvPr>
        </p:nvSpPr>
        <p:spPr>
          <a:xfrm>
            <a:off x="370033" y="383853"/>
            <a:ext cx="10130412" cy="525301"/>
          </a:xfrm>
        </p:spPr>
        <p:txBody>
          <a:bodyPr>
            <a:noAutofit/>
          </a:bodyPr>
          <a:lstStyle/>
          <a:p>
            <a:r>
              <a:rPr lang="en-US" sz="2000">
                <a:latin typeface="Lucida Sans"/>
                <a:ea typeface="Tahoma"/>
                <a:cs typeface="Tahoma"/>
              </a:rPr>
              <a:t>Housing Social Risk Factor for Home Modification and Remediation Services</a:t>
            </a:r>
            <a:endParaRPr lang="en-US" sz="2000">
              <a:solidFill>
                <a:srgbClr val="FF0000"/>
              </a:solidFill>
              <a:ea typeface="Tahoma"/>
              <a:cs typeface="Tahoma"/>
            </a:endParaRPr>
          </a:p>
        </p:txBody>
      </p:sp>
      <p:graphicFrame>
        <p:nvGraphicFramePr>
          <p:cNvPr id="6" name="Content Placeholder 5">
            <a:extLst>
              <a:ext uri="{FF2B5EF4-FFF2-40B4-BE49-F238E27FC236}">
                <a16:creationId xmlns:a16="http://schemas.microsoft.com/office/drawing/2014/main" id="{410E4EFF-F253-5DD2-9F30-E674C4F31E9A}"/>
              </a:ext>
            </a:extLst>
          </p:cNvPr>
          <p:cNvGraphicFramePr>
            <a:graphicFrameLocks noGrp="1"/>
          </p:cNvGraphicFramePr>
          <p:nvPr>
            <p:ph idx="1"/>
          </p:nvPr>
        </p:nvGraphicFramePr>
        <p:xfrm>
          <a:off x="377798" y="1117385"/>
          <a:ext cx="11277199" cy="2169159"/>
        </p:xfrm>
        <a:graphic>
          <a:graphicData uri="http://schemas.openxmlformats.org/drawingml/2006/table">
            <a:tbl>
              <a:tblPr firstRow="1" bandRow="1">
                <a:tableStyleId>{5C22544A-7EE6-4342-B048-85BDC9FD1C3A}</a:tableStyleId>
              </a:tblPr>
              <a:tblGrid>
                <a:gridCol w="4603936">
                  <a:extLst>
                    <a:ext uri="{9D8B030D-6E8A-4147-A177-3AD203B41FA5}">
                      <a16:colId xmlns:a16="http://schemas.microsoft.com/office/drawing/2014/main" val="1541925765"/>
                    </a:ext>
                  </a:extLst>
                </a:gridCol>
                <a:gridCol w="6673263">
                  <a:extLst>
                    <a:ext uri="{9D8B030D-6E8A-4147-A177-3AD203B41FA5}">
                      <a16:colId xmlns:a16="http://schemas.microsoft.com/office/drawing/2014/main" val="767586447"/>
                    </a:ext>
                  </a:extLst>
                </a:gridCol>
              </a:tblGrid>
              <a:tr h="370839">
                <a:tc gridSpan="2">
                  <a:txBody>
                    <a:bodyPr/>
                    <a:lstStyle/>
                    <a:p>
                      <a:pPr lvl="0">
                        <a:buNone/>
                      </a:pPr>
                      <a:r>
                        <a:rPr lang="en-US" sz="1800" b="1" i="0" u="none" strike="noStrike" baseline="0" noProof="0">
                          <a:solidFill>
                            <a:srgbClr val="FFFFFF"/>
                          </a:solidFill>
                          <a:latin typeface="Lucida Sans"/>
                        </a:rPr>
                        <a:t>AHC HRSN Screening Tool Question</a:t>
                      </a:r>
                      <a:endParaRPr lang="en-US"/>
                    </a:p>
                  </a:txBody>
                  <a:tcPr/>
                </a:tc>
                <a:tc hMerge="1">
                  <a:txBody>
                    <a:bodyPr/>
                    <a:lstStyle/>
                    <a:p>
                      <a:endParaRPr lang="en-US"/>
                    </a:p>
                  </a:txBody>
                  <a:tcPr/>
                </a:tc>
                <a:extLst>
                  <a:ext uri="{0D108BD9-81ED-4DB2-BD59-A6C34878D82A}">
                    <a16:rowId xmlns:a16="http://schemas.microsoft.com/office/drawing/2014/main" val="2619152288"/>
                  </a:ext>
                </a:extLst>
              </a:tr>
              <a:tr h="370840">
                <a:tc>
                  <a:txBody>
                    <a:bodyPr/>
                    <a:lstStyle/>
                    <a:p>
                      <a:pPr lvl="0">
                        <a:buNone/>
                      </a:pPr>
                      <a:r>
                        <a:rPr lang="en-US" sz="1600" b="0" i="0" u="none" strike="noStrike" noProof="0">
                          <a:latin typeface="Lucida Sans"/>
                        </a:rPr>
                        <a:t>Think about the place you live. Do you have problems with any of the following? </a:t>
                      </a:r>
                      <a:br>
                        <a:rPr lang="en-US" sz="1600" b="0" i="0" u="none" strike="noStrike" noProof="0">
                          <a:latin typeface="Lucida Sans"/>
                        </a:rPr>
                      </a:br>
                      <a:br>
                        <a:rPr lang="en-US" sz="1600" b="0" i="0" u="none" strike="noStrike" noProof="0">
                          <a:latin typeface="Lucida Sans"/>
                        </a:rPr>
                      </a:br>
                      <a:r>
                        <a:rPr lang="en-US" sz="1600" b="0" i="0" u="none" strike="noStrike" noProof="0">
                          <a:latin typeface="Lucida Sans"/>
                        </a:rPr>
                        <a:t>CHOOSE ALL THAT APPLY</a:t>
                      </a:r>
                      <a:endParaRPr lang="en-US" sz="1600">
                        <a:latin typeface="Lucida Sans"/>
                      </a:endParaRPr>
                    </a:p>
                  </a:txBody>
                  <a:tcPr/>
                </a:tc>
                <a:tc>
                  <a:txBody>
                    <a:bodyPr/>
                    <a:lstStyle/>
                    <a:p>
                      <a:pPr marL="285750" indent="-285750">
                        <a:buFont typeface="Wingdings"/>
                        <a:buChar char="q"/>
                      </a:pPr>
                      <a:r>
                        <a:rPr lang="en-US" sz="1600" b="0" i="0" u="none" strike="noStrike" noProof="0">
                          <a:latin typeface="Lucida Sans"/>
                        </a:rPr>
                        <a:t>Pests such as bugs, ants, or mice </a:t>
                      </a:r>
                      <a:endParaRPr lang="en-US" sz="1600">
                        <a:latin typeface="Lucida Sans"/>
                      </a:endParaRPr>
                    </a:p>
                    <a:p>
                      <a:pPr marL="285750" lvl="0" indent="-285750">
                        <a:buFont typeface="Wingdings"/>
                        <a:buChar char="q"/>
                      </a:pPr>
                      <a:r>
                        <a:rPr lang="en-US" sz="1600" b="0" i="0" u="none" strike="noStrike" noProof="0">
                          <a:latin typeface="Lucida Sans"/>
                        </a:rPr>
                        <a:t>Mold </a:t>
                      </a:r>
                      <a:endParaRPr lang="en-US" sz="1600">
                        <a:latin typeface="Lucida Sans"/>
                      </a:endParaRPr>
                    </a:p>
                    <a:p>
                      <a:pPr marL="285750" lvl="0" indent="-285750">
                        <a:buFont typeface="Wingdings"/>
                        <a:buChar char="q"/>
                      </a:pPr>
                      <a:r>
                        <a:rPr lang="en-US" sz="1600" b="0" i="0" u="none" strike="noStrike" noProof="0">
                          <a:latin typeface="Lucida Sans"/>
                        </a:rPr>
                        <a:t>Lead paint or pipes</a:t>
                      </a:r>
                      <a:endParaRPr lang="en-US" sz="1600">
                        <a:latin typeface="Lucida Sans"/>
                      </a:endParaRPr>
                    </a:p>
                    <a:p>
                      <a:pPr marL="285750" lvl="0" indent="-285750">
                        <a:buFont typeface="Wingdings"/>
                        <a:buChar char="q"/>
                      </a:pPr>
                      <a:r>
                        <a:rPr lang="en-US" sz="1600" b="0" i="0" u="none" strike="noStrike" noProof="0">
                          <a:latin typeface="Lucida Sans"/>
                        </a:rPr>
                        <a:t>Lack of heat </a:t>
                      </a:r>
                      <a:endParaRPr lang="en-US" sz="1600">
                        <a:latin typeface="Lucida Sans"/>
                      </a:endParaRPr>
                    </a:p>
                    <a:p>
                      <a:pPr marL="285750" lvl="0" indent="-285750">
                        <a:buFont typeface="Wingdings"/>
                        <a:buChar char="q"/>
                      </a:pPr>
                      <a:r>
                        <a:rPr lang="en-US" sz="1600" b="0" i="0" u="none" strike="noStrike" noProof="0">
                          <a:latin typeface="Lucida Sans"/>
                        </a:rPr>
                        <a:t>Oven or stove not working </a:t>
                      </a:r>
                      <a:endParaRPr lang="en-US" sz="1600">
                        <a:latin typeface="Lucida Sans"/>
                      </a:endParaRPr>
                    </a:p>
                    <a:p>
                      <a:pPr marL="285750" lvl="0" indent="-285750">
                        <a:buFont typeface="Wingdings"/>
                        <a:buChar char="q"/>
                      </a:pPr>
                      <a:r>
                        <a:rPr lang="en-US" sz="1600" b="0" i="0" u="none" strike="noStrike" noProof="0">
                          <a:latin typeface="Lucida Sans"/>
                        </a:rPr>
                        <a:t>Smoke detectors missing or not working </a:t>
                      </a:r>
                      <a:endParaRPr lang="en-US" sz="1600">
                        <a:latin typeface="Lucida Sans"/>
                      </a:endParaRPr>
                    </a:p>
                    <a:p>
                      <a:pPr marL="285750" lvl="0" indent="-285750">
                        <a:buFont typeface="Wingdings"/>
                        <a:buChar char="q"/>
                      </a:pPr>
                      <a:r>
                        <a:rPr lang="en-US" sz="1600" b="0" i="0" u="none" strike="noStrike" noProof="0">
                          <a:latin typeface="Lucida Sans"/>
                        </a:rPr>
                        <a:t>Water leaks</a:t>
                      </a:r>
                      <a:endParaRPr lang="en-US" sz="1600">
                        <a:latin typeface="Lucida Sans"/>
                      </a:endParaRPr>
                    </a:p>
                  </a:txBody>
                  <a:tcPr/>
                </a:tc>
                <a:extLst>
                  <a:ext uri="{0D108BD9-81ED-4DB2-BD59-A6C34878D82A}">
                    <a16:rowId xmlns:a16="http://schemas.microsoft.com/office/drawing/2014/main" val="1357416760"/>
                  </a:ext>
                </a:extLst>
              </a:tr>
            </a:tbl>
          </a:graphicData>
        </a:graphic>
      </p:graphicFrame>
      <p:sp>
        <p:nvSpPr>
          <p:cNvPr id="4" name="Footer Placeholder 3">
            <a:extLst>
              <a:ext uri="{FF2B5EF4-FFF2-40B4-BE49-F238E27FC236}">
                <a16:creationId xmlns:a16="http://schemas.microsoft.com/office/drawing/2014/main" id="{94453DB5-C97E-E543-600D-9C4510A7B60D}"/>
              </a:ext>
            </a:extLst>
          </p:cNvPr>
          <p:cNvSpPr>
            <a:spLocks noGrp="1"/>
          </p:cNvSpPr>
          <p:nvPr>
            <p:ph type="ftr" sz="quarter" idx="11"/>
          </p:nvPr>
        </p:nvSpPr>
        <p:spPr/>
        <p:txBody>
          <a:bodyPr/>
          <a:lstStyle/>
          <a:p>
            <a:endParaRPr lang="en-US"/>
          </a:p>
        </p:txBody>
      </p:sp>
      <p:sp>
        <p:nvSpPr>
          <p:cNvPr id="3" name="TextBox 2">
            <a:extLst>
              <a:ext uri="{FF2B5EF4-FFF2-40B4-BE49-F238E27FC236}">
                <a16:creationId xmlns:a16="http://schemas.microsoft.com/office/drawing/2014/main" id="{3AAD9FA1-8455-9DA3-4792-FA2F7F10F57C}"/>
              </a:ext>
            </a:extLst>
          </p:cNvPr>
          <p:cNvSpPr txBox="1"/>
          <p:nvPr/>
        </p:nvSpPr>
        <p:spPr>
          <a:xfrm>
            <a:off x="375448" y="3433287"/>
            <a:ext cx="11277435"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a:latin typeface="Lucida Sans"/>
                <a:ea typeface="Tahoma"/>
                <a:cs typeface="Tahoma"/>
              </a:rPr>
              <a:t>Social Risk Factor Description</a:t>
            </a:r>
            <a:r>
              <a:rPr lang="en-US">
                <a:latin typeface="Lucida Sans"/>
                <a:ea typeface="Tahoma"/>
                <a:cs typeface="Tahoma"/>
              </a:rPr>
              <a:t>: An individual who screens positive for this question </a:t>
            </a:r>
            <a:r>
              <a:rPr lang="en-US">
                <a:latin typeface="Lucida Sans"/>
                <a:ea typeface="+mn-lt"/>
                <a:cs typeface="+mn-lt"/>
              </a:rPr>
              <a:t>requires a clinically appropriate home modification / remediation service. They have a health condition that is exacerbated by the individual's physical living environment. </a:t>
            </a:r>
            <a:endParaRPr lang="en-US">
              <a:latin typeface="Lucida Sans"/>
              <a:ea typeface="Tahoma"/>
              <a:cs typeface="Tahoma"/>
            </a:endParaRPr>
          </a:p>
        </p:txBody>
      </p:sp>
    </p:spTree>
    <p:extLst>
      <p:ext uri="{BB962C8B-B14F-4D97-AF65-F5344CB8AC3E}">
        <p14:creationId xmlns:p14="http://schemas.microsoft.com/office/powerpoint/2010/main" val="1726825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CB49E46-7FA2-1478-5FAD-651FBCC2053C}"/>
              </a:ext>
            </a:extLst>
          </p:cNvPr>
          <p:cNvSpPr>
            <a:spLocks noGrp="1"/>
          </p:cNvSpPr>
          <p:nvPr>
            <p:ph type="ftr" sz="quarter" idx="11"/>
          </p:nvPr>
        </p:nvSpPr>
        <p:spPr/>
        <p:txBody>
          <a:bodyPr/>
          <a:lstStyle/>
          <a:p>
            <a:endParaRPr lang="en-US"/>
          </a:p>
        </p:txBody>
      </p:sp>
      <p:graphicFrame>
        <p:nvGraphicFramePr>
          <p:cNvPr id="7" name="Content Placeholder 5">
            <a:extLst>
              <a:ext uri="{FF2B5EF4-FFF2-40B4-BE49-F238E27FC236}">
                <a16:creationId xmlns:a16="http://schemas.microsoft.com/office/drawing/2014/main" id="{929EA8EE-1C8D-85A9-6DFD-FE0B36411064}"/>
              </a:ext>
            </a:extLst>
          </p:cNvPr>
          <p:cNvGraphicFramePr>
            <a:graphicFrameLocks/>
          </p:cNvGraphicFramePr>
          <p:nvPr>
            <p:extLst>
              <p:ext uri="{D42A27DB-BD31-4B8C-83A1-F6EECF244321}">
                <p14:modId xmlns:p14="http://schemas.microsoft.com/office/powerpoint/2010/main" val="920820476"/>
              </p:ext>
            </p:extLst>
          </p:nvPr>
        </p:nvGraphicFramePr>
        <p:xfrm>
          <a:off x="454959" y="1337661"/>
          <a:ext cx="11277200" cy="1193799"/>
        </p:xfrm>
        <a:graphic>
          <a:graphicData uri="http://schemas.openxmlformats.org/drawingml/2006/table">
            <a:tbl>
              <a:tblPr firstRow="1" bandRow="1">
                <a:tableStyleId>{5C22544A-7EE6-4342-B048-85BDC9FD1C3A}</a:tableStyleId>
              </a:tblPr>
              <a:tblGrid>
                <a:gridCol w="4529977">
                  <a:extLst>
                    <a:ext uri="{9D8B030D-6E8A-4147-A177-3AD203B41FA5}">
                      <a16:colId xmlns:a16="http://schemas.microsoft.com/office/drawing/2014/main" val="1541925765"/>
                    </a:ext>
                  </a:extLst>
                </a:gridCol>
                <a:gridCol w="6747223">
                  <a:extLst>
                    <a:ext uri="{9D8B030D-6E8A-4147-A177-3AD203B41FA5}">
                      <a16:colId xmlns:a16="http://schemas.microsoft.com/office/drawing/2014/main" val="767586447"/>
                    </a:ext>
                  </a:extLst>
                </a:gridCol>
              </a:tblGrid>
              <a:tr h="370839">
                <a:tc gridSpan="2">
                  <a:txBody>
                    <a:bodyPr/>
                    <a:lstStyle/>
                    <a:p>
                      <a:pPr lvl="0">
                        <a:buNone/>
                      </a:pPr>
                      <a:r>
                        <a:rPr lang="en-US" sz="1800" b="1" i="0" u="none" strike="noStrike" baseline="0" noProof="0">
                          <a:solidFill>
                            <a:srgbClr val="FFFFFF"/>
                          </a:solidFill>
                          <a:latin typeface="Lucida Sans"/>
                        </a:rPr>
                        <a:t>AHC HRSN Screening Tool Question</a:t>
                      </a:r>
                      <a:endParaRPr lang="en-US"/>
                    </a:p>
                  </a:txBody>
                  <a:tcPr/>
                </a:tc>
                <a:tc hMerge="1">
                  <a:txBody>
                    <a:bodyPr/>
                    <a:lstStyle/>
                    <a:p>
                      <a:endParaRPr lang="en-US"/>
                    </a:p>
                  </a:txBody>
                  <a:tcPr/>
                </a:tc>
                <a:extLst>
                  <a:ext uri="{0D108BD9-81ED-4DB2-BD59-A6C34878D82A}">
                    <a16:rowId xmlns:a16="http://schemas.microsoft.com/office/drawing/2014/main" val="2619152288"/>
                  </a:ext>
                </a:extLst>
              </a:tr>
              <a:tr h="370840">
                <a:tc>
                  <a:txBody>
                    <a:bodyPr/>
                    <a:lstStyle/>
                    <a:p>
                      <a:pPr lvl="0">
                        <a:buNone/>
                      </a:pPr>
                      <a:r>
                        <a:rPr lang="en-US" sz="1600" b="0" i="0" u="none" strike="noStrike" noProof="0"/>
                        <a:t>In the past 12 months has the electric, gas, oil, or water company threatened to shut off services in your home?</a:t>
                      </a:r>
                      <a:endParaRPr lang="en-US"/>
                    </a:p>
                  </a:txBody>
                  <a:tcPr/>
                </a:tc>
                <a:tc>
                  <a:txBody>
                    <a:bodyPr/>
                    <a:lstStyle/>
                    <a:p>
                      <a:pPr marL="285750" indent="-285750">
                        <a:buFont typeface="Wingdings"/>
                        <a:buChar char="q"/>
                      </a:pPr>
                      <a:r>
                        <a:rPr lang="en-US" sz="1600" b="0" i="0" u="none" strike="noStrike" noProof="0">
                          <a:latin typeface="Lucida Sans"/>
                        </a:rPr>
                        <a:t>Yes</a:t>
                      </a:r>
                    </a:p>
                    <a:p>
                      <a:pPr marL="285750" lvl="0" indent="-285750">
                        <a:buFont typeface="Wingdings"/>
                        <a:buChar char="q"/>
                      </a:pPr>
                      <a:r>
                        <a:rPr lang="en-US" sz="1600" b="0" i="0" u="none" strike="noStrike" noProof="0">
                          <a:latin typeface="Lucida Sans"/>
                        </a:rPr>
                        <a:t>Already shut off</a:t>
                      </a:r>
                    </a:p>
                  </a:txBody>
                  <a:tcPr/>
                </a:tc>
                <a:extLst>
                  <a:ext uri="{0D108BD9-81ED-4DB2-BD59-A6C34878D82A}">
                    <a16:rowId xmlns:a16="http://schemas.microsoft.com/office/drawing/2014/main" val="1357416760"/>
                  </a:ext>
                </a:extLst>
              </a:tr>
            </a:tbl>
          </a:graphicData>
        </a:graphic>
      </p:graphicFrame>
      <p:sp>
        <p:nvSpPr>
          <p:cNvPr id="9" name="TextBox 8">
            <a:extLst>
              <a:ext uri="{FF2B5EF4-FFF2-40B4-BE49-F238E27FC236}">
                <a16:creationId xmlns:a16="http://schemas.microsoft.com/office/drawing/2014/main" id="{650ADD03-6B26-20B1-F89C-CD53BA37A308}"/>
              </a:ext>
            </a:extLst>
          </p:cNvPr>
          <p:cNvSpPr txBox="1"/>
          <p:nvPr/>
        </p:nvSpPr>
        <p:spPr>
          <a:xfrm>
            <a:off x="535531" y="2911653"/>
            <a:ext cx="11114150" cy="20621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u="sng">
                <a:latin typeface="Lucida Sans"/>
                <a:ea typeface="Tahoma"/>
                <a:cs typeface="Tahoma"/>
              </a:rPr>
              <a:t>Social Risk Factor Description</a:t>
            </a:r>
            <a:r>
              <a:rPr lang="en-US" sz="1600">
                <a:latin typeface="Lucida Sans"/>
                <a:ea typeface="Tahoma"/>
                <a:cs typeface="Tahoma"/>
              </a:rPr>
              <a:t>:</a:t>
            </a:r>
            <a:r>
              <a:rPr lang="en-US" sz="1600">
                <a:latin typeface="Lucida Sans"/>
                <a:ea typeface="+mn-lt"/>
                <a:cs typeface="+mn-lt"/>
              </a:rPr>
              <a:t> An individual who is homeless or at risk of becoming homeless, as defined by the U.S. Department of Housing and Urban Development (HUD) in 24 CFR 91.5, except for the annual income requirement in 24 CFR 91.5 (1)(</a:t>
            </a:r>
            <a:r>
              <a:rPr lang="en-US" sz="1600" err="1">
                <a:latin typeface="Lucida Sans"/>
                <a:ea typeface="+mn-lt"/>
                <a:cs typeface="+mn-lt"/>
              </a:rPr>
              <a:t>i</a:t>
            </a:r>
            <a:r>
              <a:rPr lang="en-US" sz="1600">
                <a:latin typeface="Lucida Sans"/>
                <a:ea typeface="+mn-lt"/>
                <a:cs typeface="+mn-lt"/>
              </a:rPr>
              <a:t>).</a:t>
            </a:r>
          </a:p>
          <a:p>
            <a:endParaRPr lang="en-US" sz="1600">
              <a:latin typeface="Lucida Sans"/>
              <a:ea typeface="+mn-lt"/>
              <a:cs typeface="+mn-lt"/>
            </a:endParaRPr>
          </a:p>
          <a:p>
            <a:r>
              <a:rPr lang="en-US" sz="1600">
                <a:latin typeface="Lucida Sans"/>
                <a:ea typeface="+mn-lt"/>
                <a:cs typeface="+mn-lt"/>
              </a:rPr>
              <a:t>Transitioned out of institutional care / congregate settings such as nursing facilities, large group homes, congregate residential settings, IMDs, correctional facilities, State Psychiatric, State or Voluntary Community Residence, Single Room Occupancy (SRO), and acute care hospitals within the past 90 days or Youth transitioning out of the child welfare system including foster care. </a:t>
            </a:r>
            <a:endParaRPr lang="en-US" sz="1600">
              <a:latin typeface="Lucida Sans"/>
              <a:ea typeface="Tahoma"/>
              <a:cs typeface="Tahoma"/>
            </a:endParaRPr>
          </a:p>
        </p:txBody>
      </p:sp>
      <p:sp>
        <p:nvSpPr>
          <p:cNvPr id="11" name="Title 1">
            <a:extLst>
              <a:ext uri="{FF2B5EF4-FFF2-40B4-BE49-F238E27FC236}">
                <a16:creationId xmlns:a16="http://schemas.microsoft.com/office/drawing/2014/main" id="{01159531-179C-7F39-2811-F867AD6FCD1C}"/>
              </a:ext>
            </a:extLst>
          </p:cNvPr>
          <p:cNvSpPr txBox="1">
            <a:spLocks/>
          </p:cNvSpPr>
          <p:nvPr/>
        </p:nvSpPr>
        <p:spPr>
          <a:xfrm>
            <a:off x="452477" y="293405"/>
            <a:ext cx="10312108" cy="469272"/>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2700" b="1" kern="1200">
                <a:solidFill>
                  <a:schemeClr val="accent1"/>
                </a:solidFill>
                <a:latin typeface="Lucida Sans" panose="020B0602030504020204" pitchFamily="34" charset="0"/>
                <a:ea typeface="Tahoma" panose="020B0604030504040204" pitchFamily="34" charset="0"/>
                <a:cs typeface="Tahoma" panose="020B0604030504040204" pitchFamily="34" charset="0"/>
              </a:defRPr>
            </a:lvl1pPr>
          </a:lstStyle>
          <a:p>
            <a:r>
              <a:rPr lang="en-US" sz="2000">
                <a:latin typeface="Lucida Sans"/>
                <a:ea typeface="Tahoma"/>
                <a:cs typeface="Tahoma"/>
              </a:rPr>
              <a:t>Housing Social Risk Factor for Home Modification and Remediation Services</a:t>
            </a:r>
            <a:endParaRPr lang="en-US" sz="2000">
              <a:solidFill>
                <a:srgbClr val="FF0000"/>
              </a:solidFill>
              <a:ea typeface="Tahoma"/>
              <a:cs typeface="Tahoma"/>
            </a:endParaRPr>
          </a:p>
        </p:txBody>
      </p:sp>
    </p:spTree>
    <p:extLst>
      <p:ext uri="{BB962C8B-B14F-4D97-AF65-F5344CB8AC3E}">
        <p14:creationId xmlns:p14="http://schemas.microsoft.com/office/powerpoint/2010/main" val="11862893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Care Compass Branding">
      <a:dk1>
        <a:sysClr val="windowText" lastClr="000000"/>
      </a:dk1>
      <a:lt1>
        <a:sysClr val="window" lastClr="FFFFFF"/>
      </a:lt1>
      <a:dk2>
        <a:srgbClr val="0E2841"/>
      </a:dk2>
      <a:lt2>
        <a:srgbClr val="E8E8E8"/>
      </a:lt2>
      <a:accent1>
        <a:srgbClr val="00A892"/>
      </a:accent1>
      <a:accent2>
        <a:srgbClr val="6BC7BB"/>
      </a:accent2>
      <a:accent3>
        <a:srgbClr val="F36F55"/>
      </a:accent3>
      <a:accent4>
        <a:srgbClr val="F8A88E"/>
      </a:accent4>
      <a:accent5>
        <a:srgbClr val="808285"/>
      </a:accent5>
      <a:accent6>
        <a:srgbClr val="000000"/>
      </a:accent6>
      <a:hlink>
        <a:srgbClr val="467886"/>
      </a:hlink>
      <a:folHlink>
        <a:srgbClr val="96607D"/>
      </a:folHlink>
    </a:clrScheme>
    <a:fontScheme name="CCN Fo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are Compass Branding">
      <a:dk1>
        <a:sysClr val="windowText" lastClr="000000"/>
      </a:dk1>
      <a:lt1>
        <a:sysClr val="window" lastClr="FFFFFF"/>
      </a:lt1>
      <a:dk2>
        <a:srgbClr val="44546A"/>
      </a:dk2>
      <a:lt2>
        <a:srgbClr val="E7E6E6"/>
      </a:lt2>
      <a:accent1>
        <a:srgbClr val="00A892"/>
      </a:accent1>
      <a:accent2>
        <a:srgbClr val="6BC7BB"/>
      </a:accent2>
      <a:accent3>
        <a:srgbClr val="F36F55"/>
      </a:accent3>
      <a:accent4>
        <a:srgbClr val="F8A88E"/>
      </a:accent4>
      <a:accent5>
        <a:srgbClr val="000000"/>
      </a:accent5>
      <a:accent6>
        <a:srgbClr val="AEABAB"/>
      </a:accent6>
      <a:hlink>
        <a:srgbClr val="0563C1"/>
      </a:hlink>
      <a:folHlink>
        <a:srgbClr val="954F72"/>
      </a:folHlink>
    </a:clrScheme>
    <a:fontScheme name="CCN Fo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37</Slides>
  <Notes>0</Notes>
  <HiddenSlides>0</HiddenSlides>
  <ScaleCrop>false</ScaleCrop>
  <HeadingPairs>
    <vt:vector size="4" baseType="variant">
      <vt:variant>
        <vt:lpstr>Theme</vt:lpstr>
      </vt:variant>
      <vt:variant>
        <vt:i4>3</vt:i4>
      </vt:variant>
      <vt:variant>
        <vt:lpstr>Slide Titles</vt:lpstr>
      </vt:variant>
      <vt:variant>
        <vt:i4>37</vt:i4>
      </vt:variant>
    </vt:vector>
  </HeadingPairs>
  <TitlesOfParts>
    <vt:vector size="40" baseType="lpstr">
      <vt:lpstr>office theme</vt:lpstr>
      <vt:lpstr>Office Theme</vt:lpstr>
      <vt:lpstr>Office Theme</vt:lpstr>
      <vt:lpstr>PowerPoint Presentation</vt:lpstr>
      <vt:lpstr>Confidentiality Statement</vt:lpstr>
      <vt:lpstr>Enhanced HRSN Services: Housing Supports</vt:lpstr>
      <vt:lpstr>Enhanced HRSN Housing Services</vt:lpstr>
      <vt:lpstr>Overview of Asthma Remediation</vt:lpstr>
      <vt:lpstr>Criteria for Asthma Remediation</vt:lpstr>
      <vt:lpstr>PowerPoint Presentation</vt:lpstr>
      <vt:lpstr>Housing Social Risk Factor for Home Modification and Remediation Services</vt:lpstr>
      <vt:lpstr>PowerPoint Presentation</vt:lpstr>
      <vt:lpstr>HRSN Housing: Provision of Asthma Remediation and Supportive Products</vt:lpstr>
      <vt:lpstr>Service Restrictions and Limitations</vt:lpstr>
      <vt:lpstr>Households Guidance for Navigation to Housing Enhanced HRSN Services</vt:lpstr>
      <vt:lpstr>Allowable HRSN Providers for Asthma Remediation</vt:lpstr>
      <vt:lpstr>PowerPoint Presentation</vt:lpstr>
      <vt:lpstr>Asthma Trigger Remediation Services</vt:lpstr>
      <vt:lpstr>Indoor Air Quality</vt:lpstr>
      <vt:lpstr>Mold Remediation and Moisture Control</vt:lpstr>
      <vt:lpstr>Integrated Pest Management (IPM) </vt:lpstr>
      <vt:lpstr>Asthma Remediation Services Reimbursement</vt:lpstr>
      <vt:lpstr>PowerPoint Presentation</vt:lpstr>
      <vt:lpstr>Asthma Supportive Products</vt:lpstr>
      <vt:lpstr>Asthma Friendly Cleaning Supplies</vt:lpstr>
      <vt:lpstr>Indoor Allergen Reduction</vt:lpstr>
      <vt:lpstr>Asthma Supportive Products Reimbursement</vt:lpstr>
      <vt:lpstr>Reimbursement for HRSN Service Provision</vt:lpstr>
      <vt:lpstr>Clarification:</vt:lpstr>
      <vt:lpstr>PowerPoint Presentation</vt:lpstr>
      <vt:lpstr>Considerations for the Enhanced HRSN Services referral process</vt:lpstr>
      <vt:lpstr>Step 1: Initial Evaluation including Dwelling Assessment</vt:lpstr>
      <vt:lpstr>Step 2: Home Remediation and Provision of Supportive Products</vt:lpstr>
      <vt:lpstr>Asthma Remediation Workflow </vt:lpstr>
      <vt:lpstr>Consent</vt:lpstr>
      <vt:lpstr>Soliciting and Accepting Bids</vt:lpstr>
      <vt:lpstr>Step 3: Final Evaluation</vt:lpstr>
      <vt:lpstr>HRSN Delivery Considerations for Member Changes in MMC Coverage</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49</cp:revision>
  <dcterms:created xsi:type="dcterms:W3CDTF">2024-12-17T14:59:54Z</dcterms:created>
  <dcterms:modified xsi:type="dcterms:W3CDTF">2025-01-08T17:10:53Z</dcterms:modified>
</cp:coreProperties>
</file>